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6"/>
  </p:notesMasterIdLst>
  <p:sldIdLst>
    <p:sldId id="256" r:id="rId2"/>
    <p:sldId id="355" r:id="rId3"/>
    <p:sldId id="356" r:id="rId4"/>
    <p:sldId id="364" r:id="rId5"/>
    <p:sldId id="358" r:id="rId6"/>
    <p:sldId id="359" r:id="rId7"/>
    <p:sldId id="299" r:id="rId8"/>
    <p:sldId id="301" r:id="rId9"/>
    <p:sldId id="365" r:id="rId10"/>
    <p:sldId id="335" r:id="rId11"/>
    <p:sldId id="337" r:id="rId12"/>
    <p:sldId id="343" r:id="rId13"/>
    <p:sldId id="338" r:id="rId14"/>
    <p:sldId id="339" r:id="rId15"/>
  </p:sldIdLst>
  <p:sldSz cx="9144000" cy="6858000" type="screen4x3"/>
  <p:notesSz cx="6858000" cy="9144000"/>
  <p:defaultTextStyle>
    <a:defPPr>
      <a:defRPr lang="en-IQ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94725"/>
  </p:normalViewPr>
  <p:slideViewPr>
    <p:cSldViewPr>
      <p:cViewPr varScale="1">
        <p:scale>
          <a:sx n="97" d="100"/>
          <a:sy n="97" d="100"/>
        </p:scale>
        <p:origin x="216" y="5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B12671-9487-4EA5-8AEC-9D4AE614CC55}" type="datetimeFigureOut">
              <a:rPr lang="en-US" smtClean="0"/>
              <a:t>1/20/26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994654-5DAC-46CD-A3B2-2B5963575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140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F2072-35C5-0ED7-0AD2-4CA9DF5322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977BA8-5BBA-6B08-7639-46B827040D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E6487-3C85-0EB7-B817-CB61B2FCF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8B8-D23D-44CA-AF96-FA02B8A9A83E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A8610-3F86-4B8E-E8B0-747097857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33B115-50F7-CE80-B071-37F8C4341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59273-09A1-4950-8110-FB58E3440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856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23CD0-190F-346F-40D4-DF8E83278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A53FF1-4891-DE31-CA67-30B0E9CE20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719D39-462A-FB4D-F543-416B794FC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8B8-D23D-44CA-AF96-FA02B8A9A83E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60546-6D17-FC18-74D8-4CC404A64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CE5977-5AA5-77A6-BA7F-96F908A5E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59273-09A1-4950-8110-FB58E3440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1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AEEAD4-B963-0AD5-CA17-CE37C57722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723931-6180-12C7-0A09-0FF31A1DAD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D16C0-5D11-5913-9AFC-F6A549A05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8B8-D23D-44CA-AF96-FA02B8A9A83E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F78CE-480C-C186-6733-D8FEBF087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E00B3-9323-D9F7-F7B1-18FEA4CB9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59273-09A1-4950-8110-FB58E3440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316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09D01-4DAD-E8F4-36CC-1B842DCCF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6DD95-7E7B-DD35-F859-646DA9221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D8064-A456-7B7F-BC5B-752343C34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8B8-D23D-44CA-AF96-FA02B8A9A83E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F7AB7-3A6C-BE6D-B7EE-07E993F00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8314C-C2F4-2980-EBD0-4D7CD0C67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59273-09A1-4950-8110-FB58E3440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358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B83AB-EF6D-5165-0DB9-E15D15C4E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F1752E-6482-3462-C846-771757E8C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4D594-FD4E-8877-45E6-6D0CB7227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8B8-D23D-44CA-AF96-FA02B8A9A83E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AB6373-E246-0D6A-C602-02FFC2796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3644C-1DAC-939C-AF62-FF392991A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59273-09A1-4950-8110-FB58E3440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37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3A8E6-E299-55C7-3841-8B34D8377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8A55CF-404D-9CEC-4D08-2FD8CC800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2510A8-9B32-8B6E-0CCF-060B2DDAE9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D6882-47E9-DA58-FC5C-D7A04565C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8B8-D23D-44CA-AF96-FA02B8A9A83E}" type="datetimeFigureOut">
              <a:rPr lang="en-US" smtClean="0"/>
              <a:t>1/20/26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CE2A2D-AB9E-391D-B8D1-7D19B1689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2E30FA-FEA1-036E-3CE2-9A60E8A3E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59273-09A1-4950-8110-FB58E3440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99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2F5BE-5152-9777-2E78-99B65F243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2949E0-D2E9-3D99-23AC-A3513AF83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150CE0-3581-06AB-D2E9-004A36DB0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FF804F-9D10-4FF5-FFF5-B243FC2FF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6356E7-3E47-99C3-92C4-881E148463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CACA43-2DFA-F8AA-978C-26B74850B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8B8-D23D-44CA-AF96-FA02B8A9A83E}" type="datetimeFigureOut">
              <a:rPr lang="en-US" smtClean="0"/>
              <a:t>1/20/26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6AC53B-06D5-BEB5-4BC3-219FCF06F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19AD58-94F4-B17B-083D-DEA0B47FD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59273-09A1-4950-8110-FB58E3440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380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22C9E-63E8-BE8A-DBE0-16F6594F8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CEF4CA-5354-B7F6-8554-BC3B922C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8B8-D23D-44CA-AF96-FA02B8A9A83E}" type="datetimeFigureOut">
              <a:rPr lang="en-US" smtClean="0"/>
              <a:t>1/20/26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7E716C-8ECE-7A6B-C33C-829CE5499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BACE36-673A-7564-2929-ABA737638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59273-09A1-4950-8110-FB58E3440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92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B8446F-76D5-861B-44AB-AD332C76A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8B8-D23D-44CA-AF96-FA02B8A9A83E}" type="datetimeFigureOut">
              <a:rPr lang="en-US" smtClean="0"/>
              <a:t>1/20/26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7023EA-F8A1-C8B9-B554-FDA85DF5E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FD0985-F417-712F-D336-AA1040A31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59273-09A1-4950-8110-FB58E3440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681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6557F-9A77-1E77-6E9E-DD9AAE187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D9692-26AF-3C15-3CA4-246A51EDB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A45EC2-9E5F-C163-076B-65921DADE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636109-6EE7-0AB8-2EBB-35B2BBDB0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8B8-D23D-44CA-AF96-FA02B8A9A83E}" type="datetimeFigureOut">
              <a:rPr lang="en-US" smtClean="0"/>
              <a:t>1/20/26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4BA806-5203-1DDA-6F7D-B1BDEAAD0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7B3DA2-8D9C-B63F-964F-EBD9B0C65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59273-09A1-4950-8110-FB58E3440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76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1B6FB-381D-5FCD-20D3-9189F95ED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B6C7C2-D761-CEBB-1A80-568548E642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Q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74D1D8-5E4C-DFF9-EA90-A3088F1A8C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96DE5E-BFAB-FF25-6C09-82A9B07E2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08B8-D23D-44CA-AF96-FA02B8A9A83E}" type="datetimeFigureOut">
              <a:rPr lang="en-US" smtClean="0"/>
              <a:t>1/20/26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B98227-0D32-06DE-75B7-247EF11A2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FCACCE-A59E-92AE-109F-CA289C82D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59273-09A1-4950-8110-FB58E3440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088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566FEA-AB1D-699B-99AA-8FE2FD01F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C90296-2B2E-04C7-7903-EA8A0B2C5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48A34E-829F-168B-CD85-50D0287B0A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C08B8-D23D-44CA-AF96-FA02B8A9A83E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6EACB-7A35-6FEF-A83E-5189E146ED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089D5-C6AD-0B40-FB82-F07E8A82D6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59273-09A1-4950-8110-FB58E3440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728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Q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3608" y="1511994"/>
            <a:ext cx="7406640" cy="1472184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n w="500">
                  <a:solidFill>
                    <a:srgbClr val="C00000">
                      <a:shade val="20000"/>
                      <a:satMod val="120000"/>
                    </a:srgb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Vasculitis</a:t>
            </a:r>
            <a:br>
              <a:rPr lang="en-US" dirty="0">
                <a:ln w="500">
                  <a:solidFill>
                    <a:srgbClr val="C00000">
                      <a:shade val="20000"/>
                      <a:satMod val="120000"/>
                    </a:srgb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en-US" dirty="0">
                <a:ln w="500">
                  <a:solidFill>
                    <a:srgbClr val="C00000">
                      <a:shade val="20000"/>
                      <a:satMod val="120000"/>
                    </a:srgb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part </a:t>
            </a:r>
            <a:r>
              <a:rPr lang="en-US" dirty="0" err="1">
                <a:ln w="500">
                  <a:solidFill>
                    <a:srgbClr val="C00000">
                      <a:shade val="20000"/>
                      <a:satMod val="120000"/>
                    </a:srgb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i</a:t>
            </a:r>
            <a:b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4797152"/>
            <a:ext cx="7406640" cy="1752600"/>
          </a:xfrm>
        </p:spPr>
        <p:txBody>
          <a:bodyPr>
            <a:normAutofit/>
          </a:bodyPr>
          <a:lstStyle/>
          <a:p>
            <a:r>
              <a:rPr lang="en-US" dirty="0"/>
              <a:t>                                                         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81711" y="3873822"/>
            <a:ext cx="39805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Dr.Farah</a:t>
            </a:r>
            <a:r>
              <a:rPr lang="en-US" dirty="0"/>
              <a:t> </a:t>
            </a:r>
            <a:r>
              <a:rPr lang="en-US" dirty="0" err="1"/>
              <a:t>Jaafar</a:t>
            </a:r>
            <a:endParaRPr lang="en-US" dirty="0"/>
          </a:p>
          <a:p>
            <a:pPr algn="ctr"/>
            <a:r>
              <a:rPr lang="en-US" dirty="0"/>
              <a:t>MBCHB. FIBMS</a:t>
            </a:r>
          </a:p>
          <a:p>
            <a:pPr algn="ctr"/>
            <a:r>
              <a:rPr lang="en-US" dirty="0"/>
              <a:t>Rheumatology and medical rehabilitation</a:t>
            </a:r>
          </a:p>
        </p:txBody>
      </p:sp>
    </p:spTree>
    <p:extLst>
      <p:ext uri="{BB962C8B-B14F-4D97-AF65-F5344CB8AC3E}">
        <p14:creationId xmlns:p14="http://schemas.microsoft.com/office/powerpoint/2010/main" val="3244038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Giant cell </a:t>
            </a:r>
            <a:r>
              <a:rPr lang="en-US" dirty="0" err="1">
                <a:solidFill>
                  <a:schemeClr val="tx2"/>
                </a:solidFill>
              </a:rPr>
              <a:t>arteitis</a:t>
            </a:r>
            <a:r>
              <a:rPr lang="en-US" dirty="0">
                <a:solidFill>
                  <a:schemeClr val="tx2"/>
                </a:solidFill>
              </a:rPr>
              <a:t> and PMR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Both diseases are rare under the age of 60 years. The average age at onset is 70, with a female-to-male ratio of about 3 : 1. </a:t>
            </a:r>
          </a:p>
          <a:p>
            <a:r>
              <a:rPr lang="en-US" dirty="0"/>
              <a:t>It is commonly associated with polymyalgia </a:t>
            </a:r>
            <a:r>
              <a:rPr lang="en-US" dirty="0" err="1"/>
              <a:t>rheumatica</a:t>
            </a:r>
            <a:r>
              <a:rPr lang="en-US" dirty="0"/>
              <a:t> (PMR), which presents with symmetrical, neck and shoulder girdle pain and stiffness. </a:t>
            </a:r>
          </a:p>
        </p:txBody>
      </p:sp>
    </p:spTree>
    <p:extLst>
      <p:ext uri="{BB962C8B-B14F-4D97-AF65-F5344CB8AC3E}">
        <p14:creationId xmlns:p14="http://schemas.microsoft.com/office/powerpoint/2010/main" val="2649370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features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cardinal symptom of GCA is headache</a:t>
            </a:r>
          </a:p>
          <a:p>
            <a:r>
              <a:rPr lang="en-US" dirty="0"/>
              <a:t>Jaw pain develops in some patients, brought on by chewing or talking.</a:t>
            </a:r>
          </a:p>
          <a:p>
            <a:r>
              <a:rPr lang="en-US" dirty="0"/>
              <a:t> Visual disturbance can occur (most specifically </a:t>
            </a:r>
            <a:r>
              <a:rPr lang="en-US" dirty="0" err="1"/>
              <a:t>amaurosis</a:t>
            </a:r>
            <a:r>
              <a:rPr lang="en-US" dirty="0"/>
              <a:t>) </a:t>
            </a:r>
          </a:p>
          <a:p>
            <a:r>
              <a:rPr lang="en-US" dirty="0"/>
              <a:t>On </a:t>
            </a:r>
            <a:r>
              <a:rPr lang="en-US" dirty="0" err="1"/>
              <a:t>fundoscopy</a:t>
            </a:r>
            <a:r>
              <a:rPr lang="en-US" dirty="0"/>
              <a:t>, the optic disc may appear pale and swollen with </a:t>
            </a:r>
            <a:r>
              <a:rPr lang="en-US" dirty="0" err="1"/>
              <a:t>haemorrhages</a:t>
            </a:r>
            <a:r>
              <a:rPr lang="en-US" dirty="0"/>
              <a:t>, but these changes may take 24–36 hours to develop and the fundi may initially appear normal</a:t>
            </a:r>
          </a:p>
          <a:p>
            <a:r>
              <a:rPr lang="en-US" dirty="0"/>
              <a:t>With PMR, there may be stiffness and painful restriction of active shoulder movements on waking. Muscles are not otherwise tender, and weakness and muscle-wasting are absent.</a:t>
            </a:r>
          </a:p>
        </p:txBody>
      </p:sp>
    </p:spTree>
    <p:extLst>
      <p:ext uri="{BB962C8B-B14F-4D97-AF65-F5344CB8AC3E}">
        <p14:creationId xmlns:p14="http://schemas.microsoft.com/office/powerpoint/2010/main" val="918099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29166" y="260648"/>
            <a:ext cx="7641418" cy="5214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7711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Investigations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elevated ESR, often with a normochromic, normocytic </a:t>
            </a:r>
            <a:r>
              <a:rPr lang="en-US" dirty="0" err="1"/>
              <a:t>anaemia</a:t>
            </a:r>
            <a:r>
              <a:rPr lang="en-US" dirty="0"/>
              <a:t>. CRP may also be elevated</a:t>
            </a:r>
          </a:p>
          <a:p>
            <a:r>
              <a:rPr lang="en-US" dirty="0"/>
              <a:t>consider: temporal artery biopsy, ultrasound of the temporal arteries and </a:t>
            </a:r>
            <a:r>
              <a:rPr lang="en-US" dirty="0" err="1"/>
              <a:t>fluorodeoxyglucose</a:t>
            </a:r>
            <a:r>
              <a:rPr lang="en-US" dirty="0"/>
              <a:t> positron emission tomography (19FDG PET scan).</a:t>
            </a:r>
          </a:p>
          <a:p>
            <a:endParaRPr lang="en-US" dirty="0"/>
          </a:p>
          <a:p>
            <a:r>
              <a:rPr lang="en-US" dirty="0">
                <a:solidFill>
                  <a:schemeClr val="tx2"/>
                </a:solidFill>
              </a:rPr>
              <a:t>A negative biopsy does not exclude the diagnosis </a:t>
            </a:r>
            <a:r>
              <a:rPr lang="en-US" dirty="0" err="1">
                <a:solidFill>
                  <a:schemeClr val="tx2"/>
                </a:solidFill>
              </a:rPr>
              <a:t>bec</a:t>
            </a:r>
            <a:r>
              <a:rPr lang="en-US" dirty="0">
                <a:solidFill>
                  <a:schemeClr val="tx2"/>
                </a:solidFill>
              </a:rPr>
              <a:t> of skip lesion</a:t>
            </a:r>
            <a:r>
              <a:rPr lang="en-US" dirty="0"/>
              <a:t>.</a:t>
            </a:r>
          </a:p>
          <a:p>
            <a:r>
              <a:rPr lang="en-US" dirty="0"/>
              <a:t> On ultrasound examination, affected temporal arteries show a ‘halo’ sign. </a:t>
            </a:r>
          </a:p>
        </p:txBody>
      </p:sp>
    </p:spTree>
    <p:extLst>
      <p:ext uri="{BB962C8B-B14F-4D97-AF65-F5344CB8AC3E}">
        <p14:creationId xmlns:p14="http://schemas.microsoft.com/office/powerpoint/2010/main" val="41620416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Management</a:t>
            </a:r>
            <a:br>
              <a:rPr lang="en-US" dirty="0">
                <a:solidFill>
                  <a:schemeClr val="tx2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Medical emergency once u suspect give </a:t>
            </a:r>
            <a:r>
              <a:rPr lang="en-US" dirty="0" err="1"/>
              <a:t>rx</a:t>
            </a:r>
            <a:endParaRPr lang="en-US" dirty="0"/>
          </a:p>
          <a:p>
            <a:r>
              <a:rPr lang="en-US" dirty="0"/>
              <a:t>Prednisolone should be commenced urgently in suspected GCA because of the risk of visual loss . Response is dramatic, such that symptoms will completely resolve within 48–72 hours of starting therapy in virtually all patients.</a:t>
            </a:r>
          </a:p>
          <a:p>
            <a:r>
              <a:rPr lang="en-US" dirty="0"/>
              <a:t> Most patients need glucocorticoids for an average of 12–24 months. </a:t>
            </a:r>
          </a:p>
        </p:txBody>
      </p:sp>
    </p:spTree>
    <p:extLst>
      <p:ext uri="{BB962C8B-B14F-4D97-AF65-F5344CB8AC3E}">
        <p14:creationId xmlns:p14="http://schemas.microsoft.com/office/powerpoint/2010/main" val="2285344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ANCA associated vasculitis:</a:t>
            </a:r>
            <a:br>
              <a:rPr lang="en-US" dirty="0">
                <a:solidFill>
                  <a:schemeClr val="tx2"/>
                </a:solidFill>
              </a:rPr>
            </a:b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7715200" cy="4846320"/>
          </a:xfrm>
        </p:spPr>
        <p:txBody>
          <a:bodyPr/>
          <a:lstStyle/>
          <a:p>
            <a:endParaRPr lang="en-US" sz="2000" dirty="0"/>
          </a:p>
          <a:p>
            <a:r>
              <a:rPr lang="en-US" sz="2000" dirty="0"/>
              <a:t>ANCA? </a:t>
            </a:r>
            <a:r>
              <a:rPr lang="en-US" sz="2000" dirty="0">
                <a:solidFill>
                  <a:srgbClr val="FF0000"/>
                </a:solidFill>
              </a:rPr>
              <a:t>C</a:t>
            </a:r>
            <a:r>
              <a:rPr lang="en-US" sz="2000" dirty="0"/>
              <a:t>-ANCA (</a:t>
            </a:r>
            <a:r>
              <a:rPr lang="en-US" sz="2000" dirty="0">
                <a:solidFill>
                  <a:srgbClr val="FF0000"/>
                </a:solidFill>
              </a:rPr>
              <a:t>P</a:t>
            </a:r>
            <a:r>
              <a:rPr lang="en-US" sz="2000" dirty="0"/>
              <a:t>R3 )…..</a:t>
            </a:r>
            <a:r>
              <a:rPr lang="en-US" sz="2000" dirty="0">
                <a:solidFill>
                  <a:schemeClr val="accent1"/>
                </a:solidFill>
              </a:rPr>
              <a:t>P</a:t>
            </a:r>
            <a:r>
              <a:rPr lang="en-US" sz="2000" dirty="0"/>
              <a:t>-ANCA  (</a:t>
            </a:r>
            <a:r>
              <a:rPr lang="en-US" sz="2000" dirty="0">
                <a:solidFill>
                  <a:schemeClr val="accent1"/>
                </a:solidFill>
              </a:rPr>
              <a:t>M</a:t>
            </a:r>
            <a:r>
              <a:rPr lang="en-US" sz="2000" dirty="0"/>
              <a:t>PO)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ANCA associated vasculitis:</a:t>
            </a:r>
          </a:p>
          <a:p>
            <a:r>
              <a:rPr lang="en-US" sz="2000" dirty="0"/>
              <a:t>Granulomatosis with </a:t>
            </a:r>
            <a:r>
              <a:rPr lang="en-US" sz="2000" dirty="0" err="1"/>
              <a:t>polyangitis</a:t>
            </a:r>
            <a:r>
              <a:rPr lang="en-US" sz="2000" dirty="0"/>
              <a:t>….        CANCA  (PR3)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2000" dirty="0"/>
              <a:t>Eosinophilic Granulomatosis with </a:t>
            </a:r>
            <a:r>
              <a:rPr lang="en-US" sz="2000" dirty="0" err="1"/>
              <a:t>polyangitis</a:t>
            </a:r>
            <a:r>
              <a:rPr lang="en-US" sz="2000" dirty="0"/>
              <a:t>      </a:t>
            </a:r>
          </a:p>
          <a:p>
            <a:r>
              <a:rPr lang="en-US" sz="2000" dirty="0"/>
              <a:t>Microscopic </a:t>
            </a:r>
            <a:r>
              <a:rPr lang="en-US" sz="2000" dirty="0" err="1"/>
              <a:t>polyangitis</a:t>
            </a:r>
            <a:r>
              <a:rPr lang="en-US" sz="2000" dirty="0"/>
              <a:t>                                      PANCA (MPO)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4379870" y="3146633"/>
            <a:ext cx="216024" cy="1008112"/>
          </a:xfrm>
          <a:prstGeom prst="righ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F40B8C93-760E-2424-10A6-BDAA78DC6948}"/>
              </a:ext>
            </a:extLst>
          </p:cNvPr>
          <p:cNvSpPr/>
          <p:nvPr/>
        </p:nvSpPr>
        <p:spPr>
          <a:xfrm>
            <a:off x="5364088" y="4744528"/>
            <a:ext cx="216024" cy="1008112"/>
          </a:xfrm>
          <a:prstGeom prst="righ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581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2348880"/>
            <a:ext cx="7056784" cy="41068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rapidly progressive glomerulonephritis, often in association with alveolar </a:t>
            </a:r>
            <a:r>
              <a:rPr lang="en-US" sz="2000" dirty="0" err="1"/>
              <a:t>haemorrhage</a:t>
            </a:r>
            <a:r>
              <a:rPr lang="en-US" sz="2000" dirty="0"/>
              <a:t>. Cutaneous and gastrointestinal involvement is common and other features include neuropathy (15%) and pleural effusions (15%). Patients are usually (MPO) antibody-positive.</a:t>
            </a:r>
          </a:p>
          <a:p>
            <a:pPr marL="0" indent="0">
              <a:buNone/>
            </a:pP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36BA14-2F43-8899-0A25-C88B42224895}"/>
              </a:ext>
            </a:extLst>
          </p:cNvPr>
          <p:cNvSpPr txBox="1"/>
          <p:nvPr/>
        </p:nvSpPr>
        <p:spPr>
          <a:xfrm>
            <a:off x="1331640" y="1052736"/>
            <a:ext cx="45817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tx2"/>
                </a:solidFill>
              </a:rPr>
              <a:t>Microscopic polyangiitis </a:t>
            </a:r>
          </a:p>
        </p:txBody>
      </p:sp>
    </p:spTree>
    <p:extLst>
      <p:ext uri="{BB962C8B-B14F-4D97-AF65-F5344CB8AC3E}">
        <p14:creationId xmlns:p14="http://schemas.microsoft.com/office/powerpoint/2010/main" val="3426265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BAF44-F60B-3FCE-B58E-9EF6A9364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granulomatosis with polyangiitis</a:t>
            </a:r>
            <a:r>
              <a:rPr lang="en-US" sz="2400" dirty="0"/>
              <a:t> </a:t>
            </a:r>
            <a:br>
              <a:rPr lang="en-US" sz="2400" dirty="0"/>
            </a:br>
            <a:endParaRPr lang="en-IQ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326E8-AD6A-350D-BD6B-7563BDB9A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Nose+eye+ear+lung+kidney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The </a:t>
            </a:r>
            <a:r>
              <a:rPr lang="en-US" sz="2400" dirty="0">
                <a:solidFill>
                  <a:schemeClr val="tx2"/>
                </a:solidFill>
              </a:rPr>
              <a:t>most common presentation </a:t>
            </a:r>
            <a:r>
              <a:rPr lang="en-US" sz="2400" dirty="0"/>
              <a:t>upper airway disease. </a:t>
            </a:r>
          </a:p>
          <a:p>
            <a:pPr marL="0" indent="0">
              <a:buNone/>
            </a:pPr>
            <a:r>
              <a:rPr lang="en-US" sz="2400" dirty="0"/>
              <a:t>Deafness may be a feature due to inner ear involvement</a:t>
            </a:r>
          </a:p>
          <a:p>
            <a:pPr marL="0" indent="0">
              <a:buNone/>
            </a:pPr>
            <a:r>
              <a:rPr lang="en-US" sz="2400" dirty="0"/>
              <a:t>proptosis.</a:t>
            </a:r>
          </a:p>
          <a:p>
            <a:pPr marL="0" indent="0">
              <a:buNone/>
            </a:pPr>
            <a:r>
              <a:rPr lang="en-US" sz="2400" dirty="0"/>
              <a:t>Migratory pulmonary infiltrates and nodules occur in 50% of patients (as seen on high-resolution CT of lungs).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Patients with active disease usually have a </a:t>
            </a:r>
            <a:r>
              <a:rPr lang="en-US" sz="2400" dirty="0" err="1"/>
              <a:t>leucocytosis</a:t>
            </a:r>
            <a:r>
              <a:rPr lang="en-US" sz="2400" dirty="0"/>
              <a:t> with elevated CRP, ESR and PR3. </a:t>
            </a:r>
          </a:p>
          <a:p>
            <a:endParaRPr lang="en-IQ" dirty="0"/>
          </a:p>
        </p:txBody>
      </p:sp>
    </p:spTree>
    <p:extLst>
      <p:ext uri="{BB962C8B-B14F-4D97-AF65-F5344CB8AC3E}">
        <p14:creationId xmlns:p14="http://schemas.microsoft.com/office/powerpoint/2010/main" val="1682194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2015733"/>
            <a:ext cx="7232965" cy="3789531"/>
          </a:xfrm>
        </p:spPr>
        <p:txBody>
          <a:bodyPr>
            <a:normAutofit/>
          </a:bodyPr>
          <a:lstStyle/>
          <a:p>
            <a:r>
              <a:rPr lang="en-US" sz="1600" dirty="0"/>
              <a:t>confirmed by biopsy of the kidney or lesions in the sinuses and upper airways.</a:t>
            </a:r>
          </a:p>
          <a:p>
            <a:endParaRPr lang="en-US" sz="1600" dirty="0"/>
          </a:p>
          <a:p>
            <a:r>
              <a:rPr lang="en-US" sz="1600" dirty="0">
                <a:solidFill>
                  <a:schemeClr val="tx2"/>
                </a:solidFill>
              </a:rPr>
              <a:t>Management</a:t>
            </a:r>
            <a:r>
              <a:rPr lang="en-US" sz="1600" dirty="0"/>
              <a:t> for organ-threatening or acute–severe disease is with high-dose glucocorticoids and intravenous cyclophosphamide followed by maintenance therapy with lower-dose glucocorticoids and azathioprine, methotrexate or MMF.</a:t>
            </a:r>
          </a:p>
          <a:p>
            <a:r>
              <a:rPr lang="en-US" sz="1600" dirty="0"/>
              <a:t> Plasmapheresis should be considered for fulminant lung disease.</a:t>
            </a:r>
          </a:p>
          <a:p>
            <a:r>
              <a:rPr lang="en-US" sz="1600" dirty="0"/>
              <a:t> Rituximab in combination with high-dose glucocorticoids is equally effective as </a:t>
            </a:r>
            <a:r>
              <a:rPr lang="en-US" sz="1600" dirty="0" err="1"/>
              <a:t>oralcyclophosphamide</a:t>
            </a:r>
            <a:r>
              <a:rPr lang="en-US" sz="1600" dirty="0"/>
              <a:t> at inducing remission in  AAV.  </a:t>
            </a:r>
          </a:p>
          <a:p>
            <a:pPr marL="0" indent="0">
              <a:buNone/>
            </a:pPr>
            <a:r>
              <a:rPr lang="en-US" sz="1600" dirty="0"/>
              <a:t>Glucocorticoids  and  methotrexate  are  an  effective </a:t>
            </a:r>
          </a:p>
          <a:p>
            <a:pPr marL="0" indent="0">
              <a:buNone/>
            </a:pPr>
            <a:r>
              <a:rPr lang="en-US" sz="1600" dirty="0"/>
              <a:t>combination for treating limited AAV where there is indolent sinus, lung or skin disease. </a:t>
            </a:r>
          </a:p>
        </p:txBody>
      </p:sp>
    </p:spTree>
    <p:extLst>
      <p:ext uri="{BB962C8B-B14F-4D97-AF65-F5344CB8AC3E}">
        <p14:creationId xmlns:p14="http://schemas.microsoft.com/office/powerpoint/2010/main" val="1902647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Eosinophilic granulomatosis with </a:t>
            </a:r>
            <a:r>
              <a:rPr lang="en-US" sz="2400" dirty="0" err="1">
                <a:solidFill>
                  <a:schemeClr val="tx2"/>
                </a:solidFill>
              </a:rPr>
              <a:t>polyangiitis</a:t>
            </a:r>
            <a:r>
              <a:rPr lang="en-US" sz="2400" dirty="0">
                <a:solidFill>
                  <a:schemeClr val="tx2"/>
                </a:solidFill>
              </a:rPr>
              <a:t> (</a:t>
            </a:r>
            <a:r>
              <a:rPr lang="en-US" sz="2400" dirty="0" err="1">
                <a:solidFill>
                  <a:schemeClr val="tx2"/>
                </a:solidFill>
              </a:rPr>
              <a:t>Churg</a:t>
            </a:r>
            <a:r>
              <a:rPr lang="en-US" sz="2400" dirty="0">
                <a:solidFill>
                  <a:schemeClr val="tx2"/>
                </a:solidFill>
              </a:rPr>
              <a:t>–Strauss syndrome)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It is associated with eosinophilia. Some patients have a prodromal period for many years, </a:t>
            </a:r>
            <a:r>
              <a:rPr lang="en-US" dirty="0" err="1"/>
              <a:t>characterised</a:t>
            </a:r>
            <a:r>
              <a:rPr lang="en-US" dirty="0"/>
              <a:t> by allergic rhinitis, nasal polyposis and late-onset asthma that is often difficult to control.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>
                <a:solidFill>
                  <a:schemeClr val="tx2"/>
                </a:solidFill>
              </a:rPr>
              <a:t>The typical acute presentation </a:t>
            </a:r>
            <a:r>
              <a:rPr lang="en-US" dirty="0"/>
              <a:t>is with a triad of skin lesions (purpura or nodules), asymmetric </a:t>
            </a:r>
            <a:r>
              <a:rPr lang="en-US" dirty="0" err="1"/>
              <a:t>mononeuritis</a:t>
            </a:r>
            <a:r>
              <a:rPr lang="en-US" dirty="0"/>
              <a:t> multiplex and eosinophilia.</a:t>
            </a:r>
          </a:p>
          <a:p>
            <a:pPr marL="0" indent="0">
              <a:buNone/>
            </a:pPr>
            <a:r>
              <a:rPr lang="en-US" dirty="0"/>
              <a:t> Pulmonary infiltrates and pleural or pericardial effusions due to </a:t>
            </a:r>
            <a:r>
              <a:rPr lang="en-US" dirty="0" err="1"/>
              <a:t>serositis</a:t>
            </a:r>
            <a:r>
              <a:rPr lang="en-US" dirty="0"/>
              <a:t> may be present. </a:t>
            </a:r>
          </a:p>
          <a:p>
            <a:pPr marL="0" indent="0">
              <a:buNone/>
            </a:pPr>
            <a:r>
              <a:rPr lang="en-US" dirty="0"/>
              <a:t>antibodies to MPO or PR3 can be detected in up to 60% of cases. </a:t>
            </a: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Diagnosis</a:t>
            </a:r>
            <a:r>
              <a:rPr lang="en-US" dirty="0"/>
              <a:t> by Biopsy </a:t>
            </a: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Management</a:t>
            </a:r>
            <a:r>
              <a:rPr lang="en-US" dirty="0"/>
              <a:t> is with high-dose glucocorticoids and cyclophosphamide, followed by maintenance therapy with low-dose glucocorticoids and azathioprine, methotrexate or MMF.</a:t>
            </a:r>
          </a:p>
        </p:txBody>
      </p:sp>
    </p:spTree>
    <p:extLst>
      <p:ext uri="{BB962C8B-B14F-4D97-AF65-F5344CB8AC3E}">
        <p14:creationId xmlns:p14="http://schemas.microsoft.com/office/powerpoint/2010/main" val="684299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Large  vessel  vasculitis</a:t>
            </a:r>
            <a:br>
              <a:rPr lang="en-US" dirty="0">
                <a:solidFill>
                  <a:schemeClr val="tx2"/>
                </a:solidFill>
              </a:rPr>
            </a:b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algn="ctr"/>
            <a:r>
              <a:rPr lang="en-US" dirty="0"/>
              <a:t>Giant cell arteritis</a:t>
            </a:r>
          </a:p>
          <a:p>
            <a:pPr algn="ctr"/>
            <a:r>
              <a:rPr lang="en-US" dirty="0" err="1"/>
              <a:t>Takayasu</a:t>
            </a:r>
            <a:r>
              <a:rPr lang="en-US" dirty="0"/>
              <a:t> arteritis</a:t>
            </a:r>
          </a:p>
        </p:txBody>
      </p:sp>
    </p:spTree>
    <p:extLst>
      <p:ext uri="{BB962C8B-B14F-4D97-AF65-F5344CB8AC3E}">
        <p14:creationId xmlns:p14="http://schemas.microsoft.com/office/powerpoint/2010/main" val="3558357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solidFill>
                  <a:schemeClr val="tx2"/>
                </a:solidFill>
              </a:rPr>
              <a:t>Takayasu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arterits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sz="7200" dirty="0"/>
              <a:t>affects the aorta, its major branches and occasionally the pulmonary arteries. </a:t>
            </a:r>
          </a:p>
          <a:p>
            <a:pPr marL="0" indent="0">
              <a:buNone/>
            </a:pPr>
            <a:r>
              <a:rPr lang="en-US" sz="7200" dirty="0"/>
              <a:t>The typical age at onset is 25–30 years, with an 8 : 1 female-to-male ratio. </a:t>
            </a:r>
          </a:p>
          <a:p>
            <a:pPr marL="0" indent="0">
              <a:buNone/>
            </a:pPr>
            <a:r>
              <a:rPr lang="en-US" sz="7200" dirty="0"/>
              <a:t>most common in Asia.  </a:t>
            </a:r>
          </a:p>
        </p:txBody>
      </p:sp>
    </p:spTree>
    <p:extLst>
      <p:ext uri="{BB962C8B-B14F-4D97-AF65-F5344CB8AC3E}">
        <p14:creationId xmlns:p14="http://schemas.microsoft.com/office/powerpoint/2010/main" val="4084973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D25AF-F36F-9BCF-BB54-E270FCAC5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0C18B-DDE4-67CE-B8CB-32FAC4E84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It presents with claudication, fever, arthralgia and weight loss.</a:t>
            </a:r>
          </a:p>
          <a:p>
            <a:pPr marL="0" indent="0">
              <a:buNone/>
            </a:pPr>
            <a:r>
              <a:rPr lang="en-US" sz="2000" dirty="0"/>
              <a:t> Clinical examination may reveal loss of pulses, bruits, hypertension and aortic incompetence. </a:t>
            </a:r>
          </a:p>
          <a:p>
            <a:pPr marL="0" indent="0">
              <a:buNone/>
            </a:pPr>
            <a:r>
              <a:rPr lang="en-US" sz="2000" dirty="0"/>
              <a:t>the diagnosis is based on angiography, which reveals coarctation, occlusion and aneurysmal dilatation.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Treatment is with high-dose glucocorticoids and immunosuppressants</a:t>
            </a:r>
          </a:p>
          <a:p>
            <a:endParaRPr lang="en-IQ" dirty="0"/>
          </a:p>
        </p:txBody>
      </p:sp>
    </p:spTree>
    <p:extLst>
      <p:ext uri="{BB962C8B-B14F-4D97-AF65-F5344CB8AC3E}">
        <p14:creationId xmlns:p14="http://schemas.microsoft.com/office/powerpoint/2010/main" val="1501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1672</TotalTime>
  <Words>755</Words>
  <Application>Microsoft Macintosh PowerPoint</Application>
  <PresentationFormat>On-screen Show (4:3)</PresentationFormat>
  <Paragraphs>72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Andalus</vt:lpstr>
      <vt:lpstr>Arial</vt:lpstr>
      <vt:lpstr>Calibri</vt:lpstr>
      <vt:lpstr>Calibri Light</vt:lpstr>
      <vt:lpstr>Office Theme</vt:lpstr>
      <vt:lpstr>Vasculitis part i </vt:lpstr>
      <vt:lpstr>ANCA associated vasculitis: </vt:lpstr>
      <vt:lpstr>PowerPoint Presentation</vt:lpstr>
      <vt:lpstr>granulomatosis with polyangiitis  </vt:lpstr>
      <vt:lpstr> diagnosis</vt:lpstr>
      <vt:lpstr>Eosinophilic granulomatosis with polyangiitis (Churg–Strauss syndrome)</vt:lpstr>
      <vt:lpstr>Large  vessel  vasculitis </vt:lpstr>
      <vt:lpstr>Takayasu arterits</vt:lpstr>
      <vt:lpstr>PowerPoint Presentation</vt:lpstr>
      <vt:lpstr>Giant cell arteitis and PMR</vt:lpstr>
      <vt:lpstr>Clinical features </vt:lpstr>
      <vt:lpstr>PowerPoint Presentation</vt:lpstr>
      <vt:lpstr>Investigations </vt:lpstr>
      <vt:lpstr>Management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 to vasculitis</dc:title>
  <dc:creator>ahmed</dc:creator>
  <cp:lastModifiedBy>Microsoft Office User</cp:lastModifiedBy>
  <cp:revision>119</cp:revision>
  <dcterms:created xsi:type="dcterms:W3CDTF">2018-07-21T15:37:56Z</dcterms:created>
  <dcterms:modified xsi:type="dcterms:W3CDTF">2026-01-20T10:20:44Z</dcterms:modified>
</cp:coreProperties>
</file>