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83" r:id="rId6"/>
    <p:sldId id="264" r:id="rId7"/>
    <p:sldId id="265" r:id="rId8"/>
    <p:sldId id="266" r:id="rId9"/>
    <p:sldId id="272" r:id="rId10"/>
    <p:sldId id="273" r:id="rId11"/>
    <p:sldId id="275" r:id="rId12"/>
    <p:sldId id="276" r:id="rId13"/>
    <p:sldId id="277" r:id="rId14"/>
    <p:sldId id="278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ah jaafar" userId="6178accc5629d7c4" providerId="LiveId" clId="{6E401255-C7EF-43E2-BF32-CDDBFB3BFA5A}"/>
    <pc:docChg chg="undo custSel modSld">
      <pc:chgData name="farah jaafar" userId="6178accc5629d7c4" providerId="LiveId" clId="{6E401255-C7EF-43E2-BF32-CDDBFB3BFA5A}" dt="2023-12-02T20:03:20.702" v="8" actId="1076"/>
      <pc:docMkLst>
        <pc:docMk/>
      </pc:docMkLst>
      <pc:sldChg chg="modSp mod">
        <pc:chgData name="farah jaafar" userId="6178accc5629d7c4" providerId="LiveId" clId="{6E401255-C7EF-43E2-BF32-CDDBFB3BFA5A}" dt="2023-12-02T20:03:20.702" v="8" actId="1076"/>
        <pc:sldMkLst>
          <pc:docMk/>
          <pc:sldMk cId="2541433637" sldId="256"/>
        </pc:sldMkLst>
        <pc:spChg chg="mod">
          <ac:chgData name="farah jaafar" userId="6178accc5629d7c4" providerId="LiveId" clId="{6E401255-C7EF-43E2-BF32-CDDBFB3BFA5A}" dt="2023-12-02T20:03:19.506" v="7" actId="207"/>
          <ac:spMkLst>
            <pc:docMk/>
            <pc:sldMk cId="2541433637" sldId="256"/>
            <ac:spMk id="3" creationId="{00000000-0000-0000-0000-000000000000}"/>
          </ac:spMkLst>
        </pc:spChg>
        <pc:picChg chg="mod">
          <ac:chgData name="farah jaafar" userId="6178accc5629d7c4" providerId="LiveId" clId="{6E401255-C7EF-43E2-BF32-CDDBFB3BFA5A}" dt="2023-12-02T20:03:20.702" v="8" actId="1076"/>
          <ac:picMkLst>
            <pc:docMk/>
            <pc:sldMk cId="2541433637" sldId="256"/>
            <ac:picMk id="1030" creationId="{00000000-0000-0000-0000-000000000000}"/>
          </ac:picMkLst>
        </pc:picChg>
      </pc:sldChg>
    </pc:docChg>
  </pc:docChgLst>
  <pc:docChgLst>
    <pc:chgData name="farah jaafar" userId="6178accc5629d7c4" providerId="LiveId" clId="{A08EB696-B2E0-4BB0-B3CF-B4CD89874C10}"/>
    <pc:docChg chg="custSel delSld modSld">
      <pc:chgData name="farah jaafar" userId="6178accc5629d7c4" providerId="LiveId" clId="{A08EB696-B2E0-4BB0-B3CF-B4CD89874C10}" dt="2023-12-03T20:00:47.308" v="5" actId="478"/>
      <pc:docMkLst>
        <pc:docMk/>
      </pc:docMkLst>
      <pc:sldChg chg="delSp">
        <pc:chgData name="farah jaafar" userId="6178accc5629d7c4" providerId="LiveId" clId="{A08EB696-B2E0-4BB0-B3CF-B4CD89874C10}" dt="2023-12-03T20:00:29.295" v="0" actId="478"/>
        <pc:sldMkLst>
          <pc:docMk/>
          <pc:sldMk cId="2541433637" sldId="256"/>
        </pc:sldMkLst>
        <pc:picChg chg="del">
          <ac:chgData name="farah jaafar" userId="6178accc5629d7c4" providerId="LiveId" clId="{A08EB696-B2E0-4BB0-B3CF-B4CD89874C10}" dt="2023-12-03T20:00:29.295" v="0" actId="478"/>
          <ac:picMkLst>
            <pc:docMk/>
            <pc:sldMk cId="2541433637" sldId="256"/>
            <ac:picMk id="1030" creationId="{00000000-0000-0000-0000-000000000000}"/>
          </ac:picMkLst>
        </pc:picChg>
      </pc:sldChg>
      <pc:sldChg chg="del">
        <pc:chgData name="farah jaafar" userId="6178accc5629d7c4" providerId="LiveId" clId="{A08EB696-B2E0-4BB0-B3CF-B4CD89874C10}" dt="2023-12-03T20:00:35.938" v="1" actId="47"/>
        <pc:sldMkLst>
          <pc:docMk/>
          <pc:sldMk cId="3256167151" sldId="268"/>
        </pc:sldMkLst>
      </pc:sldChg>
      <pc:sldChg chg="delSp modSp mod">
        <pc:chgData name="farah jaafar" userId="6178accc5629d7c4" providerId="LiveId" clId="{A08EB696-B2E0-4BB0-B3CF-B4CD89874C10}" dt="2023-12-03T20:00:41.899" v="3" actId="478"/>
        <pc:sldMkLst>
          <pc:docMk/>
          <pc:sldMk cId="2368263250" sldId="275"/>
        </pc:sldMkLst>
        <pc:picChg chg="del mod">
          <ac:chgData name="farah jaafar" userId="6178accc5629d7c4" providerId="LiveId" clId="{A08EB696-B2E0-4BB0-B3CF-B4CD89874C10}" dt="2023-12-03T20:00:41.899" v="3" actId="478"/>
          <ac:picMkLst>
            <pc:docMk/>
            <pc:sldMk cId="2368263250" sldId="275"/>
            <ac:picMk id="5" creationId="{00000000-0000-0000-0000-000000000000}"/>
          </ac:picMkLst>
        </pc:picChg>
      </pc:sldChg>
      <pc:sldChg chg="delSp modSp mod">
        <pc:chgData name="farah jaafar" userId="6178accc5629d7c4" providerId="LiveId" clId="{A08EB696-B2E0-4BB0-B3CF-B4CD89874C10}" dt="2023-12-03T20:00:47.308" v="5" actId="478"/>
        <pc:sldMkLst>
          <pc:docMk/>
          <pc:sldMk cId="2512288126" sldId="281"/>
        </pc:sldMkLst>
        <pc:picChg chg="del mod">
          <ac:chgData name="farah jaafar" userId="6178accc5629d7c4" providerId="LiveId" clId="{A08EB696-B2E0-4BB0-B3CF-B4CD89874C10}" dt="2023-12-03T20:00:47.308" v="5" actId="478"/>
          <ac:picMkLst>
            <pc:docMk/>
            <pc:sldMk cId="2512288126" sldId="281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9AAD7F-8448-42A9-9014-9C2D3AB9140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3BE9C9-045F-4DD9-88C1-588406079C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567" y="1196752"/>
            <a:ext cx="4768583" cy="93610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Osteoarthritis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60" y="2204864"/>
            <a:ext cx="49530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Dr. Farah </a:t>
            </a:r>
            <a:r>
              <a:rPr lang="en-US" dirty="0" err="1">
                <a:solidFill>
                  <a:schemeClr val="tx1"/>
                </a:solidFill>
                <a:highlight>
                  <a:srgbClr val="C0C0C0"/>
                </a:highlight>
              </a:rPr>
              <a:t>Jaafar</a:t>
            </a:r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MBCHB. FIBMS</a:t>
            </a:r>
          </a:p>
        </p:txBody>
      </p:sp>
      <p:sp>
        <p:nvSpPr>
          <p:cNvPr id="4" name="Oval 3"/>
          <p:cNvSpPr/>
          <p:nvPr/>
        </p:nvSpPr>
        <p:spPr>
          <a:xfrm>
            <a:off x="6156176" y="5445224"/>
            <a:ext cx="158417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plain X-ray</a:t>
            </a:r>
          </a:p>
          <a:p>
            <a:r>
              <a:rPr lang="en-US" dirty="0"/>
              <a:t>standing anteroposterior X-rays ….</a:t>
            </a:r>
            <a:r>
              <a:rPr lang="en-US" dirty="0" err="1"/>
              <a:t>tibio</a:t>
            </a:r>
            <a:r>
              <a:rPr lang="en-US" dirty="0"/>
              <a:t>-femoral cartilage loss,</a:t>
            </a:r>
          </a:p>
          <a:p>
            <a:r>
              <a:rPr lang="en-US" dirty="0" err="1"/>
              <a:t>Bld</a:t>
            </a:r>
            <a:r>
              <a:rPr lang="en-US" dirty="0"/>
              <a:t> tests are usually normal</a:t>
            </a:r>
          </a:p>
          <a:p>
            <a:endParaRPr lang="en-US" dirty="0"/>
          </a:p>
          <a:p>
            <a:r>
              <a:rPr lang="en-US" dirty="0"/>
              <a:t>Unexplained early-onset OA requires additional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19909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b="1" dirty="0"/>
              <a:t>Education</a:t>
            </a:r>
          </a:p>
          <a:p>
            <a:r>
              <a:rPr lang="en-US" b="1" dirty="0"/>
              <a:t>Lifestyle advice</a:t>
            </a:r>
          </a:p>
          <a:p>
            <a:r>
              <a:rPr lang="en-US" dirty="0"/>
              <a:t>Weight loss </a:t>
            </a:r>
          </a:p>
          <a:p>
            <a:r>
              <a:rPr lang="en-US" dirty="0"/>
              <a:t>Quadriceps strengthening exercises </a:t>
            </a:r>
          </a:p>
          <a:p>
            <a:r>
              <a:rPr lang="en-US" dirty="0"/>
              <a:t>Shock-absorbing footwear, pacing of activities, use of a walking stick</a:t>
            </a:r>
          </a:p>
          <a:p>
            <a:pPr marL="109728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Non-pharmacological therapy</a:t>
            </a:r>
          </a:p>
          <a:p>
            <a:r>
              <a:rPr lang="en-US" dirty="0"/>
              <a:t>Acupuncture and transcutaneous electrical nerve stimulation (TENS) have been shown to be effective in knee OA. </a:t>
            </a:r>
          </a:p>
          <a:p>
            <a:r>
              <a:rPr lang="en-US" dirty="0"/>
              <a:t>Local </a:t>
            </a:r>
          </a:p>
          <a:p>
            <a:pPr marL="109728" indent="0">
              <a:buNone/>
            </a:pPr>
            <a:r>
              <a:rPr lang="en-US" dirty="0"/>
              <a:t>physical therapies, such as heat or cold, can sometimes give temporary relief.</a:t>
            </a:r>
          </a:p>
        </p:txBody>
      </p:sp>
    </p:spTree>
    <p:extLst>
      <p:ext uri="{BB962C8B-B14F-4D97-AF65-F5344CB8AC3E}">
        <p14:creationId xmlns:p14="http://schemas.microsoft.com/office/powerpoint/2010/main" val="23682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Pharmacological therapy</a:t>
            </a:r>
          </a:p>
          <a:p>
            <a:r>
              <a:rPr lang="en-US" dirty="0"/>
              <a:t>paracetamol. Addition of a topical NSAID, and </a:t>
            </a:r>
          </a:p>
          <a:p>
            <a:pPr marL="109728" indent="0">
              <a:buNone/>
            </a:pPr>
            <a:r>
              <a:rPr lang="en-US" dirty="0"/>
              <a:t>then capsaicin</a:t>
            </a:r>
          </a:p>
          <a:p>
            <a:r>
              <a:rPr lang="en-US" dirty="0"/>
              <a:t>Oral NSAIDs </a:t>
            </a:r>
          </a:p>
          <a:p>
            <a:r>
              <a:rPr lang="en-US" dirty="0"/>
              <a:t>Strong opiates may occasionally be required. </a:t>
            </a:r>
          </a:p>
        </p:txBody>
      </p:sp>
    </p:spTree>
    <p:extLst>
      <p:ext uri="{BB962C8B-B14F-4D97-AF65-F5344CB8AC3E}">
        <p14:creationId xmlns:p14="http://schemas.microsoft.com/office/powerpoint/2010/main" val="117492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b="1" dirty="0"/>
              <a:t>Intra-articular injections</a:t>
            </a:r>
          </a:p>
          <a:p>
            <a:r>
              <a:rPr lang="en-US" dirty="0"/>
              <a:t>Effective but . The duration of effect is usually short but trials of serial glucocorticoid injections every 3 months in knee OA have shown efficacy for up to 1 year. </a:t>
            </a:r>
          </a:p>
          <a:p>
            <a:r>
              <a:rPr lang="en-US" dirty="0"/>
              <a:t>Intra-articular injections of hyaluronic acid?</a:t>
            </a:r>
          </a:p>
        </p:txBody>
      </p:sp>
    </p:spTree>
    <p:extLst>
      <p:ext uri="{BB962C8B-B14F-4D97-AF65-F5344CB8AC3E}">
        <p14:creationId xmlns:p14="http://schemas.microsoft.com/office/powerpoint/2010/main" val="206558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Neutraceuticals</a:t>
            </a:r>
            <a:endParaRPr lang="en-US" b="1" dirty="0"/>
          </a:p>
          <a:p>
            <a:r>
              <a:rPr lang="en-US" dirty="0"/>
              <a:t>Chondroitin </a:t>
            </a:r>
            <a:r>
              <a:rPr lang="en-US" dirty="0" err="1"/>
              <a:t>sulphate</a:t>
            </a:r>
            <a:r>
              <a:rPr lang="en-US" dirty="0"/>
              <a:t> and glucosamine </a:t>
            </a:r>
            <a:r>
              <a:rPr lang="en-US" dirty="0" err="1"/>
              <a:t>sulphate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Surgery</a:t>
            </a:r>
          </a:p>
          <a:p>
            <a:r>
              <a:rPr lang="en-US" dirty="0"/>
              <a:t>Indications</a:t>
            </a:r>
          </a:p>
          <a:p>
            <a:r>
              <a:rPr lang="en-US" dirty="0"/>
              <a:t>Optimal timing</a:t>
            </a:r>
          </a:p>
        </p:txBody>
      </p:sp>
    </p:spTree>
    <p:extLst>
      <p:ext uri="{BB962C8B-B14F-4D97-AF65-F5344CB8AC3E}">
        <p14:creationId xmlns:p14="http://schemas.microsoft.com/office/powerpoint/2010/main" val="88751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17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228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Osteoarthritis (OA) is by far the most common </a:t>
            </a:r>
          </a:p>
          <a:p>
            <a:r>
              <a:rPr lang="en-US" dirty="0"/>
              <a:t>age </a:t>
            </a:r>
          </a:p>
          <a:p>
            <a:r>
              <a:rPr lang="en-US" dirty="0"/>
              <a:t>hip OA is lower in Africa, China, Japan and the Indian subcontinent than in European countries, and that of knee OA is higher</a:t>
            </a:r>
          </a:p>
          <a:p>
            <a:r>
              <a:rPr lang="en-US" dirty="0"/>
              <a:t>Family-based studies have estimated that the heritability of OA ranges from about 43% at the knee to between 60% and 65% at the hip and hand, respectively.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0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~$Davidson's Principles and Practice of Medicine 23rd Edition 2018 (1) - repaired.pdf - Foxit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18146" r="39823" b="47893"/>
          <a:stretch/>
        </p:blipFill>
        <p:spPr>
          <a:xfrm>
            <a:off x="251520" y="548680"/>
            <a:ext cx="8460432" cy="5951148"/>
          </a:xfrm>
        </p:spPr>
      </p:pic>
    </p:spTree>
    <p:extLst>
      <p:ext uri="{BB962C8B-B14F-4D97-AF65-F5344CB8AC3E}">
        <p14:creationId xmlns:p14="http://schemas.microsoft.com/office/powerpoint/2010/main" val="234400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Biomechanical factors </a:t>
            </a:r>
          </a:p>
          <a:p>
            <a:r>
              <a:rPr lang="en-US" dirty="0"/>
              <a:t>farmers (hip OA), miners (knee OA) and elite or professional athletes (knee and ankle OA). </a:t>
            </a:r>
          </a:p>
          <a:p>
            <a:r>
              <a:rPr lang="en-US" dirty="0"/>
              <a:t>For most individuals, however, participation in recreational sport </a:t>
            </a:r>
            <a:r>
              <a:rPr lang="en-US" dirty="0">
                <a:solidFill>
                  <a:srgbClr val="FF0000"/>
                </a:solidFill>
              </a:rPr>
              <a:t>does not appear </a:t>
            </a:r>
            <a:r>
              <a:rPr lang="en-US" dirty="0"/>
              <a:t>to increase the risk significantly. </a:t>
            </a:r>
          </a:p>
        </p:txBody>
      </p:sp>
    </p:spTree>
    <p:extLst>
      <p:ext uri="{BB962C8B-B14F-4D97-AF65-F5344CB8AC3E}">
        <p14:creationId xmlns:p14="http://schemas.microsoft.com/office/powerpoint/2010/main" val="309488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508"/>
            <a:ext cx="6984776" cy="661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97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mainly targeting the hips, knees, PIP and DIP joints of the hands, neck and lumbar spine .The main presenting symptoms are pain and functional restriction. </a:t>
            </a:r>
          </a:p>
        </p:txBody>
      </p:sp>
    </p:spTree>
    <p:extLst>
      <p:ext uri="{BB962C8B-B14F-4D97-AF65-F5344CB8AC3E}">
        <p14:creationId xmlns:p14="http://schemas.microsoft.com/office/powerpoint/2010/main" val="400917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~$Davidson's Principles and Practice of Medicine 23rd Edition 2018 (1) - repaired.pdf - Foxit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7569" r="37754" b="40846"/>
          <a:stretch/>
        </p:blipFill>
        <p:spPr>
          <a:xfrm>
            <a:off x="1058355" y="404664"/>
            <a:ext cx="6536631" cy="6264695"/>
          </a:xfrm>
        </p:spPr>
      </p:pic>
    </p:spTree>
    <p:extLst>
      <p:ext uri="{BB962C8B-B14F-4D97-AF65-F5344CB8AC3E}">
        <p14:creationId xmlns:p14="http://schemas.microsoft.com/office/powerpoint/2010/main" val="110461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~$Davidson's Principles and Practice of Medicine 23rd Edition 2018 (1) - repaired.pdf - Foxit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61398" r="38099" b="12651"/>
          <a:stretch/>
        </p:blipFill>
        <p:spPr>
          <a:xfrm>
            <a:off x="149955" y="692696"/>
            <a:ext cx="8089787" cy="3744416"/>
          </a:xfrm>
        </p:spPr>
      </p:pic>
    </p:spTree>
    <p:extLst>
      <p:ext uri="{BB962C8B-B14F-4D97-AF65-F5344CB8AC3E}">
        <p14:creationId xmlns:p14="http://schemas.microsoft.com/office/powerpoint/2010/main" val="331643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~$Davidson's Principles and Practice of Medicine 23rd Edition 2018 (1) - repaired.pdf - Foxit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9" t="22310" r="30337" b="28671"/>
          <a:stretch/>
        </p:blipFill>
        <p:spPr>
          <a:xfrm>
            <a:off x="467544" y="692696"/>
            <a:ext cx="7893238" cy="5834131"/>
          </a:xfrm>
        </p:spPr>
      </p:pic>
    </p:spTree>
    <p:extLst>
      <p:ext uri="{BB962C8B-B14F-4D97-AF65-F5344CB8AC3E}">
        <p14:creationId xmlns:p14="http://schemas.microsoft.com/office/powerpoint/2010/main" val="1340135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39">
      <a:dk1>
        <a:sysClr val="windowText" lastClr="000000"/>
      </a:dk1>
      <a:lt1>
        <a:sysClr val="window" lastClr="FFFFFF"/>
      </a:lt1>
      <a:dk2>
        <a:srgbClr val="4F271C"/>
      </a:dk2>
      <a:lt2>
        <a:srgbClr val="E07B7C"/>
      </a:lt2>
      <a:accent1>
        <a:srgbClr val="3891A7"/>
      </a:accent1>
      <a:accent2>
        <a:srgbClr val="E07B7C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1138</TotalTime>
  <Words>310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Trebuchet MS</vt:lpstr>
      <vt:lpstr>Wingdings 2</vt:lpstr>
      <vt:lpstr>Urban</vt:lpstr>
      <vt:lpstr>Osteoarthritis</vt:lpstr>
      <vt:lpstr>introduction</vt:lpstr>
      <vt:lpstr>PowerPoint Presentation</vt:lpstr>
      <vt:lpstr>PowerPoint Presentation</vt:lpstr>
      <vt:lpstr>PowerPoint Presentation</vt:lpstr>
      <vt:lpstr>Clinical features </vt:lpstr>
      <vt:lpstr>PowerPoint Presentation</vt:lpstr>
      <vt:lpstr>PowerPoint Presentation</vt:lpstr>
      <vt:lpstr>PowerPoint Presentation</vt:lpstr>
      <vt:lpstr>Investigations </vt:lpstr>
      <vt:lpstr>management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Osteoarthritis</dc:title>
  <dc:creator>ahmed</dc:creator>
  <cp:lastModifiedBy>farah jaafar</cp:lastModifiedBy>
  <cp:revision>19</cp:revision>
  <dcterms:created xsi:type="dcterms:W3CDTF">2022-01-07T07:05:37Z</dcterms:created>
  <dcterms:modified xsi:type="dcterms:W3CDTF">2023-12-03T20:00:49Z</dcterms:modified>
</cp:coreProperties>
</file>