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1" r:id="rId6"/>
    <p:sldId id="262" r:id="rId7"/>
    <p:sldId id="260" r:id="rId8"/>
    <p:sldId id="264" r:id="rId9"/>
    <p:sldId id="266" r:id="rId10"/>
    <p:sldId id="265" r:id="rId11"/>
    <p:sldId id="263" r:id="rId12"/>
    <p:sldId id="268" r:id="rId13"/>
    <p:sldId id="267" r:id="rId14"/>
    <p:sldId id="269" r:id="rId15"/>
    <p:sldId id="273" r:id="rId16"/>
    <p:sldId id="272" r:id="rId17"/>
    <p:sldId id="274" r:id="rId18"/>
    <p:sldId id="275" r:id="rId19"/>
    <p:sldId id="279" r:id="rId20"/>
    <p:sldId id="276" r:id="rId21"/>
    <p:sldId id="281" r:id="rId22"/>
    <p:sldId id="282" r:id="rId23"/>
    <p:sldId id="280" r:id="rId24"/>
    <p:sldId id="277" r:id="rId25"/>
    <p:sldId id="270" r:id="rId26"/>
    <p:sldId id="283" r:id="rId27"/>
    <p:sldId id="278" r:id="rId2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5705"/>
    <p:restoredTop sz="96327"/>
  </p:normalViewPr>
  <p:slideViewPr>
    <p:cSldViewPr snapToGrid="0">
      <p:cViewPr varScale="1">
        <p:scale>
          <a:sx n="82" d="100"/>
          <a:sy n="82" d="100"/>
        </p:scale>
        <p:origin x="192" y="10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12/7/25</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12/7/25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12/7/25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12/7/25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12/7/25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12/7/25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12/7/25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12/7/25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12/7/25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12/7/25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12/7/25</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12/7/25</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341E34-02DF-063A-5D92-8C394267C43B}"/>
              </a:ext>
            </a:extLst>
          </p:cNvPr>
          <p:cNvSpPr>
            <a:spLocks noGrp="1"/>
          </p:cNvSpPr>
          <p:nvPr>
            <p:ph type="ctrTitle"/>
          </p:nvPr>
        </p:nvSpPr>
        <p:spPr/>
        <p:txBody>
          <a:bodyPr/>
          <a:lstStyle/>
          <a:p>
            <a:r>
              <a:rPr lang="en-IQ" dirty="0"/>
              <a:t>osteoporosis</a:t>
            </a:r>
          </a:p>
        </p:txBody>
      </p:sp>
      <p:sp>
        <p:nvSpPr>
          <p:cNvPr id="3" name="Subtitle 2">
            <a:extLst>
              <a:ext uri="{FF2B5EF4-FFF2-40B4-BE49-F238E27FC236}">
                <a16:creationId xmlns:a16="http://schemas.microsoft.com/office/drawing/2014/main" id="{9EC452BB-1178-1511-199E-C8FDC72A7549}"/>
              </a:ext>
            </a:extLst>
          </p:cNvPr>
          <p:cNvSpPr>
            <a:spLocks noGrp="1"/>
          </p:cNvSpPr>
          <p:nvPr>
            <p:ph type="subTitle" idx="1"/>
          </p:nvPr>
        </p:nvSpPr>
        <p:spPr/>
        <p:txBody>
          <a:bodyPr/>
          <a:lstStyle/>
          <a:p>
            <a:r>
              <a:rPr lang="en-US" dirty="0"/>
              <a:t>D</a:t>
            </a:r>
            <a:r>
              <a:rPr lang="en-IQ" dirty="0"/>
              <a:t>r.farah jaafar</a:t>
            </a:r>
          </a:p>
          <a:p>
            <a:r>
              <a:rPr lang="en-US" dirty="0"/>
              <a:t>M</a:t>
            </a:r>
            <a:r>
              <a:rPr lang="en-IQ" dirty="0"/>
              <a:t>bchb  fibms</a:t>
            </a:r>
          </a:p>
        </p:txBody>
      </p:sp>
    </p:spTree>
    <p:extLst>
      <p:ext uri="{BB962C8B-B14F-4D97-AF65-F5344CB8AC3E}">
        <p14:creationId xmlns:p14="http://schemas.microsoft.com/office/powerpoint/2010/main" val="32206090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3BFD9D-6CB2-1A7F-2B04-113F87E28DAE}"/>
              </a:ext>
            </a:extLst>
          </p:cNvPr>
          <p:cNvSpPr>
            <a:spLocks noGrp="1"/>
          </p:cNvSpPr>
          <p:nvPr>
            <p:ph type="title"/>
          </p:nvPr>
        </p:nvSpPr>
        <p:spPr/>
        <p:txBody>
          <a:bodyPr/>
          <a:lstStyle/>
          <a:p>
            <a:r>
              <a:rPr lang="en-US" dirty="0">
                <a:latin typeface="Helvetica" pitchFamily="2" charset="0"/>
              </a:rPr>
              <a:t>Investigations</a:t>
            </a:r>
            <a:br>
              <a:rPr lang="en-US" dirty="0">
                <a:latin typeface="Helvetica" pitchFamily="2" charset="0"/>
              </a:rPr>
            </a:br>
            <a:endParaRPr lang="en-IQ" dirty="0"/>
          </a:p>
        </p:txBody>
      </p:sp>
      <p:sp>
        <p:nvSpPr>
          <p:cNvPr id="3" name="Content Placeholder 2">
            <a:extLst>
              <a:ext uri="{FF2B5EF4-FFF2-40B4-BE49-F238E27FC236}">
                <a16:creationId xmlns:a16="http://schemas.microsoft.com/office/drawing/2014/main" id="{0FE67883-DCE8-DFAB-E990-935A42B9E314}"/>
              </a:ext>
            </a:extLst>
          </p:cNvPr>
          <p:cNvSpPr>
            <a:spLocks noGrp="1"/>
          </p:cNvSpPr>
          <p:nvPr>
            <p:ph idx="1"/>
          </p:nvPr>
        </p:nvSpPr>
        <p:spPr/>
        <p:txBody>
          <a:bodyPr>
            <a:normAutofit/>
          </a:bodyPr>
          <a:lstStyle/>
          <a:p>
            <a:r>
              <a:rPr lang="en-US" dirty="0">
                <a:effectLst/>
                <a:latin typeface="Helvetica" pitchFamily="2" charset="0"/>
              </a:rPr>
              <a:t>The most important investigation is DXA. </a:t>
            </a:r>
          </a:p>
          <a:p>
            <a:r>
              <a:rPr lang="en-US" dirty="0">
                <a:effectLst/>
                <a:latin typeface="Helvetica" pitchFamily="2" charset="0"/>
              </a:rPr>
              <a:t>risk assessment tool has returned an elevated value. Other indications for DXA are in patients under 50 years who have very strong risk factors, such as premature menopause or high-dose glucocorticoids. </a:t>
            </a:r>
          </a:p>
          <a:p>
            <a:endParaRPr lang="en-IQ" dirty="0"/>
          </a:p>
        </p:txBody>
      </p:sp>
    </p:spTree>
    <p:extLst>
      <p:ext uri="{BB962C8B-B14F-4D97-AF65-F5344CB8AC3E}">
        <p14:creationId xmlns:p14="http://schemas.microsoft.com/office/powerpoint/2010/main" val="32241546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8ADA6D-2F08-3AA4-6ECF-11F316FD176B}"/>
              </a:ext>
            </a:extLst>
          </p:cNvPr>
          <p:cNvSpPr>
            <a:spLocks noGrp="1"/>
          </p:cNvSpPr>
          <p:nvPr>
            <p:ph type="title"/>
          </p:nvPr>
        </p:nvSpPr>
        <p:spPr/>
        <p:txBody>
          <a:bodyPr/>
          <a:lstStyle/>
          <a:p>
            <a:endParaRPr lang="en-IQ"/>
          </a:p>
        </p:txBody>
      </p:sp>
      <p:pic>
        <p:nvPicPr>
          <p:cNvPr id="4" name="Content Placeholder 3">
            <a:extLst>
              <a:ext uri="{FF2B5EF4-FFF2-40B4-BE49-F238E27FC236}">
                <a16:creationId xmlns:a16="http://schemas.microsoft.com/office/drawing/2014/main" id="{54636CB6-AE65-9D02-BC15-42EC718F60B1}"/>
              </a:ext>
            </a:extLst>
          </p:cNvPr>
          <p:cNvPicPr>
            <a:picLocks noGrp="1" noChangeAspect="1"/>
          </p:cNvPicPr>
          <p:nvPr>
            <p:ph idx="1"/>
          </p:nvPr>
        </p:nvPicPr>
        <p:blipFill>
          <a:blip r:embed="rId2"/>
          <a:stretch>
            <a:fillRect/>
          </a:stretch>
        </p:blipFill>
        <p:spPr>
          <a:xfrm>
            <a:off x="587465" y="360609"/>
            <a:ext cx="6518743" cy="2386784"/>
          </a:xfrm>
          <a:prstGeom prst="rect">
            <a:avLst/>
          </a:prstGeom>
        </p:spPr>
      </p:pic>
    </p:spTree>
    <p:extLst>
      <p:ext uri="{BB962C8B-B14F-4D97-AF65-F5344CB8AC3E}">
        <p14:creationId xmlns:p14="http://schemas.microsoft.com/office/powerpoint/2010/main" val="26295685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E659D7-EB88-1CDF-4BC8-677180EEC1DA}"/>
              </a:ext>
            </a:extLst>
          </p:cNvPr>
          <p:cNvSpPr>
            <a:spLocks noGrp="1"/>
          </p:cNvSpPr>
          <p:nvPr>
            <p:ph type="title"/>
          </p:nvPr>
        </p:nvSpPr>
        <p:spPr/>
        <p:txBody>
          <a:bodyPr/>
          <a:lstStyle/>
          <a:p>
            <a:endParaRPr lang="en-IQ"/>
          </a:p>
        </p:txBody>
      </p:sp>
      <p:pic>
        <p:nvPicPr>
          <p:cNvPr id="4" name="Content Placeholder 3">
            <a:extLst>
              <a:ext uri="{FF2B5EF4-FFF2-40B4-BE49-F238E27FC236}">
                <a16:creationId xmlns:a16="http://schemas.microsoft.com/office/drawing/2014/main" id="{6FB5FBCE-FA01-1DBE-C8A6-0242B3A96F8B}"/>
              </a:ext>
            </a:extLst>
          </p:cNvPr>
          <p:cNvPicPr>
            <a:picLocks noGrp="1" noChangeAspect="1"/>
          </p:cNvPicPr>
          <p:nvPr>
            <p:ph idx="1"/>
          </p:nvPr>
        </p:nvPicPr>
        <p:blipFill>
          <a:blip r:embed="rId2"/>
          <a:stretch>
            <a:fillRect/>
          </a:stretch>
        </p:blipFill>
        <p:spPr>
          <a:xfrm>
            <a:off x="461032" y="-1"/>
            <a:ext cx="6029920" cy="7358965"/>
          </a:xfrm>
          <a:prstGeom prst="rect">
            <a:avLst/>
          </a:prstGeom>
        </p:spPr>
      </p:pic>
    </p:spTree>
    <p:extLst>
      <p:ext uri="{BB962C8B-B14F-4D97-AF65-F5344CB8AC3E}">
        <p14:creationId xmlns:p14="http://schemas.microsoft.com/office/powerpoint/2010/main" val="23316037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1EE44D-07C1-23F4-D973-58DAA709C353}"/>
              </a:ext>
            </a:extLst>
          </p:cNvPr>
          <p:cNvSpPr>
            <a:spLocks noGrp="1"/>
          </p:cNvSpPr>
          <p:nvPr>
            <p:ph type="title"/>
          </p:nvPr>
        </p:nvSpPr>
        <p:spPr/>
        <p:txBody>
          <a:bodyPr/>
          <a:lstStyle/>
          <a:p>
            <a:r>
              <a:rPr lang="en-US" dirty="0">
                <a:latin typeface="Helvetica" pitchFamily="2" charset="0"/>
              </a:rPr>
              <a:t>Management</a:t>
            </a:r>
            <a:br>
              <a:rPr lang="en-US" dirty="0">
                <a:latin typeface="Helvetica" pitchFamily="2" charset="0"/>
              </a:rPr>
            </a:br>
            <a:endParaRPr lang="en-IQ" dirty="0"/>
          </a:p>
        </p:txBody>
      </p:sp>
      <p:sp>
        <p:nvSpPr>
          <p:cNvPr id="3" name="Content Placeholder 2">
            <a:extLst>
              <a:ext uri="{FF2B5EF4-FFF2-40B4-BE49-F238E27FC236}">
                <a16:creationId xmlns:a16="http://schemas.microsoft.com/office/drawing/2014/main" id="{5A8292D5-BBBE-4690-879A-0BE026FF6140}"/>
              </a:ext>
            </a:extLst>
          </p:cNvPr>
          <p:cNvSpPr>
            <a:spLocks noGrp="1"/>
          </p:cNvSpPr>
          <p:nvPr>
            <p:ph idx="1"/>
          </p:nvPr>
        </p:nvSpPr>
        <p:spPr>
          <a:xfrm>
            <a:off x="898686" y="2058263"/>
            <a:ext cx="10740421" cy="4193682"/>
          </a:xfrm>
        </p:spPr>
        <p:txBody>
          <a:bodyPr>
            <a:normAutofit/>
          </a:bodyPr>
          <a:lstStyle/>
          <a:p>
            <a:r>
              <a:rPr lang="en-US" dirty="0">
                <a:effectLst/>
                <a:latin typeface="Helvetica" pitchFamily="2" charset="0"/>
              </a:rPr>
              <a:t>The aim of treatment is to reduce the risk of fracture and this can be achieved by a combination of approaches.</a:t>
            </a:r>
          </a:p>
          <a:p>
            <a:endParaRPr lang="en-US" dirty="0">
              <a:effectLst/>
              <a:latin typeface="Helvetica" pitchFamily="2" charset="0"/>
            </a:endParaRPr>
          </a:p>
          <a:p>
            <a:r>
              <a:rPr lang="en-US" b="1" dirty="0">
                <a:solidFill>
                  <a:srgbClr val="C00000"/>
                </a:solidFill>
                <a:effectLst/>
                <a:latin typeface="Helvetica" pitchFamily="2" charset="0"/>
              </a:rPr>
              <a:t>Non-pharmacological interventions</a:t>
            </a:r>
          </a:p>
          <a:p>
            <a:r>
              <a:rPr lang="en-US" dirty="0">
                <a:solidFill>
                  <a:srgbClr val="C00000"/>
                </a:solidFill>
                <a:effectLst/>
                <a:latin typeface="Helvetica" pitchFamily="2" charset="0"/>
              </a:rPr>
              <a:t>Advice</a:t>
            </a:r>
            <a:r>
              <a:rPr lang="en-US" dirty="0">
                <a:effectLst/>
                <a:latin typeface="Helvetica" pitchFamily="2" charset="0"/>
              </a:rPr>
              <a:t> on smoking cessation, moderation of alcohol intake, adequate dietary calcium intake and exercise should be given.</a:t>
            </a:r>
          </a:p>
          <a:p>
            <a:r>
              <a:rPr lang="en-US" dirty="0">
                <a:effectLst/>
                <a:latin typeface="Helvetica" pitchFamily="2" charset="0"/>
              </a:rPr>
              <a:t> Those with recurrent falls or unsteadiness on a ‘get up and go’ test should be referred to a multidisciplinary falls-prevention team. Hip protectors can reduce the risk of hip fracture in selected patients, but adherence is often poor</a:t>
            </a:r>
          </a:p>
          <a:p>
            <a:endParaRPr lang="en-IQ" dirty="0"/>
          </a:p>
        </p:txBody>
      </p:sp>
    </p:spTree>
    <p:extLst>
      <p:ext uri="{BB962C8B-B14F-4D97-AF65-F5344CB8AC3E}">
        <p14:creationId xmlns:p14="http://schemas.microsoft.com/office/powerpoint/2010/main" val="1243460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0745FB-D3B4-6AC1-E2A9-932757F0DE25}"/>
              </a:ext>
            </a:extLst>
          </p:cNvPr>
          <p:cNvSpPr>
            <a:spLocks noGrp="1"/>
          </p:cNvSpPr>
          <p:nvPr>
            <p:ph type="title"/>
          </p:nvPr>
        </p:nvSpPr>
        <p:spPr/>
        <p:txBody>
          <a:bodyPr/>
          <a:lstStyle/>
          <a:p>
            <a:r>
              <a:rPr lang="en-US" dirty="0">
                <a:solidFill>
                  <a:srgbClr val="C00000"/>
                </a:solidFill>
                <a:latin typeface="Helvetica" pitchFamily="2" charset="0"/>
              </a:rPr>
              <a:t>Pharmacological interventions</a:t>
            </a:r>
            <a:br>
              <a:rPr lang="en-US" dirty="0">
                <a:solidFill>
                  <a:srgbClr val="C00000"/>
                </a:solidFill>
                <a:latin typeface="Helvetica" pitchFamily="2" charset="0"/>
              </a:rPr>
            </a:br>
            <a:endParaRPr lang="en-IQ" dirty="0">
              <a:solidFill>
                <a:srgbClr val="C00000"/>
              </a:solidFill>
            </a:endParaRPr>
          </a:p>
        </p:txBody>
      </p:sp>
      <p:sp>
        <p:nvSpPr>
          <p:cNvPr id="3" name="Content Placeholder 2">
            <a:extLst>
              <a:ext uri="{FF2B5EF4-FFF2-40B4-BE49-F238E27FC236}">
                <a16:creationId xmlns:a16="http://schemas.microsoft.com/office/drawing/2014/main" id="{6797BCB5-F1D0-B043-C91D-3E75EDDB7EAE}"/>
              </a:ext>
            </a:extLst>
          </p:cNvPr>
          <p:cNvSpPr>
            <a:spLocks noGrp="1"/>
          </p:cNvSpPr>
          <p:nvPr>
            <p:ph idx="1"/>
          </p:nvPr>
        </p:nvSpPr>
        <p:spPr>
          <a:xfrm>
            <a:off x="428078" y="2122058"/>
            <a:ext cx="11335844" cy="3931423"/>
          </a:xfrm>
        </p:spPr>
        <p:txBody>
          <a:bodyPr>
            <a:normAutofit fontScale="62500" lnSpcReduction="20000"/>
          </a:bodyPr>
          <a:lstStyle/>
          <a:p>
            <a:r>
              <a:rPr lang="en-US" sz="2600" dirty="0">
                <a:effectLst/>
                <a:latin typeface="Helvetica" pitchFamily="2" charset="0"/>
              </a:rPr>
              <a:t>Bisphosphonates are the first-line treatment for osteoporosis. Following administration, they target bone surfaces and are ingested by osteoclasts during the process of bone resorption. The bisphosphonate is released within the osteoclast, causing cell death and thereby bone resorption. This in turn causes an increase in bone density, but this is principally due to increased mineralization of bone, rather than an increase in bone mass. Bisphosphonates reduce the risk of fractures in osteoporosis, but do not completely prevent the occurrence of fractures.</a:t>
            </a:r>
          </a:p>
          <a:p>
            <a:r>
              <a:rPr lang="en-US" sz="2600" dirty="0">
                <a:effectLst/>
                <a:latin typeface="Helvetica" pitchFamily="2" charset="0"/>
              </a:rPr>
              <a:t>Oral bisphosphonates are typically given for a period </a:t>
            </a:r>
            <a:r>
              <a:rPr lang="en-US" sz="2600" dirty="0">
                <a:solidFill>
                  <a:srgbClr val="C00000"/>
                </a:solidFill>
                <a:effectLst/>
                <a:latin typeface="Helvetica" pitchFamily="2" charset="0"/>
              </a:rPr>
              <a:t>of 5 years</a:t>
            </a:r>
            <a:r>
              <a:rPr lang="en-US" sz="2600" dirty="0">
                <a:effectLst/>
                <a:latin typeface="Helvetica" pitchFamily="2" charset="0"/>
              </a:rPr>
              <a:t>, at which point the need for continued therapy should be evaluated, with a repeat DXA if possible. If patients have remained free of fractures after 5 years and if BMD levels have increased and no longer remain in the osteoporotic range, it is usual to instigate a 5-year spell off therapy. Treatment may be continued for up to </a:t>
            </a:r>
            <a:r>
              <a:rPr lang="en-US" sz="2600" dirty="0">
                <a:solidFill>
                  <a:srgbClr val="C00000"/>
                </a:solidFill>
                <a:effectLst/>
                <a:latin typeface="Helvetica" pitchFamily="2" charset="0"/>
              </a:rPr>
              <a:t>10 years </a:t>
            </a:r>
            <a:r>
              <a:rPr lang="en-US" sz="2600" dirty="0">
                <a:effectLst/>
                <a:latin typeface="Helvetica" pitchFamily="2" charset="0"/>
              </a:rPr>
              <a:t>in patients whose BMD levels remain in the osteoporotic range after 5 years and in those with pre-existing vertebral fractures. A change in treatment should be considered in patients who have lost BMD despite oral bisphosphonates (more than 4% at any site). Most commonly, this will be a switch to parenteral zoledronic acid which is often given by annual infusion of 5 mg for 3 consecutive years </a:t>
            </a:r>
            <a:r>
              <a:rPr lang="en-US" sz="2600" dirty="0" err="1">
                <a:effectLst/>
                <a:latin typeface="Helvetica" pitchFamily="2" charset="0"/>
              </a:rPr>
              <a:t>follby</a:t>
            </a:r>
            <a:r>
              <a:rPr lang="en-US" sz="2600" dirty="0">
                <a:effectLst/>
                <a:latin typeface="Helvetica" pitchFamily="2" charset="0"/>
              </a:rPr>
              <a:t> a spell of 2 years without treatment. Infusions every 18 months over a spell of 6 years have also been found to be effective for fracture prevention. Oral bisphosphonates are poorly absorbed from the gastrointestinal tract and should be taken on an empty stomach with plain water; no</a:t>
            </a:r>
          </a:p>
          <a:p>
            <a:endParaRPr lang="en-IQ" dirty="0"/>
          </a:p>
        </p:txBody>
      </p:sp>
    </p:spTree>
    <p:extLst>
      <p:ext uri="{BB962C8B-B14F-4D97-AF65-F5344CB8AC3E}">
        <p14:creationId xmlns:p14="http://schemas.microsoft.com/office/powerpoint/2010/main" val="14574468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dissolve">
                                      <p:cBhvr>
                                        <p:cTn id="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F23C6B-A24E-0AAD-4304-CC05CBE65A9C}"/>
              </a:ext>
            </a:extLst>
          </p:cNvPr>
          <p:cNvSpPr>
            <a:spLocks noGrp="1"/>
          </p:cNvSpPr>
          <p:nvPr>
            <p:ph type="title"/>
          </p:nvPr>
        </p:nvSpPr>
        <p:spPr/>
        <p:txBody>
          <a:bodyPr/>
          <a:lstStyle/>
          <a:p>
            <a:endParaRPr lang="en-IQ"/>
          </a:p>
        </p:txBody>
      </p:sp>
      <p:sp>
        <p:nvSpPr>
          <p:cNvPr id="3" name="Content Placeholder 2">
            <a:extLst>
              <a:ext uri="{FF2B5EF4-FFF2-40B4-BE49-F238E27FC236}">
                <a16:creationId xmlns:a16="http://schemas.microsoft.com/office/drawing/2014/main" id="{5B31A188-91D4-61C4-942A-C40E9C7C4E1B}"/>
              </a:ext>
            </a:extLst>
          </p:cNvPr>
          <p:cNvSpPr>
            <a:spLocks noGrp="1"/>
          </p:cNvSpPr>
          <p:nvPr>
            <p:ph idx="1"/>
          </p:nvPr>
        </p:nvSpPr>
        <p:spPr/>
        <p:txBody>
          <a:bodyPr>
            <a:normAutofit fontScale="62500" lnSpcReduction="20000"/>
          </a:bodyPr>
          <a:lstStyle/>
          <a:p>
            <a:r>
              <a:rPr lang="en-US" dirty="0">
                <a:effectLst/>
                <a:latin typeface="Helvetica" pitchFamily="2" charset="0"/>
              </a:rPr>
              <a:t>food should be eaten for 30–45 minutes after administration. </a:t>
            </a:r>
          </a:p>
          <a:p>
            <a:r>
              <a:rPr lang="en-US" dirty="0">
                <a:solidFill>
                  <a:srgbClr val="C00000"/>
                </a:solidFill>
                <a:effectLst/>
                <a:latin typeface="Helvetica" pitchFamily="2" charset="0"/>
              </a:rPr>
              <a:t>contraindicated</a:t>
            </a:r>
            <a:r>
              <a:rPr lang="en-US" dirty="0">
                <a:effectLst/>
                <a:latin typeface="Helvetica" pitchFamily="2" charset="0"/>
              </a:rPr>
              <a:t> in patients with </a:t>
            </a:r>
            <a:r>
              <a:rPr lang="en-US" dirty="0" err="1">
                <a:effectLst/>
                <a:latin typeface="Helvetica" pitchFamily="2" charset="0"/>
              </a:rPr>
              <a:t>oesophageal</a:t>
            </a:r>
            <a:r>
              <a:rPr lang="en-US" dirty="0">
                <a:effectLst/>
                <a:latin typeface="Helvetica" pitchFamily="2" charset="0"/>
              </a:rPr>
              <a:t> stricture or achalasia, since tablets may stick in the </a:t>
            </a:r>
            <a:r>
              <a:rPr lang="en-US" dirty="0" err="1">
                <a:effectLst/>
                <a:latin typeface="Helvetica" pitchFamily="2" charset="0"/>
              </a:rPr>
              <a:t>oesophagus</a:t>
            </a:r>
            <a:r>
              <a:rPr lang="en-US" dirty="0">
                <a:effectLst/>
                <a:latin typeface="Helvetica" pitchFamily="2" charset="0"/>
              </a:rPr>
              <a:t>, causing ulceration and perforation. Upper gastrointestinal upset occurs in about 5% of cases. Oral bisphosphonates can be used in patients with gastro-</a:t>
            </a:r>
            <a:r>
              <a:rPr lang="en-US" dirty="0" err="1">
                <a:effectLst/>
                <a:latin typeface="Helvetica" pitchFamily="2" charset="0"/>
              </a:rPr>
              <a:t>oesophageal</a:t>
            </a:r>
            <a:r>
              <a:rPr lang="en-US" dirty="0">
                <a:effectLst/>
                <a:latin typeface="Helvetica" pitchFamily="2" charset="0"/>
              </a:rPr>
              <a:t> </a:t>
            </a:r>
            <a:r>
              <a:rPr lang="en-US" dirty="0" err="1">
                <a:effectLst/>
                <a:latin typeface="Helvetica" pitchFamily="2" charset="0"/>
              </a:rPr>
              <a:t>reux</a:t>
            </a:r>
            <a:r>
              <a:rPr lang="en-US" dirty="0">
                <a:effectLst/>
                <a:latin typeface="Helvetica" pitchFamily="2" charset="0"/>
              </a:rPr>
              <a:t> disease, but may cause worsening of symptoms. </a:t>
            </a:r>
          </a:p>
          <a:p>
            <a:r>
              <a:rPr lang="en-US" dirty="0">
                <a:effectLst/>
                <a:latin typeface="Helvetica" pitchFamily="2" charset="0"/>
              </a:rPr>
              <a:t>The most common adverse effect with intravenous bisphosphonates is a transient </a:t>
            </a:r>
            <a:r>
              <a:rPr lang="en-US" dirty="0" err="1">
                <a:effectLst/>
                <a:latin typeface="Helvetica" pitchFamily="2" charset="0"/>
              </a:rPr>
              <a:t>infuenza</a:t>
            </a:r>
            <a:r>
              <a:rPr lang="en-US" dirty="0">
                <a:effectLst/>
                <a:latin typeface="Helvetica" pitchFamily="2" charset="0"/>
              </a:rPr>
              <a:t>-like illness with fever, malaise, anorexia and </a:t>
            </a:r>
            <a:r>
              <a:rPr lang="en-US" dirty="0" err="1">
                <a:effectLst/>
                <a:latin typeface="Helvetica" pitchFamily="2" charset="0"/>
              </a:rPr>
              <a:t>generalised</a:t>
            </a:r>
            <a:r>
              <a:rPr lang="en-US" dirty="0">
                <a:effectLst/>
                <a:latin typeface="Helvetica" pitchFamily="2" charset="0"/>
              </a:rPr>
              <a:t> aches, which occurs 24–48 hours after administration. This is self-limiting, but can be treated with paracetamol or NSAIDs if necessary. It predominantly occurs after the first exposure and tolerance develops thereafter. Osteonecrosis of the jaw is </a:t>
            </a:r>
            <a:r>
              <a:rPr lang="en-US" dirty="0" err="1">
                <a:effectLst/>
                <a:latin typeface="Helvetica" pitchFamily="2" charset="0"/>
              </a:rPr>
              <a:t>characterised</a:t>
            </a:r>
            <a:r>
              <a:rPr lang="en-US" dirty="0">
                <a:effectLst/>
                <a:latin typeface="Helvetica" pitchFamily="2" charset="0"/>
              </a:rPr>
              <a:t> by the presence of necrotic bone in the mandible or maxilla, typically occurring after tooth extraction when the socket fails to heal. This complication is very rare in osteoporosis, but patients receiving bisphosphonates should be advised to pay attention to good oral hygiene. </a:t>
            </a:r>
          </a:p>
          <a:p>
            <a:r>
              <a:rPr lang="en-US" dirty="0">
                <a:effectLst/>
                <a:latin typeface="Helvetica" pitchFamily="2" charset="0"/>
              </a:rPr>
              <a:t>There is no evidence that temporarily stopping bisphosphonates for tooth extraction alters the risk of osteonecrosis of the jaw. Atypical subtrochanteric fractures have been described in patients who have received long-term bisphosphonates and appear to be the result of over-suppression of normal bone </a:t>
            </a:r>
            <a:r>
              <a:rPr lang="en-US" dirty="0" err="1">
                <a:effectLst/>
                <a:latin typeface="Helvetica" pitchFamily="2" charset="0"/>
              </a:rPr>
              <a:t>remodelling</a:t>
            </a:r>
            <a:r>
              <a:rPr lang="en-US" dirty="0">
                <a:effectLst/>
                <a:latin typeface="Helvetica" pitchFamily="2" charset="0"/>
              </a:rPr>
              <a:t>. In the vast majority, the </a:t>
            </a:r>
            <a:r>
              <a:rPr lang="en-US" dirty="0" err="1">
                <a:effectLst/>
                <a:latin typeface="Helvetica" pitchFamily="2" charset="0"/>
              </a:rPr>
              <a:t>benets</a:t>
            </a:r>
            <a:r>
              <a:rPr lang="en-US" dirty="0">
                <a:effectLst/>
                <a:latin typeface="Helvetica" pitchFamily="2" charset="0"/>
              </a:rPr>
              <a:t> of bisphosphonate therapy far outweigh the risks, but it is important for treatment to be targeted to patients with low BMD who are most likely to </a:t>
            </a:r>
            <a:r>
              <a:rPr lang="en-US" dirty="0" err="1">
                <a:effectLst/>
                <a:latin typeface="Helvetica" pitchFamily="2" charset="0"/>
              </a:rPr>
              <a:t>benet</a:t>
            </a:r>
            <a:r>
              <a:rPr lang="en-US" dirty="0">
                <a:effectLst/>
                <a:latin typeface="Helvetica" pitchFamily="2" charset="0"/>
              </a:rPr>
              <a:t>.</a:t>
            </a:r>
          </a:p>
          <a:p>
            <a:endParaRPr lang="en-IQ" dirty="0"/>
          </a:p>
        </p:txBody>
      </p:sp>
    </p:spTree>
    <p:extLst>
      <p:ext uri="{BB962C8B-B14F-4D97-AF65-F5344CB8AC3E}">
        <p14:creationId xmlns:p14="http://schemas.microsoft.com/office/powerpoint/2010/main" val="1715917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36D287-3BC4-6165-2748-722F0F820694}"/>
              </a:ext>
            </a:extLst>
          </p:cNvPr>
          <p:cNvSpPr>
            <a:spLocks noGrp="1"/>
          </p:cNvSpPr>
          <p:nvPr>
            <p:ph type="title"/>
          </p:nvPr>
        </p:nvSpPr>
        <p:spPr/>
        <p:txBody>
          <a:bodyPr/>
          <a:lstStyle/>
          <a:p>
            <a:endParaRPr lang="en-IQ"/>
          </a:p>
        </p:txBody>
      </p:sp>
      <p:pic>
        <p:nvPicPr>
          <p:cNvPr id="4" name="Content Placeholder 3">
            <a:extLst>
              <a:ext uri="{FF2B5EF4-FFF2-40B4-BE49-F238E27FC236}">
                <a16:creationId xmlns:a16="http://schemas.microsoft.com/office/drawing/2014/main" id="{DD83A334-A45D-DE3F-AF5C-C4350C3F1BA1}"/>
              </a:ext>
            </a:extLst>
          </p:cNvPr>
          <p:cNvPicPr>
            <a:picLocks noGrp="1" noChangeAspect="1"/>
          </p:cNvPicPr>
          <p:nvPr>
            <p:ph idx="1"/>
          </p:nvPr>
        </p:nvPicPr>
        <p:blipFill>
          <a:blip r:embed="rId2"/>
          <a:stretch>
            <a:fillRect/>
          </a:stretch>
        </p:blipFill>
        <p:spPr>
          <a:xfrm>
            <a:off x="2616199" y="2061819"/>
            <a:ext cx="6095121" cy="3809450"/>
          </a:xfrm>
          <a:prstGeom prst="rect">
            <a:avLst/>
          </a:prstGeom>
        </p:spPr>
      </p:pic>
    </p:spTree>
    <p:extLst>
      <p:ext uri="{BB962C8B-B14F-4D97-AF65-F5344CB8AC3E}">
        <p14:creationId xmlns:p14="http://schemas.microsoft.com/office/powerpoint/2010/main" val="23092179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77B586-81F0-8CBF-E4F0-840AAE8C5E4B}"/>
              </a:ext>
            </a:extLst>
          </p:cNvPr>
          <p:cNvSpPr>
            <a:spLocks noGrp="1"/>
          </p:cNvSpPr>
          <p:nvPr>
            <p:ph type="title"/>
          </p:nvPr>
        </p:nvSpPr>
        <p:spPr/>
        <p:txBody>
          <a:bodyPr/>
          <a:lstStyle/>
          <a:p>
            <a:r>
              <a:rPr lang="en-US" dirty="0">
                <a:solidFill>
                  <a:srgbClr val="C00000"/>
                </a:solidFill>
                <a:latin typeface="Helvetica" pitchFamily="2" charset="0"/>
              </a:rPr>
              <a:t>Denosumab</a:t>
            </a:r>
            <a:endParaRPr lang="en-IQ" dirty="0">
              <a:solidFill>
                <a:srgbClr val="C00000"/>
              </a:solidFill>
            </a:endParaRPr>
          </a:p>
        </p:txBody>
      </p:sp>
      <p:sp>
        <p:nvSpPr>
          <p:cNvPr id="3" name="Content Placeholder 2">
            <a:extLst>
              <a:ext uri="{FF2B5EF4-FFF2-40B4-BE49-F238E27FC236}">
                <a16:creationId xmlns:a16="http://schemas.microsoft.com/office/drawing/2014/main" id="{8DB1813A-4601-2729-3C41-B0E9D7ADA1CB}"/>
              </a:ext>
            </a:extLst>
          </p:cNvPr>
          <p:cNvSpPr>
            <a:spLocks noGrp="1"/>
          </p:cNvSpPr>
          <p:nvPr>
            <p:ph idx="1"/>
          </p:nvPr>
        </p:nvSpPr>
        <p:spPr>
          <a:xfrm>
            <a:off x="878189" y="2015732"/>
            <a:ext cx="10435621" cy="4037749"/>
          </a:xfrm>
        </p:spPr>
        <p:txBody>
          <a:bodyPr>
            <a:normAutofit fontScale="70000" lnSpcReduction="20000"/>
          </a:bodyPr>
          <a:lstStyle/>
          <a:p>
            <a:r>
              <a:rPr lang="en-US" dirty="0">
                <a:effectLst/>
                <a:latin typeface="Helvetica" pitchFamily="2" charset="0"/>
              </a:rPr>
              <a:t>Denosumab is a monoclonal antibody that inhibits bone resorption by </a:t>
            </a:r>
            <a:r>
              <a:rPr lang="en-US" dirty="0" err="1">
                <a:effectLst/>
                <a:latin typeface="Helvetica" pitchFamily="2" charset="0"/>
              </a:rPr>
              <a:t>neutralising</a:t>
            </a:r>
            <a:r>
              <a:rPr lang="en-US" dirty="0">
                <a:effectLst/>
                <a:latin typeface="Helvetica" pitchFamily="2" charset="0"/>
              </a:rPr>
              <a:t> the effects of RANKL . It is administered by subcutaneous injection of 60 mg every 6 months in the treatment of osteoporosis and has similar </a:t>
            </a:r>
            <a:r>
              <a:rPr lang="en-US" dirty="0" err="1">
                <a:effectLst/>
                <a:latin typeface="Helvetica" pitchFamily="2" charset="0"/>
              </a:rPr>
              <a:t>effcacy</a:t>
            </a:r>
            <a:r>
              <a:rPr lang="en-US" dirty="0">
                <a:effectLst/>
                <a:latin typeface="Helvetica" pitchFamily="2" charset="0"/>
              </a:rPr>
              <a:t> to zoledronic acid. </a:t>
            </a:r>
          </a:p>
          <a:p>
            <a:r>
              <a:rPr lang="en-US" dirty="0">
                <a:effectLst/>
                <a:latin typeface="Helvetica" pitchFamily="2" charset="0"/>
              </a:rPr>
              <a:t>adverse effect is </a:t>
            </a:r>
            <a:r>
              <a:rPr lang="en-US" dirty="0" err="1">
                <a:effectLst/>
                <a:latin typeface="Helvetica" pitchFamily="2" charset="0"/>
              </a:rPr>
              <a:t>hypocalcaemia</a:t>
            </a:r>
            <a:r>
              <a:rPr lang="en-US" dirty="0">
                <a:effectLst/>
                <a:latin typeface="Helvetica" pitchFamily="2" charset="0"/>
              </a:rPr>
              <a:t>, but this can be mitigated by calcium and vitamin D supplements. Denosumab may rarely cause osteonecrosis of the jaw and atypical subtrochanteric fractures. When denosumab is stopped, there is a rebound increase in bone turnover that can be associated with an increased risk of vertebral fracture and even  </a:t>
            </a:r>
            <a:r>
              <a:rPr lang="en-US" dirty="0" err="1">
                <a:effectLst/>
                <a:latin typeface="Helvetica" pitchFamily="2" charset="0"/>
              </a:rPr>
              <a:t>hypercalcaemia</a:t>
            </a:r>
            <a:r>
              <a:rPr lang="en-US" dirty="0">
                <a:effectLst/>
                <a:latin typeface="Helvetica" pitchFamily="2" charset="0"/>
              </a:rPr>
              <a:t>. Because of this denosumab needs to be continued on a long-term basis; if it has to be stopped for any reason, bisphosphonate therapy should be given to inhibit the rebound increase in bone </a:t>
            </a:r>
            <a:r>
              <a:rPr lang="en-US" dirty="0" err="1">
                <a:effectLst/>
                <a:latin typeface="Helvetica" pitchFamily="2" charset="0"/>
              </a:rPr>
              <a:t>turnover.Calcium</a:t>
            </a:r>
            <a:r>
              <a:rPr lang="en-US" dirty="0">
                <a:effectLst/>
                <a:latin typeface="Helvetica" pitchFamily="2" charset="0"/>
              </a:rPr>
              <a:t> and vitamin D Combined calcium and vitamin D supplements  have limited </a:t>
            </a:r>
            <a:r>
              <a:rPr lang="en-US" dirty="0" err="1">
                <a:effectLst/>
                <a:latin typeface="Helvetica" pitchFamily="2" charset="0"/>
              </a:rPr>
              <a:t>efcacy</a:t>
            </a:r>
            <a:r>
              <a:rPr lang="en-US" dirty="0">
                <a:effectLst/>
                <a:latin typeface="Helvetica" pitchFamily="2" charset="0"/>
              </a:rPr>
              <a:t> in the prevention of osteoporotic fractures when given alone, but are widely used as an adjunct to other treatments. A typical daily dosage is 1000 mg calcium and 800 IU vitamin D. Vitamin D supplements alone do not prevent fractures in osteoporosis, but there is evidence that the response to bisphosphonates is blunted in patients with vitamin D </a:t>
            </a:r>
            <a:r>
              <a:rPr lang="en-US" dirty="0" err="1">
                <a:effectLst/>
                <a:latin typeface="Helvetica" pitchFamily="2" charset="0"/>
              </a:rPr>
              <a:t>deciency</a:t>
            </a:r>
            <a:r>
              <a:rPr lang="en-US" dirty="0">
                <a:effectLst/>
                <a:latin typeface="Helvetica" pitchFamily="2" charset="0"/>
              </a:rPr>
              <a:t>. If the patient’s dietary calcium is </a:t>
            </a:r>
            <a:r>
              <a:rPr lang="en-US" dirty="0" err="1">
                <a:effectLst/>
                <a:latin typeface="Helvetica" pitchFamily="2" charset="0"/>
              </a:rPr>
              <a:t>sufcient</a:t>
            </a:r>
            <a:r>
              <a:rPr lang="en-US" dirty="0">
                <a:effectLst/>
                <a:latin typeface="Helvetica" pitchFamily="2" charset="0"/>
              </a:rPr>
              <a:t>, stand-alone vitamin D supplements (800 IU  daily) can be prescribed as an adjunct to anti-osteoporosis therapies. </a:t>
            </a:r>
          </a:p>
          <a:p>
            <a:r>
              <a:rPr lang="en-US" dirty="0">
                <a:effectLst/>
                <a:latin typeface="Helvetica" pitchFamily="2" charset="0"/>
              </a:rPr>
              <a:t>Calcitriol (1,25(OH)2D3), the active metabolite of vitamin D, is licensed or treatment of osteoporosis but it is seldom used because the data on fracture prevention are less robust than for other agents.</a:t>
            </a:r>
          </a:p>
          <a:p>
            <a:endParaRPr lang="en-IQ" dirty="0"/>
          </a:p>
        </p:txBody>
      </p:sp>
    </p:spTree>
    <p:extLst>
      <p:ext uri="{BB962C8B-B14F-4D97-AF65-F5344CB8AC3E}">
        <p14:creationId xmlns:p14="http://schemas.microsoft.com/office/powerpoint/2010/main" val="35687340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38935D-F76A-B47C-861C-B3683B5F609E}"/>
              </a:ext>
            </a:extLst>
          </p:cNvPr>
          <p:cNvSpPr>
            <a:spLocks noGrp="1"/>
          </p:cNvSpPr>
          <p:nvPr>
            <p:ph type="title"/>
          </p:nvPr>
        </p:nvSpPr>
        <p:spPr/>
        <p:txBody>
          <a:bodyPr/>
          <a:lstStyle/>
          <a:p>
            <a:r>
              <a:rPr lang="en-US" dirty="0">
                <a:solidFill>
                  <a:srgbClr val="C00000"/>
                </a:solidFill>
                <a:latin typeface="Helvetica" pitchFamily="2" charset="0"/>
              </a:rPr>
              <a:t>Teriparatide </a:t>
            </a:r>
            <a:endParaRPr lang="en-IQ" dirty="0">
              <a:solidFill>
                <a:srgbClr val="C00000"/>
              </a:solidFill>
            </a:endParaRPr>
          </a:p>
        </p:txBody>
      </p:sp>
      <p:sp>
        <p:nvSpPr>
          <p:cNvPr id="3" name="Content Placeholder 2">
            <a:extLst>
              <a:ext uri="{FF2B5EF4-FFF2-40B4-BE49-F238E27FC236}">
                <a16:creationId xmlns:a16="http://schemas.microsoft.com/office/drawing/2014/main" id="{8B5FD269-2484-F5DB-14CC-F6CB8E63C37C}"/>
              </a:ext>
            </a:extLst>
          </p:cNvPr>
          <p:cNvSpPr>
            <a:spLocks noGrp="1"/>
          </p:cNvSpPr>
          <p:nvPr>
            <p:ph idx="1"/>
          </p:nvPr>
        </p:nvSpPr>
        <p:spPr/>
        <p:txBody>
          <a:bodyPr>
            <a:normAutofit fontScale="77500" lnSpcReduction="20000"/>
          </a:bodyPr>
          <a:lstStyle/>
          <a:p>
            <a:r>
              <a:rPr lang="en-US" dirty="0">
                <a:effectLst/>
                <a:latin typeface="Helvetica" pitchFamily="2" charset="0"/>
              </a:rPr>
              <a:t>1-34 fragment of human PTH. It is an effective treatment for osteoporosis, which works by stimulating new bone formation. Although TPTD also stimulates bone resorption, the increase in bone formation is greater, resulting in increased bone density, particularly at sites rich in trabecular bone such as the spine. It is given by a self-administered subcutaneous injection in a dose of 20 µg daily for 2 years. At the end of this period, bisphosphonate therapy or another inhibitor of bone resorption should be administered to maintain the increase in BMD. Oral bisphosphonates and TPTD should not be given in combination, however, since the bisphosphonate blunts the anabolic effect. </a:t>
            </a:r>
          </a:p>
          <a:p>
            <a:r>
              <a:rPr lang="en-US" dirty="0">
                <a:effectLst/>
                <a:latin typeface="Helvetica" pitchFamily="2" charset="0"/>
              </a:rPr>
              <a:t>The </a:t>
            </a:r>
            <a:r>
              <a:rPr lang="en-US" dirty="0" err="1">
                <a:effectLst/>
                <a:latin typeface="Helvetica" pitchFamily="2" charset="0"/>
              </a:rPr>
              <a:t>efcacy</a:t>
            </a:r>
            <a:r>
              <a:rPr lang="en-US" dirty="0">
                <a:effectLst/>
                <a:latin typeface="Helvetica" pitchFamily="2" charset="0"/>
              </a:rPr>
              <a:t> of TPTD for prevention of non-vertebral fractures is similar to that of bisphosphonates, but it is superior to oral bisphosphonates in preventing vertebral fractures. The most common adverse effects are headache, muscle cramps and dizziness. Mild </a:t>
            </a:r>
            <a:r>
              <a:rPr lang="en-US" dirty="0" err="1">
                <a:effectLst/>
                <a:latin typeface="Helvetica" pitchFamily="2" charset="0"/>
              </a:rPr>
              <a:t>hypercalcaemia</a:t>
            </a:r>
            <a:r>
              <a:rPr lang="en-US" dirty="0">
                <a:effectLst/>
                <a:latin typeface="Helvetica" pitchFamily="2" charset="0"/>
              </a:rPr>
              <a:t> may occur, but it is usually asymptomatic and does not require discontinuation of treatment. Monitoring of serum calcium is not required during TPTD treatment.</a:t>
            </a:r>
          </a:p>
          <a:p>
            <a:endParaRPr lang="en-IQ" dirty="0"/>
          </a:p>
        </p:txBody>
      </p:sp>
    </p:spTree>
    <p:extLst>
      <p:ext uri="{BB962C8B-B14F-4D97-AF65-F5344CB8AC3E}">
        <p14:creationId xmlns:p14="http://schemas.microsoft.com/office/powerpoint/2010/main" val="42031396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57B2DD-B08B-5262-A5CA-E89F50B1692F}"/>
              </a:ext>
            </a:extLst>
          </p:cNvPr>
          <p:cNvSpPr>
            <a:spLocks noGrp="1"/>
          </p:cNvSpPr>
          <p:nvPr>
            <p:ph type="title"/>
          </p:nvPr>
        </p:nvSpPr>
        <p:spPr/>
        <p:txBody>
          <a:bodyPr/>
          <a:lstStyle/>
          <a:p>
            <a:r>
              <a:rPr lang="en-US" dirty="0">
                <a:solidFill>
                  <a:srgbClr val="C00000"/>
                </a:solidFill>
                <a:latin typeface="Helvetica" pitchFamily="2" charset="0"/>
              </a:rPr>
              <a:t>Abaloparatide</a:t>
            </a:r>
            <a:endParaRPr lang="en-IQ" dirty="0">
              <a:solidFill>
                <a:srgbClr val="C00000"/>
              </a:solidFill>
            </a:endParaRPr>
          </a:p>
        </p:txBody>
      </p:sp>
      <p:sp>
        <p:nvSpPr>
          <p:cNvPr id="3" name="Content Placeholder 2">
            <a:extLst>
              <a:ext uri="{FF2B5EF4-FFF2-40B4-BE49-F238E27FC236}">
                <a16:creationId xmlns:a16="http://schemas.microsoft.com/office/drawing/2014/main" id="{057984F0-0A18-1A56-BF79-68768E482A51}"/>
              </a:ext>
            </a:extLst>
          </p:cNvPr>
          <p:cNvSpPr>
            <a:spLocks noGrp="1"/>
          </p:cNvSpPr>
          <p:nvPr>
            <p:ph idx="1"/>
          </p:nvPr>
        </p:nvSpPr>
        <p:spPr/>
        <p:txBody>
          <a:bodyPr/>
          <a:lstStyle/>
          <a:p>
            <a:r>
              <a:rPr lang="en-US" dirty="0">
                <a:effectLst/>
                <a:latin typeface="Helvetica" pitchFamily="2" charset="0"/>
              </a:rPr>
              <a:t>1-34 fragment of PTH-related protein which has effects similar to those of TPTD. It is given as a self-administered injection of 80 </a:t>
            </a:r>
            <a:r>
              <a:rPr lang="el-GR" dirty="0">
                <a:effectLst/>
                <a:latin typeface="Helvetica" pitchFamily="2" charset="0"/>
              </a:rPr>
              <a:t>μ</a:t>
            </a:r>
            <a:r>
              <a:rPr lang="en-US" dirty="0">
                <a:effectLst/>
                <a:latin typeface="Helvetica" pitchFamily="2" charset="0"/>
              </a:rPr>
              <a:t>g daily for 18 months. At the end of this period an inhibitor of bone resorption should be given to maintain the increase in bone mass. </a:t>
            </a:r>
            <a:r>
              <a:rPr lang="en-US" dirty="0" err="1">
                <a:effectLst/>
                <a:latin typeface="Helvetica" pitchFamily="2" charset="0"/>
              </a:rPr>
              <a:t>Effcacy</a:t>
            </a:r>
            <a:r>
              <a:rPr lang="en-US" dirty="0">
                <a:effectLst/>
                <a:latin typeface="Helvetica" pitchFamily="2" charset="0"/>
              </a:rPr>
              <a:t> has been demonstrated for the prevention of vertebral fractures.</a:t>
            </a:r>
          </a:p>
          <a:p>
            <a:endParaRPr lang="en-IQ" dirty="0"/>
          </a:p>
        </p:txBody>
      </p:sp>
    </p:spTree>
    <p:extLst>
      <p:ext uri="{BB962C8B-B14F-4D97-AF65-F5344CB8AC3E}">
        <p14:creationId xmlns:p14="http://schemas.microsoft.com/office/powerpoint/2010/main" val="23129572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FD4D09-B5ED-1327-9468-4CF16406E617}"/>
              </a:ext>
            </a:extLst>
          </p:cNvPr>
          <p:cNvSpPr>
            <a:spLocks noGrp="1"/>
          </p:cNvSpPr>
          <p:nvPr>
            <p:ph type="title"/>
          </p:nvPr>
        </p:nvSpPr>
        <p:spPr/>
        <p:txBody>
          <a:bodyPr/>
          <a:lstStyle/>
          <a:p>
            <a:endParaRPr lang="en-IQ"/>
          </a:p>
        </p:txBody>
      </p:sp>
      <p:sp>
        <p:nvSpPr>
          <p:cNvPr id="3" name="Content Placeholder 2">
            <a:extLst>
              <a:ext uri="{FF2B5EF4-FFF2-40B4-BE49-F238E27FC236}">
                <a16:creationId xmlns:a16="http://schemas.microsoft.com/office/drawing/2014/main" id="{D70708FA-BB5A-0C0D-1C6D-36A226A1D198}"/>
              </a:ext>
            </a:extLst>
          </p:cNvPr>
          <p:cNvSpPr>
            <a:spLocks noGrp="1"/>
          </p:cNvSpPr>
          <p:nvPr>
            <p:ph idx="1"/>
          </p:nvPr>
        </p:nvSpPr>
        <p:spPr/>
        <p:txBody>
          <a:bodyPr>
            <a:normAutofit fontScale="85000" lnSpcReduction="20000"/>
          </a:bodyPr>
          <a:lstStyle/>
          <a:p>
            <a:r>
              <a:rPr lang="en-US" dirty="0">
                <a:effectLst/>
                <a:latin typeface="Helvetica" pitchFamily="2" charset="0"/>
              </a:rPr>
              <a:t>Osteoporosis is the most common bone disease. most of fractures occur in patients with osteopenia or osteoporosis. </a:t>
            </a:r>
          </a:p>
          <a:p>
            <a:r>
              <a:rPr lang="en-US" dirty="0">
                <a:effectLst/>
                <a:latin typeface="Helvetica" pitchFamily="2" charset="0"/>
              </a:rPr>
              <a:t>About one-third of all women and one-fifth of men aged 50 and above </a:t>
            </a:r>
            <a:r>
              <a:rPr lang="ar-SA" dirty="0">
                <a:effectLst/>
                <a:latin typeface="Helvetica" pitchFamily="2" charset="0"/>
              </a:rPr>
              <a:t> </a:t>
            </a:r>
            <a:r>
              <a:rPr lang="en-US" dirty="0">
                <a:effectLst/>
                <a:latin typeface="Helvetica" pitchFamily="2" charset="0"/>
              </a:rPr>
              <a:t>suffer fractures at some point in life. </a:t>
            </a:r>
          </a:p>
          <a:p>
            <a:r>
              <a:rPr lang="en-US" dirty="0">
                <a:effectLst/>
                <a:latin typeface="Helvetica" pitchFamily="2" charset="0"/>
              </a:rPr>
              <a:t>Its underdiagnosed and under-treated throughout Asia, particularly in rural areas, due to low provision of technologies like DXA.</a:t>
            </a:r>
          </a:p>
          <a:p>
            <a:r>
              <a:rPr lang="en-US" dirty="0">
                <a:effectLst/>
                <a:latin typeface="Helvetica" pitchFamily="2" charset="0"/>
              </a:rPr>
              <a:t>Osteoporosis-related fractures can affect any bone, but common sites are the forearm (</a:t>
            </a:r>
            <a:r>
              <a:rPr lang="en-US" dirty="0" err="1">
                <a:effectLst/>
                <a:latin typeface="Helvetica" pitchFamily="2" charset="0"/>
              </a:rPr>
              <a:t>Colles</a:t>
            </a:r>
            <a:r>
              <a:rPr lang="en-US" dirty="0">
                <a:effectLst/>
                <a:latin typeface="Helvetica" pitchFamily="2" charset="0"/>
              </a:rPr>
              <a:t>’ fracture), spine (vertebral fractures), humerus and hip. </a:t>
            </a:r>
          </a:p>
          <a:p>
            <a:r>
              <a:rPr lang="en-US" dirty="0">
                <a:effectLst/>
                <a:latin typeface="Helvetica" pitchFamily="2" charset="0"/>
              </a:rPr>
              <a:t>.Hip fractures are the most serious complication of osteoporosis and have an immediate mortality of about 12% and a continued increase in mortality of about 20% when compared with age-matched controls. </a:t>
            </a:r>
            <a:endParaRPr lang="en-IQ" dirty="0"/>
          </a:p>
        </p:txBody>
      </p:sp>
    </p:spTree>
    <p:extLst>
      <p:ext uri="{BB962C8B-B14F-4D97-AF65-F5344CB8AC3E}">
        <p14:creationId xmlns:p14="http://schemas.microsoft.com/office/powerpoint/2010/main" val="387034416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30EB91-4F99-8B47-89BD-A4F2E76943B5}"/>
              </a:ext>
            </a:extLst>
          </p:cNvPr>
          <p:cNvSpPr>
            <a:spLocks noGrp="1"/>
          </p:cNvSpPr>
          <p:nvPr>
            <p:ph type="title"/>
          </p:nvPr>
        </p:nvSpPr>
        <p:spPr/>
        <p:txBody>
          <a:bodyPr/>
          <a:lstStyle/>
          <a:p>
            <a:r>
              <a:rPr lang="en-US" dirty="0">
                <a:solidFill>
                  <a:srgbClr val="C00000"/>
                </a:solidFill>
                <a:latin typeface="Helvetica" pitchFamily="2" charset="0"/>
              </a:rPr>
              <a:t>Romosozumab</a:t>
            </a:r>
            <a:endParaRPr lang="en-IQ" dirty="0">
              <a:solidFill>
                <a:srgbClr val="C00000"/>
              </a:solidFill>
            </a:endParaRPr>
          </a:p>
        </p:txBody>
      </p:sp>
      <p:sp>
        <p:nvSpPr>
          <p:cNvPr id="3" name="Content Placeholder 2">
            <a:extLst>
              <a:ext uri="{FF2B5EF4-FFF2-40B4-BE49-F238E27FC236}">
                <a16:creationId xmlns:a16="http://schemas.microsoft.com/office/drawing/2014/main" id="{73834779-4038-DDAC-7191-057816806DFC}"/>
              </a:ext>
            </a:extLst>
          </p:cNvPr>
          <p:cNvSpPr>
            <a:spLocks noGrp="1"/>
          </p:cNvSpPr>
          <p:nvPr>
            <p:ph idx="1"/>
          </p:nvPr>
        </p:nvSpPr>
        <p:spPr>
          <a:xfrm>
            <a:off x="900545" y="2202888"/>
            <a:ext cx="10445986" cy="3850594"/>
          </a:xfrm>
        </p:spPr>
        <p:txBody>
          <a:bodyPr>
            <a:normAutofit/>
          </a:bodyPr>
          <a:lstStyle/>
          <a:p>
            <a:r>
              <a:rPr lang="en-US" dirty="0">
                <a:effectLst/>
                <a:latin typeface="Helvetica" pitchFamily="2" charset="0"/>
              </a:rPr>
              <a:t>This is a </a:t>
            </a:r>
            <a:r>
              <a:rPr lang="en-US" dirty="0" err="1">
                <a:effectLst/>
                <a:latin typeface="Helvetica" pitchFamily="2" charset="0"/>
              </a:rPr>
              <a:t>neutralising</a:t>
            </a:r>
            <a:r>
              <a:rPr lang="en-US" dirty="0">
                <a:effectLst/>
                <a:latin typeface="Helvetica" pitchFamily="2" charset="0"/>
              </a:rPr>
              <a:t> antibody to sclerostin, which is produced by osteocytes and acts to inhibit bone formation</a:t>
            </a:r>
          </a:p>
          <a:p>
            <a:r>
              <a:rPr lang="en-US" dirty="0">
                <a:effectLst/>
                <a:latin typeface="Helvetica" pitchFamily="2" charset="0"/>
              </a:rPr>
              <a:t>Romosozumab is a highly effective treatment for osteoporosis and works by inhibiting bone resorption and stimulating bone formation. </a:t>
            </a:r>
          </a:p>
          <a:p>
            <a:r>
              <a:rPr lang="en-US" dirty="0">
                <a:effectLst/>
                <a:latin typeface="Helvetica" pitchFamily="2" charset="0"/>
              </a:rPr>
              <a:t>It is indicated for the treatment of severe osteoporosis, where it is given by self-administered subcutaneous injection 210 mg once a month for 12 months. Following completion of treatment, an inhibitor of bone resorption should be given to maintain the increase in bone density. </a:t>
            </a:r>
          </a:p>
          <a:p>
            <a:endParaRPr lang="en-IQ" dirty="0"/>
          </a:p>
        </p:txBody>
      </p:sp>
    </p:spTree>
    <p:extLst>
      <p:ext uri="{BB962C8B-B14F-4D97-AF65-F5344CB8AC3E}">
        <p14:creationId xmlns:p14="http://schemas.microsoft.com/office/powerpoint/2010/main" val="34561079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E55C99-C7D5-EEFA-08A5-EE4ED7AF445F}"/>
              </a:ext>
            </a:extLst>
          </p:cNvPr>
          <p:cNvSpPr>
            <a:spLocks noGrp="1"/>
          </p:cNvSpPr>
          <p:nvPr>
            <p:ph type="title"/>
          </p:nvPr>
        </p:nvSpPr>
        <p:spPr/>
        <p:txBody>
          <a:bodyPr/>
          <a:lstStyle/>
          <a:p>
            <a:endParaRPr lang="en-IQ"/>
          </a:p>
        </p:txBody>
      </p:sp>
      <p:sp>
        <p:nvSpPr>
          <p:cNvPr id="3" name="Content Placeholder 2">
            <a:extLst>
              <a:ext uri="{FF2B5EF4-FFF2-40B4-BE49-F238E27FC236}">
                <a16:creationId xmlns:a16="http://schemas.microsoft.com/office/drawing/2014/main" id="{910EF1FE-2499-1609-2FC2-29F00DD128EB}"/>
              </a:ext>
            </a:extLst>
          </p:cNvPr>
          <p:cNvSpPr>
            <a:spLocks noGrp="1"/>
          </p:cNvSpPr>
          <p:nvPr>
            <p:ph idx="1"/>
          </p:nvPr>
        </p:nvSpPr>
        <p:spPr/>
        <p:txBody>
          <a:bodyPr>
            <a:normAutofit/>
          </a:bodyPr>
          <a:lstStyle/>
          <a:p>
            <a:r>
              <a:rPr lang="en-US" dirty="0">
                <a:effectLst/>
                <a:latin typeface="Helvetica" pitchFamily="2" charset="0"/>
              </a:rPr>
              <a:t>Its more effective than oral </a:t>
            </a:r>
            <a:r>
              <a:rPr lang="en-US" dirty="0" err="1">
                <a:effectLst/>
                <a:latin typeface="Helvetica" pitchFamily="2" charset="0"/>
              </a:rPr>
              <a:t>alendronic</a:t>
            </a:r>
            <a:r>
              <a:rPr lang="en-US" dirty="0">
                <a:effectLst/>
                <a:latin typeface="Helvetica" pitchFamily="2" charset="0"/>
              </a:rPr>
              <a:t> acid at preventing fractures of all types and it is one of the most effective treatments for osteoporosis currently available. </a:t>
            </a:r>
          </a:p>
          <a:p>
            <a:r>
              <a:rPr lang="en-US" dirty="0">
                <a:effectLst/>
                <a:latin typeface="Helvetica" pitchFamily="2" charset="0"/>
              </a:rPr>
              <a:t>Adverse effects are uncommon, although a slight excess of cardiovascular events was observed in some clinical trials and because of that it </a:t>
            </a:r>
            <a:r>
              <a:rPr lang="en-US" dirty="0">
                <a:solidFill>
                  <a:srgbClr val="C00000"/>
                </a:solidFill>
                <a:effectLst/>
                <a:latin typeface="Helvetica" pitchFamily="2" charset="0"/>
              </a:rPr>
              <a:t>is contraindicated in patients with a previous history of myocardial infarction or stroke</a:t>
            </a:r>
            <a:r>
              <a:rPr lang="en-US" dirty="0">
                <a:effectLst/>
                <a:latin typeface="Helvetica" pitchFamily="2" charset="0"/>
              </a:rPr>
              <a:t>. </a:t>
            </a:r>
          </a:p>
          <a:p>
            <a:endParaRPr lang="en-IQ" dirty="0"/>
          </a:p>
        </p:txBody>
      </p:sp>
    </p:spTree>
    <p:extLst>
      <p:ext uri="{BB962C8B-B14F-4D97-AF65-F5344CB8AC3E}">
        <p14:creationId xmlns:p14="http://schemas.microsoft.com/office/powerpoint/2010/main" val="54764722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6D3CAA-B9C4-62A8-3F2D-7E44AFBD4485}"/>
              </a:ext>
            </a:extLst>
          </p:cNvPr>
          <p:cNvSpPr>
            <a:spLocks noGrp="1"/>
          </p:cNvSpPr>
          <p:nvPr>
            <p:ph type="title"/>
          </p:nvPr>
        </p:nvSpPr>
        <p:spPr/>
        <p:txBody>
          <a:bodyPr/>
          <a:lstStyle/>
          <a:p>
            <a:r>
              <a:rPr lang="en-US" dirty="0">
                <a:latin typeface="Helvetica" pitchFamily="2" charset="0"/>
              </a:rPr>
              <a:t>Hormone replacement therapy</a:t>
            </a:r>
            <a:endParaRPr lang="en-IQ" dirty="0"/>
          </a:p>
        </p:txBody>
      </p:sp>
      <p:sp>
        <p:nvSpPr>
          <p:cNvPr id="3" name="Content Placeholder 2">
            <a:extLst>
              <a:ext uri="{FF2B5EF4-FFF2-40B4-BE49-F238E27FC236}">
                <a16:creationId xmlns:a16="http://schemas.microsoft.com/office/drawing/2014/main" id="{0062F275-F420-CE66-71F2-CF31287DD367}"/>
              </a:ext>
            </a:extLst>
          </p:cNvPr>
          <p:cNvSpPr>
            <a:spLocks noGrp="1"/>
          </p:cNvSpPr>
          <p:nvPr>
            <p:ph idx="1"/>
          </p:nvPr>
        </p:nvSpPr>
        <p:spPr/>
        <p:txBody>
          <a:bodyPr/>
          <a:lstStyle/>
          <a:p>
            <a:r>
              <a:rPr lang="en-US" dirty="0">
                <a:effectLst/>
                <a:latin typeface="Helvetica" pitchFamily="2" charset="0"/>
              </a:rPr>
              <a:t>Cyclical HRT with </a:t>
            </a:r>
            <a:r>
              <a:rPr lang="en-US" dirty="0" err="1">
                <a:effectLst/>
                <a:latin typeface="Helvetica" pitchFamily="2" charset="0"/>
              </a:rPr>
              <a:t>oestrogen</a:t>
            </a:r>
            <a:r>
              <a:rPr lang="en-US" dirty="0">
                <a:effectLst/>
                <a:latin typeface="Helvetica" pitchFamily="2" charset="0"/>
              </a:rPr>
              <a:t> and progestogen prevents post-menopausal bone loss and reduces the risk of vertebral and non-vertebral fractures in post-menopausal women.</a:t>
            </a:r>
          </a:p>
          <a:p>
            <a:r>
              <a:rPr lang="en-US" dirty="0">
                <a:effectLst/>
                <a:latin typeface="Helvetica" pitchFamily="2" charset="0"/>
              </a:rPr>
              <a:t> It is primarily indicated for the prevention of osteoporosis in </a:t>
            </a:r>
            <a:r>
              <a:rPr lang="en-US" dirty="0">
                <a:solidFill>
                  <a:srgbClr val="C00000"/>
                </a:solidFill>
                <a:effectLst/>
                <a:latin typeface="Helvetica" pitchFamily="2" charset="0"/>
              </a:rPr>
              <a:t>women with an early menopause and for treatment of women with osteoporosis in their early fifties who have troublesome menopausal symptoms</a:t>
            </a:r>
            <a:r>
              <a:rPr lang="en-US" dirty="0">
                <a:effectLst/>
                <a:latin typeface="Helvetica" pitchFamily="2" charset="0"/>
              </a:rPr>
              <a:t>.</a:t>
            </a:r>
          </a:p>
          <a:p>
            <a:r>
              <a:rPr lang="en-US" dirty="0">
                <a:effectLst/>
                <a:latin typeface="Helvetica" pitchFamily="2" charset="0"/>
              </a:rPr>
              <a:t> </a:t>
            </a:r>
            <a:r>
              <a:rPr lang="en-US" dirty="0">
                <a:solidFill>
                  <a:srgbClr val="C00000"/>
                </a:solidFill>
                <a:effectLst/>
                <a:latin typeface="Helvetica" pitchFamily="2" charset="0"/>
              </a:rPr>
              <a:t>It is not recommended above the age of 60 because of an increased risk of breast cancer, cardiovascular disease and venous thromboembolism.</a:t>
            </a:r>
          </a:p>
          <a:p>
            <a:endParaRPr lang="en-IQ" dirty="0"/>
          </a:p>
        </p:txBody>
      </p:sp>
    </p:spTree>
    <p:extLst>
      <p:ext uri="{BB962C8B-B14F-4D97-AF65-F5344CB8AC3E}">
        <p14:creationId xmlns:p14="http://schemas.microsoft.com/office/powerpoint/2010/main" val="1078712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EA7892-34D4-C1D7-4649-2F48BA419FD6}"/>
              </a:ext>
            </a:extLst>
          </p:cNvPr>
          <p:cNvSpPr>
            <a:spLocks noGrp="1"/>
          </p:cNvSpPr>
          <p:nvPr>
            <p:ph type="title"/>
          </p:nvPr>
        </p:nvSpPr>
        <p:spPr/>
        <p:txBody>
          <a:bodyPr/>
          <a:lstStyle/>
          <a:p>
            <a:r>
              <a:rPr lang="en-US" dirty="0">
                <a:solidFill>
                  <a:srgbClr val="C00000"/>
                </a:solidFill>
                <a:latin typeface="Helvetica" pitchFamily="2" charset="0"/>
              </a:rPr>
              <a:t>Raloxifene</a:t>
            </a:r>
            <a:endParaRPr lang="en-IQ" dirty="0">
              <a:solidFill>
                <a:srgbClr val="C00000"/>
              </a:solidFill>
            </a:endParaRPr>
          </a:p>
        </p:txBody>
      </p:sp>
      <p:sp>
        <p:nvSpPr>
          <p:cNvPr id="3" name="Content Placeholder 2">
            <a:extLst>
              <a:ext uri="{FF2B5EF4-FFF2-40B4-BE49-F238E27FC236}">
                <a16:creationId xmlns:a16="http://schemas.microsoft.com/office/drawing/2014/main" id="{F37C2638-DB54-4C5A-354F-0B2850E728FD}"/>
              </a:ext>
            </a:extLst>
          </p:cNvPr>
          <p:cNvSpPr>
            <a:spLocks noGrp="1"/>
          </p:cNvSpPr>
          <p:nvPr>
            <p:ph idx="1"/>
          </p:nvPr>
        </p:nvSpPr>
        <p:spPr/>
        <p:txBody>
          <a:bodyPr>
            <a:normAutofit/>
          </a:bodyPr>
          <a:lstStyle/>
          <a:p>
            <a:r>
              <a:rPr lang="en-US" dirty="0">
                <a:effectLst/>
                <a:latin typeface="Helvetica" pitchFamily="2" charset="0"/>
              </a:rPr>
              <a:t>selective </a:t>
            </a:r>
            <a:r>
              <a:rPr lang="en-US" dirty="0" err="1">
                <a:effectLst/>
                <a:latin typeface="Helvetica" pitchFamily="2" charset="0"/>
              </a:rPr>
              <a:t>oestrogen</a:t>
            </a:r>
            <a:r>
              <a:rPr lang="en-US" dirty="0">
                <a:effectLst/>
                <a:latin typeface="Helvetica" pitchFamily="2" charset="0"/>
              </a:rPr>
              <a:t> receptor modulator (SERM) that acts as a partial agonist at </a:t>
            </a:r>
            <a:r>
              <a:rPr lang="en-US" dirty="0" err="1">
                <a:effectLst/>
                <a:latin typeface="Helvetica" pitchFamily="2" charset="0"/>
              </a:rPr>
              <a:t>oestrogen</a:t>
            </a:r>
            <a:r>
              <a:rPr lang="en-US" dirty="0">
                <a:effectLst/>
                <a:latin typeface="Helvetica" pitchFamily="2" charset="0"/>
              </a:rPr>
              <a:t> receptors in bone and liver, but as an antagonist in breast and endometrium. It is effective in reducing the risk of vertebral fractures, but does not influence the risk of non-vertebral fracture and is seldom used.</a:t>
            </a:r>
          </a:p>
          <a:p>
            <a:r>
              <a:rPr lang="en-US" dirty="0">
                <a:effectLst/>
                <a:latin typeface="Helvetica" pitchFamily="2" charset="0"/>
              </a:rPr>
              <a:t> Adverse effects include muscle cramps, worsening of hot flushes and an increased risk of venous thromboembolism. </a:t>
            </a:r>
            <a:r>
              <a:rPr lang="en-US" dirty="0" err="1">
                <a:effectLst/>
                <a:latin typeface="Helvetica" pitchFamily="2" charset="0"/>
              </a:rPr>
              <a:t>Bazedoxifene</a:t>
            </a:r>
            <a:r>
              <a:rPr lang="en-US" dirty="0">
                <a:effectLst/>
                <a:latin typeface="Helvetica" pitchFamily="2" charset="0"/>
              </a:rPr>
              <a:t> is a related SERM that has similar effects to raloxifene.</a:t>
            </a:r>
          </a:p>
          <a:p>
            <a:endParaRPr lang="en-IQ" dirty="0"/>
          </a:p>
        </p:txBody>
      </p:sp>
    </p:spTree>
    <p:extLst>
      <p:ext uri="{BB962C8B-B14F-4D97-AF65-F5344CB8AC3E}">
        <p14:creationId xmlns:p14="http://schemas.microsoft.com/office/powerpoint/2010/main" val="339132286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36911F-2778-9F63-7735-D19561934217}"/>
              </a:ext>
            </a:extLst>
          </p:cNvPr>
          <p:cNvSpPr>
            <a:spLocks noGrp="1"/>
          </p:cNvSpPr>
          <p:nvPr>
            <p:ph type="title"/>
          </p:nvPr>
        </p:nvSpPr>
        <p:spPr/>
        <p:txBody>
          <a:bodyPr/>
          <a:lstStyle/>
          <a:p>
            <a:r>
              <a:rPr lang="en-US" dirty="0">
                <a:solidFill>
                  <a:srgbClr val="C00000"/>
                </a:solidFill>
                <a:latin typeface="Helvetica" pitchFamily="2" charset="0"/>
              </a:rPr>
              <a:t>Tibolone</a:t>
            </a:r>
            <a:br>
              <a:rPr lang="en-US" dirty="0">
                <a:solidFill>
                  <a:srgbClr val="C00000"/>
                </a:solidFill>
                <a:latin typeface="Helvetica" pitchFamily="2" charset="0"/>
              </a:rPr>
            </a:br>
            <a:endParaRPr lang="en-IQ" dirty="0">
              <a:solidFill>
                <a:srgbClr val="C00000"/>
              </a:solidFill>
            </a:endParaRPr>
          </a:p>
        </p:txBody>
      </p:sp>
      <p:sp>
        <p:nvSpPr>
          <p:cNvPr id="3" name="Content Placeholder 2">
            <a:extLst>
              <a:ext uri="{FF2B5EF4-FFF2-40B4-BE49-F238E27FC236}">
                <a16:creationId xmlns:a16="http://schemas.microsoft.com/office/drawing/2014/main" id="{9E5965D7-A8D1-44B5-E07B-1C0E339A7C6B}"/>
              </a:ext>
            </a:extLst>
          </p:cNvPr>
          <p:cNvSpPr>
            <a:spLocks noGrp="1"/>
          </p:cNvSpPr>
          <p:nvPr>
            <p:ph idx="1"/>
          </p:nvPr>
        </p:nvSpPr>
        <p:spPr/>
        <p:txBody>
          <a:bodyPr>
            <a:normAutofit/>
          </a:bodyPr>
          <a:lstStyle/>
          <a:p>
            <a:r>
              <a:rPr lang="en-US" dirty="0">
                <a:effectLst/>
                <a:latin typeface="Helvetica" pitchFamily="2" charset="0"/>
              </a:rPr>
              <a:t>Tibolone has partial agonist activity at </a:t>
            </a:r>
            <a:r>
              <a:rPr lang="en-US" dirty="0" err="1">
                <a:effectLst/>
                <a:latin typeface="Helvetica" pitchFamily="2" charset="0"/>
              </a:rPr>
              <a:t>oestrogen</a:t>
            </a:r>
            <a:r>
              <a:rPr lang="en-US" dirty="0">
                <a:effectLst/>
                <a:latin typeface="Helvetica" pitchFamily="2" charset="0"/>
              </a:rPr>
              <a:t>, progestogen and androgen receptors. It has been shown to prevent vertebral and non-vertebral fractures in post-menopausal osteoporosis. Treatment is associated with a slightly increased risk of stroke, but a reduced risk of breast cancer.</a:t>
            </a:r>
          </a:p>
          <a:p>
            <a:endParaRPr lang="en-IQ" dirty="0"/>
          </a:p>
        </p:txBody>
      </p:sp>
    </p:spTree>
    <p:extLst>
      <p:ext uri="{BB962C8B-B14F-4D97-AF65-F5344CB8AC3E}">
        <p14:creationId xmlns:p14="http://schemas.microsoft.com/office/powerpoint/2010/main" val="95480873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E3A007-AD83-1900-F008-F5640B983D43}"/>
              </a:ext>
            </a:extLst>
          </p:cNvPr>
          <p:cNvSpPr>
            <a:spLocks noGrp="1"/>
          </p:cNvSpPr>
          <p:nvPr>
            <p:ph type="title"/>
          </p:nvPr>
        </p:nvSpPr>
        <p:spPr/>
        <p:txBody>
          <a:bodyPr/>
          <a:lstStyle/>
          <a:p>
            <a:endParaRPr lang="en-IQ"/>
          </a:p>
        </p:txBody>
      </p:sp>
      <p:pic>
        <p:nvPicPr>
          <p:cNvPr id="4" name="Content Placeholder 3">
            <a:extLst>
              <a:ext uri="{FF2B5EF4-FFF2-40B4-BE49-F238E27FC236}">
                <a16:creationId xmlns:a16="http://schemas.microsoft.com/office/drawing/2014/main" id="{6916E1B9-0F10-E6FC-FB3B-537864BB0305}"/>
              </a:ext>
            </a:extLst>
          </p:cNvPr>
          <p:cNvPicPr>
            <a:picLocks noGrp="1" noChangeAspect="1"/>
          </p:cNvPicPr>
          <p:nvPr>
            <p:ph idx="1"/>
          </p:nvPr>
        </p:nvPicPr>
        <p:blipFill>
          <a:blip r:embed="rId2"/>
          <a:stretch>
            <a:fillRect/>
          </a:stretch>
        </p:blipFill>
        <p:spPr>
          <a:xfrm>
            <a:off x="509324" y="128789"/>
            <a:ext cx="11230328" cy="5782614"/>
          </a:xfrm>
          <a:prstGeom prst="rect">
            <a:avLst/>
          </a:prstGeom>
        </p:spPr>
      </p:pic>
    </p:spTree>
    <p:extLst>
      <p:ext uri="{BB962C8B-B14F-4D97-AF65-F5344CB8AC3E}">
        <p14:creationId xmlns:p14="http://schemas.microsoft.com/office/powerpoint/2010/main" val="158423246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93C160-C122-231A-56EC-9F00635D005C}"/>
              </a:ext>
            </a:extLst>
          </p:cNvPr>
          <p:cNvSpPr>
            <a:spLocks noGrp="1"/>
          </p:cNvSpPr>
          <p:nvPr>
            <p:ph type="title"/>
          </p:nvPr>
        </p:nvSpPr>
        <p:spPr/>
        <p:txBody>
          <a:bodyPr/>
          <a:lstStyle/>
          <a:p>
            <a:r>
              <a:rPr lang="en-US" dirty="0">
                <a:solidFill>
                  <a:srgbClr val="C00000"/>
                </a:solidFill>
                <a:latin typeface="Helvetica" pitchFamily="2" charset="0"/>
              </a:rPr>
              <a:t>Surgery</a:t>
            </a:r>
            <a:br>
              <a:rPr lang="en-US" dirty="0">
                <a:solidFill>
                  <a:srgbClr val="C00000"/>
                </a:solidFill>
                <a:latin typeface="Helvetica" pitchFamily="2" charset="0"/>
              </a:rPr>
            </a:br>
            <a:endParaRPr lang="en-IQ" dirty="0">
              <a:solidFill>
                <a:srgbClr val="C00000"/>
              </a:solidFill>
            </a:endParaRPr>
          </a:p>
        </p:txBody>
      </p:sp>
      <p:sp>
        <p:nvSpPr>
          <p:cNvPr id="3" name="Content Placeholder 2">
            <a:extLst>
              <a:ext uri="{FF2B5EF4-FFF2-40B4-BE49-F238E27FC236}">
                <a16:creationId xmlns:a16="http://schemas.microsoft.com/office/drawing/2014/main" id="{12A3C032-E3BF-CD7F-94B3-FA88E3820E00}"/>
              </a:ext>
            </a:extLst>
          </p:cNvPr>
          <p:cNvSpPr>
            <a:spLocks noGrp="1"/>
          </p:cNvSpPr>
          <p:nvPr>
            <p:ph idx="1"/>
          </p:nvPr>
        </p:nvSpPr>
        <p:spPr/>
        <p:txBody>
          <a:bodyPr>
            <a:normAutofit fontScale="77500" lnSpcReduction="20000"/>
          </a:bodyPr>
          <a:lstStyle/>
          <a:p>
            <a:r>
              <a:rPr lang="en-US" dirty="0">
                <a:effectLst/>
                <a:latin typeface="Helvetica" pitchFamily="2" charset="0"/>
              </a:rPr>
              <a:t>to reduce and </a:t>
            </a:r>
            <a:r>
              <a:rPr lang="en-US" dirty="0" err="1">
                <a:effectLst/>
                <a:latin typeface="Helvetica" pitchFamily="2" charset="0"/>
              </a:rPr>
              <a:t>stabilise</a:t>
            </a:r>
            <a:r>
              <a:rPr lang="en-US" dirty="0">
                <a:effectLst/>
                <a:latin typeface="Helvetica" pitchFamily="2" charset="0"/>
              </a:rPr>
              <a:t> osteoporotic fractures. Patients with intracapsular fracture of the femoral neck generally need hemi-arthroplasty or total hip replacement in view of the high risk of osteonecrosis.</a:t>
            </a:r>
          </a:p>
          <a:p>
            <a:r>
              <a:rPr lang="en-US" dirty="0">
                <a:effectLst/>
                <a:latin typeface="Helvetica" pitchFamily="2" charset="0"/>
              </a:rPr>
              <a:t>Vertebroplasty is sometimes used in the treatment of painful vertebral compression fractures. It involves injecting methyl methacrylate (MMA) into the affected vertebral body under sedation and local </a:t>
            </a:r>
            <a:r>
              <a:rPr lang="en-US" dirty="0" err="1">
                <a:effectLst/>
                <a:latin typeface="Helvetica" pitchFamily="2" charset="0"/>
              </a:rPr>
              <a:t>anaesthesia</a:t>
            </a:r>
            <a:r>
              <a:rPr lang="en-US" dirty="0">
                <a:effectLst/>
                <a:latin typeface="Helvetica" pitchFamily="2" charset="0"/>
              </a:rPr>
              <a:t>. </a:t>
            </a:r>
          </a:p>
          <a:p>
            <a:r>
              <a:rPr lang="en-US" dirty="0" err="1">
                <a:effectLst/>
                <a:latin typeface="Helvetica" pitchFamily="2" charset="0"/>
              </a:rPr>
              <a:t>Randomised</a:t>
            </a:r>
            <a:r>
              <a:rPr lang="en-US" dirty="0">
                <a:effectLst/>
                <a:latin typeface="Helvetica" pitchFamily="2" charset="0"/>
              </a:rPr>
              <a:t> trials have not shown convincing evidence of </a:t>
            </a:r>
            <a:r>
              <a:rPr lang="en-US" dirty="0" err="1">
                <a:effectLst/>
                <a:latin typeface="Helvetica" pitchFamily="2" charset="0"/>
              </a:rPr>
              <a:t>benet</a:t>
            </a:r>
            <a:r>
              <a:rPr lang="en-US" dirty="0">
                <a:effectLst/>
                <a:latin typeface="Helvetica" pitchFamily="2" charset="0"/>
              </a:rPr>
              <a:t> as compared with a sham procedure. </a:t>
            </a:r>
          </a:p>
          <a:p>
            <a:r>
              <a:rPr lang="en-US" dirty="0">
                <a:effectLst/>
                <a:latin typeface="Helvetica" pitchFamily="2" charset="0"/>
              </a:rPr>
              <a:t>Kyphoplasty is used under similar circumstances, but in this case a needle is introduced into the affected vertebral body and a balloon is inflated, which is then filled with MMA. It has similar </a:t>
            </a:r>
            <a:r>
              <a:rPr lang="en-US" dirty="0" err="1">
                <a:effectLst/>
                <a:latin typeface="Helvetica" pitchFamily="2" charset="0"/>
              </a:rPr>
              <a:t>efcacy</a:t>
            </a:r>
            <a:r>
              <a:rPr lang="en-US" dirty="0">
                <a:effectLst/>
                <a:latin typeface="Helvetica" pitchFamily="2" charset="0"/>
              </a:rPr>
              <a:t> to vertebroplasty. Serious adverse effects may occur with both procedures, including spinal cord compression due to leakage of MMA and fat embolism.</a:t>
            </a:r>
          </a:p>
          <a:p>
            <a:endParaRPr lang="en-IQ" dirty="0"/>
          </a:p>
        </p:txBody>
      </p:sp>
    </p:spTree>
    <p:extLst>
      <p:ext uri="{BB962C8B-B14F-4D97-AF65-F5344CB8AC3E}">
        <p14:creationId xmlns:p14="http://schemas.microsoft.com/office/powerpoint/2010/main" val="396828096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D14F45-9E0E-90D4-3001-36F966072F96}"/>
              </a:ext>
            </a:extLst>
          </p:cNvPr>
          <p:cNvSpPr>
            <a:spLocks noGrp="1"/>
          </p:cNvSpPr>
          <p:nvPr>
            <p:ph type="title"/>
          </p:nvPr>
        </p:nvSpPr>
        <p:spPr/>
        <p:txBody>
          <a:bodyPr/>
          <a:lstStyle/>
          <a:p>
            <a:r>
              <a:rPr lang="en-US" dirty="0"/>
              <a:t>T</a:t>
            </a:r>
            <a:r>
              <a:rPr lang="en-IQ" dirty="0"/>
              <a:t>he end</a:t>
            </a:r>
          </a:p>
        </p:txBody>
      </p:sp>
      <p:sp>
        <p:nvSpPr>
          <p:cNvPr id="4" name="Content Placeholder 3">
            <a:extLst>
              <a:ext uri="{FF2B5EF4-FFF2-40B4-BE49-F238E27FC236}">
                <a16:creationId xmlns:a16="http://schemas.microsoft.com/office/drawing/2014/main" id="{E157DEB1-BBFC-0B32-AF89-A3362BC673AD}"/>
              </a:ext>
            </a:extLst>
          </p:cNvPr>
          <p:cNvSpPr>
            <a:spLocks noGrp="1"/>
          </p:cNvSpPr>
          <p:nvPr>
            <p:ph idx="1"/>
          </p:nvPr>
        </p:nvSpPr>
        <p:spPr/>
        <p:txBody>
          <a:bodyPr/>
          <a:lstStyle/>
          <a:p>
            <a:endParaRPr lang="en-IQ"/>
          </a:p>
        </p:txBody>
      </p:sp>
    </p:spTree>
    <p:extLst>
      <p:ext uri="{BB962C8B-B14F-4D97-AF65-F5344CB8AC3E}">
        <p14:creationId xmlns:p14="http://schemas.microsoft.com/office/powerpoint/2010/main" val="41051957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4A7998-7830-7B20-2CEF-D05B83A4F284}"/>
              </a:ext>
            </a:extLst>
          </p:cNvPr>
          <p:cNvSpPr>
            <a:spLocks noGrp="1"/>
          </p:cNvSpPr>
          <p:nvPr>
            <p:ph type="title"/>
          </p:nvPr>
        </p:nvSpPr>
        <p:spPr/>
        <p:txBody>
          <a:bodyPr/>
          <a:lstStyle/>
          <a:p>
            <a:r>
              <a:rPr lang="en-US" dirty="0">
                <a:latin typeface="Helvetica" pitchFamily="2" charset="0"/>
              </a:rPr>
              <a:t>Pathophysiology</a:t>
            </a:r>
            <a:br>
              <a:rPr lang="en-US" dirty="0">
                <a:latin typeface="Helvetica" pitchFamily="2" charset="0"/>
              </a:rPr>
            </a:br>
            <a:endParaRPr lang="en-IQ" dirty="0"/>
          </a:p>
        </p:txBody>
      </p:sp>
      <p:sp>
        <p:nvSpPr>
          <p:cNvPr id="3" name="Content Placeholder 2">
            <a:extLst>
              <a:ext uri="{FF2B5EF4-FFF2-40B4-BE49-F238E27FC236}">
                <a16:creationId xmlns:a16="http://schemas.microsoft.com/office/drawing/2014/main" id="{8873048C-AEA7-0BD3-130D-D8C760CC4F24}"/>
              </a:ext>
            </a:extLst>
          </p:cNvPr>
          <p:cNvSpPr>
            <a:spLocks noGrp="1"/>
          </p:cNvSpPr>
          <p:nvPr>
            <p:ph idx="1"/>
          </p:nvPr>
        </p:nvSpPr>
        <p:spPr/>
        <p:txBody>
          <a:bodyPr/>
          <a:lstStyle/>
          <a:p>
            <a:r>
              <a:rPr lang="en-US" dirty="0">
                <a:effectLst/>
                <a:latin typeface="Helvetica" pitchFamily="2" charset="0"/>
              </a:rPr>
              <a:t>The defining feature of osteoporosis is reduced bone density, which causes micro-architectural deterioration of bone tissue and leads to an increased risk of fracture, in response to minor trauma. </a:t>
            </a:r>
          </a:p>
          <a:p>
            <a:r>
              <a:rPr lang="en-US" dirty="0">
                <a:effectLst/>
                <a:latin typeface="Helvetica" pitchFamily="2" charset="0"/>
              </a:rPr>
              <a:t>The risk of fracture increases markedly with age in both genders</a:t>
            </a:r>
          </a:p>
          <a:p>
            <a:r>
              <a:rPr lang="en-US" dirty="0">
                <a:effectLst/>
                <a:latin typeface="Helvetica" pitchFamily="2" charset="0"/>
              </a:rPr>
              <a:t>This is mostly attributable to an increased risk of falling with age, but is also due in part to an age-related decline in bone density, especially in women</a:t>
            </a:r>
          </a:p>
          <a:p>
            <a:pPr marL="228600" indent="-228600" algn="r" defTabSz="914400" rtl="1" eaLnBrk="1" latinLnBrk="0" hangingPunct="1">
              <a:lnSpc>
                <a:spcPct val="120000"/>
              </a:lnSpc>
              <a:spcBef>
                <a:spcPts val="1000"/>
              </a:spcBef>
              <a:buClr>
                <a:schemeClr val="accent1"/>
              </a:buClr>
              <a:buSzPct val="100000"/>
              <a:buFont typeface="Arial" panose="020B0604020202020204" pitchFamily="34" charset="0"/>
              <a:buChar char="•"/>
            </a:pPr>
            <a:endParaRPr lang="en-IQ" dirty="0"/>
          </a:p>
        </p:txBody>
      </p:sp>
    </p:spTree>
    <p:extLst>
      <p:ext uri="{BB962C8B-B14F-4D97-AF65-F5344CB8AC3E}">
        <p14:creationId xmlns:p14="http://schemas.microsoft.com/office/powerpoint/2010/main" val="22156083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E1F656-0759-1832-6E6D-7612A822E608}"/>
              </a:ext>
            </a:extLst>
          </p:cNvPr>
          <p:cNvSpPr>
            <a:spLocks noGrp="1"/>
          </p:cNvSpPr>
          <p:nvPr>
            <p:ph type="title"/>
          </p:nvPr>
        </p:nvSpPr>
        <p:spPr/>
        <p:txBody>
          <a:bodyPr/>
          <a:lstStyle/>
          <a:p>
            <a:endParaRPr lang="en-IQ"/>
          </a:p>
        </p:txBody>
      </p:sp>
      <p:sp>
        <p:nvSpPr>
          <p:cNvPr id="3" name="Content Placeholder 2">
            <a:extLst>
              <a:ext uri="{FF2B5EF4-FFF2-40B4-BE49-F238E27FC236}">
                <a16:creationId xmlns:a16="http://schemas.microsoft.com/office/drawing/2014/main" id="{E0D821CC-ECD5-5969-D7DD-AAFE52CA50DF}"/>
              </a:ext>
            </a:extLst>
          </p:cNvPr>
          <p:cNvSpPr>
            <a:spLocks noGrp="1"/>
          </p:cNvSpPr>
          <p:nvPr>
            <p:ph idx="1"/>
          </p:nvPr>
        </p:nvSpPr>
        <p:spPr/>
        <p:txBody>
          <a:bodyPr>
            <a:normAutofit fontScale="70000" lnSpcReduction="20000"/>
          </a:bodyPr>
          <a:lstStyle/>
          <a:p>
            <a:pPr marL="0" indent="0" algn="justLow">
              <a:buNone/>
            </a:pPr>
            <a:r>
              <a:rPr lang="en-US" b="1" dirty="0">
                <a:effectLst/>
                <a:latin typeface="Helvetica" pitchFamily="2" charset="0"/>
              </a:rPr>
              <a:t>Bone mass </a:t>
            </a:r>
            <a:r>
              <a:rPr lang="en-US" dirty="0">
                <a:effectLst/>
                <a:latin typeface="Helvetica" pitchFamily="2" charset="0"/>
              </a:rPr>
              <a:t>increases during growth to reach a peak between the ages of 20 and about 45 years, but falls thereafter in both genders with an accelerated phase of bone loss after the menopause </a:t>
            </a:r>
            <a:r>
              <a:rPr lang="ar-SA" dirty="0">
                <a:effectLst/>
                <a:latin typeface="Helvetica" pitchFamily="2" charset="0"/>
              </a:rPr>
              <a:t> </a:t>
            </a:r>
            <a:r>
              <a:rPr lang="en-US" dirty="0">
                <a:effectLst/>
                <a:latin typeface="Helvetica" pitchFamily="2" charset="0"/>
              </a:rPr>
              <a:t>in women due to </a:t>
            </a:r>
            <a:r>
              <a:rPr lang="en-US" dirty="0" err="1">
                <a:effectLst/>
                <a:latin typeface="Helvetica" pitchFamily="2" charset="0"/>
              </a:rPr>
              <a:t>oestrogen</a:t>
            </a:r>
            <a:r>
              <a:rPr lang="en-US" dirty="0">
                <a:effectLst/>
                <a:latin typeface="Helvetica" pitchFamily="2" charset="0"/>
              </a:rPr>
              <a:t> </a:t>
            </a:r>
            <a:r>
              <a:rPr lang="en-US" dirty="0" err="1">
                <a:effectLst/>
                <a:latin typeface="Helvetica" pitchFamily="2" charset="0"/>
              </a:rPr>
              <a:t>deciency</a:t>
            </a:r>
            <a:r>
              <a:rPr lang="en-US" dirty="0">
                <a:effectLst/>
                <a:latin typeface="Helvetica" pitchFamily="2" charset="0"/>
              </a:rPr>
              <a:t>. </a:t>
            </a:r>
          </a:p>
          <a:p>
            <a:pPr marL="0" indent="0" algn="justLow">
              <a:buNone/>
            </a:pPr>
            <a:r>
              <a:rPr lang="en-US" dirty="0">
                <a:effectLst/>
                <a:latin typeface="Helvetica" pitchFamily="2" charset="0"/>
              </a:rPr>
              <a:t>The loss of bone with ageing is caused by an imbalance in the bone </a:t>
            </a:r>
            <a:r>
              <a:rPr lang="en-US" dirty="0" err="1">
                <a:effectLst/>
                <a:latin typeface="Helvetica" pitchFamily="2" charset="0"/>
              </a:rPr>
              <a:t>remodelling</a:t>
            </a:r>
            <a:r>
              <a:rPr lang="en-US" dirty="0">
                <a:effectLst/>
                <a:latin typeface="Helvetica" pitchFamily="2" charset="0"/>
              </a:rPr>
              <a:t> cycle, whereby the</a:t>
            </a:r>
            <a:r>
              <a:rPr lang="ar-SA" dirty="0">
                <a:effectLst/>
                <a:latin typeface="Helvetica" pitchFamily="2" charset="0"/>
              </a:rPr>
              <a:t> </a:t>
            </a:r>
            <a:r>
              <a:rPr lang="en-US" dirty="0">
                <a:effectLst/>
                <a:latin typeface="Helvetica" pitchFamily="2" charset="0"/>
              </a:rPr>
              <a:t>amount of new bone formed by osteoblasts cannot keep pace with the amount that is removed by osteoclasts . The reduction </a:t>
            </a:r>
            <a:r>
              <a:rPr lang="en-US" dirty="0" err="1">
                <a:effectLst/>
                <a:latin typeface="Helvetica" pitchFamily="2" charset="0"/>
              </a:rPr>
              <a:t>inbone</a:t>
            </a:r>
            <a:r>
              <a:rPr lang="en-US" dirty="0">
                <a:effectLst/>
                <a:latin typeface="Helvetica" pitchFamily="2" charset="0"/>
              </a:rPr>
              <a:t> formation is thought to be partly due to </a:t>
            </a:r>
            <a:r>
              <a:rPr lang="en-US" dirty="0">
                <a:solidFill>
                  <a:srgbClr val="FF0000"/>
                </a:solidFill>
                <a:effectLst/>
                <a:latin typeface="Helvetica" pitchFamily="2" charset="0"/>
              </a:rPr>
              <a:t>differentiation of bone marrow stem cells to adipocytes</a:t>
            </a:r>
            <a:r>
              <a:rPr lang="en-US" dirty="0">
                <a:effectLst/>
                <a:latin typeface="Helvetica" pitchFamily="2" charset="0"/>
              </a:rPr>
              <a:t>, as opposed to osteoblasts. Osteoporosis sometimes occurs because of failure to attain adequate levels of peak bone mass, but is more commonly due to age-related bone loss.</a:t>
            </a:r>
          </a:p>
          <a:p>
            <a:pPr marL="0" indent="0" algn="justLow">
              <a:buNone/>
            </a:pPr>
            <a:r>
              <a:rPr lang="en-US" dirty="0">
                <a:effectLst/>
                <a:latin typeface="Helvetica" pitchFamily="2" charset="0"/>
              </a:rPr>
              <a:t>. </a:t>
            </a:r>
            <a:r>
              <a:rPr lang="en-US" dirty="0">
                <a:solidFill>
                  <a:srgbClr val="FF0000"/>
                </a:solidFill>
                <a:effectLst/>
                <a:latin typeface="Helvetica" pitchFamily="2" charset="0"/>
              </a:rPr>
              <a:t>Genetic factor</a:t>
            </a:r>
            <a:r>
              <a:rPr lang="en-US" dirty="0">
                <a:effectLst/>
                <a:latin typeface="Helvetica" pitchFamily="2" charset="0"/>
              </a:rPr>
              <a:t>s account for up to 80% of variation in bone density and genome-wide association studies have shown that susceptibility is determined in part by a large number of common variants, some of which are involved in the</a:t>
            </a:r>
            <a:r>
              <a:rPr lang="ar-SA" dirty="0">
                <a:effectLst/>
                <a:latin typeface="Helvetica" pitchFamily="2" charset="0"/>
              </a:rPr>
              <a:t> </a:t>
            </a:r>
            <a:r>
              <a:rPr lang="en-US" dirty="0">
                <a:effectLst/>
                <a:latin typeface="Helvetica" pitchFamily="2" charset="0"/>
              </a:rPr>
              <a:t>RANK and </a:t>
            </a:r>
            <a:r>
              <a:rPr lang="en-US" dirty="0" err="1">
                <a:effectLst/>
                <a:latin typeface="Helvetica" pitchFamily="2" charset="0"/>
              </a:rPr>
              <a:t>Wnt</a:t>
            </a:r>
            <a:r>
              <a:rPr lang="en-US" dirty="0">
                <a:effectLst/>
                <a:latin typeface="Helvetica" pitchFamily="2" charset="0"/>
              </a:rPr>
              <a:t> </a:t>
            </a:r>
            <a:r>
              <a:rPr lang="en-US" dirty="0" err="1">
                <a:effectLst/>
                <a:latin typeface="Helvetica" pitchFamily="2" charset="0"/>
              </a:rPr>
              <a:t>signalling</a:t>
            </a:r>
            <a:r>
              <a:rPr lang="en-US" dirty="0">
                <a:effectLst/>
                <a:latin typeface="Helvetica" pitchFamily="2" charset="0"/>
              </a:rPr>
              <a:t> pathways. Rarely, osteoporosis may be caused by mutations in single genes. </a:t>
            </a:r>
          </a:p>
          <a:p>
            <a:pPr marL="0" indent="0" algn="justLow">
              <a:buNone/>
            </a:pPr>
            <a:r>
              <a:rPr lang="en-US" b="1" dirty="0">
                <a:effectLst/>
                <a:latin typeface="Helvetica" pitchFamily="2" charset="0"/>
              </a:rPr>
              <a:t>Environmental factors</a:t>
            </a:r>
            <a:r>
              <a:rPr lang="en-US" dirty="0">
                <a:effectLst/>
                <a:latin typeface="Helvetica" pitchFamily="2" charset="0"/>
              </a:rPr>
              <a:t>, such as exercise and calcium intake during growth and adolescence, </a:t>
            </a:r>
          </a:p>
          <a:p>
            <a:pPr marL="228600" indent="-228600" algn="r" defTabSz="914400" rtl="1" eaLnBrk="1" latinLnBrk="0" hangingPunct="1">
              <a:lnSpc>
                <a:spcPct val="120000"/>
              </a:lnSpc>
              <a:spcBef>
                <a:spcPts val="1000"/>
              </a:spcBef>
              <a:buClr>
                <a:schemeClr val="accent1"/>
              </a:buClr>
              <a:buSzPct val="100000"/>
              <a:buFont typeface="Arial" panose="020B0604020202020204" pitchFamily="34" charset="0"/>
              <a:buChar char="•"/>
            </a:pPr>
            <a:endParaRPr lang="en-IQ" dirty="0"/>
          </a:p>
        </p:txBody>
      </p:sp>
    </p:spTree>
    <p:extLst>
      <p:ext uri="{BB962C8B-B14F-4D97-AF65-F5344CB8AC3E}">
        <p14:creationId xmlns:p14="http://schemas.microsoft.com/office/powerpoint/2010/main" val="22610786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AE3652-6AE2-E0E8-9C94-2C256C5CA2E0}"/>
              </a:ext>
            </a:extLst>
          </p:cNvPr>
          <p:cNvSpPr>
            <a:spLocks noGrp="1"/>
          </p:cNvSpPr>
          <p:nvPr>
            <p:ph type="title"/>
          </p:nvPr>
        </p:nvSpPr>
        <p:spPr/>
        <p:txBody>
          <a:bodyPr/>
          <a:lstStyle/>
          <a:p>
            <a:endParaRPr lang="en-IQ"/>
          </a:p>
        </p:txBody>
      </p:sp>
      <p:sp>
        <p:nvSpPr>
          <p:cNvPr id="3" name="Content Placeholder 2">
            <a:extLst>
              <a:ext uri="{FF2B5EF4-FFF2-40B4-BE49-F238E27FC236}">
                <a16:creationId xmlns:a16="http://schemas.microsoft.com/office/drawing/2014/main" id="{1F2D5F8C-1326-E95D-2499-62021750FD3A}"/>
              </a:ext>
            </a:extLst>
          </p:cNvPr>
          <p:cNvSpPr>
            <a:spLocks noGrp="1"/>
          </p:cNvSpPr>
          <p:nvPr>
            <p:ph idx="1"/>
          </p:nvPr>
        </p:nvSpPr>
        <p:spPr/>
        <p:txBody>
          <a:bodyPr>
            <a:normAutofit fontScale="85000" lnSpcReduction="20000"/>
          </a:bodyPr>
          <a:lstStyle/>
          <a:p>
            <a:r>
              <a:rPr lang="en-US" dirty="0">
                <a:effectLst/>
                <a:latin typeface="Helvetica" pitchFamily="2" charset="0"/>
              </a:rPr>
              <a:t>are important in </a:t>
            </a:r>
            <a:r>
              <a:rPr lang="en-US" dirty="0" err="1">
                <a:effectLst/>
                <a:latin typeface="Helvetica" pitchFamily="2" charset="0"/>
              </a:rPr>
              <a:t>maximising</a:t>
            </a:r>
            <a:r>
              <a:rPr lang="en-US" dirty="0">
                <a:effectLst/>
                <a:latin typeface="Helvetica" pitchFamily="2" charset="0"/>
              </a:rPr>
              <a:t> peak bone mass and in regulating rates of </a:t>
            </a:r>
            <a:r>
              <a:rPr lang="ar-SA" dirty="0">
                <a:effectLst/>
                <a:latin typeface="Helvetica" pitchFamily="2" charset="0"/>
              </a:rPr>
              <a:t> </a:t>
            </a:r>
            <a:r>
              <a:rPr lang="en-US" dirty="0">
                <a:effectLst/>
                <a:latin typeface="Helvetica" pitchFamily="2" charset="0"/>
              </a:rPr>
              <a:t>post-menopausal bone loss.</a:t>
            </a:r>
          </a:p>
          <a:p>
            <a:r>
              <a:rPr lang="en-US" dirty="0">
                <a:effectLst/>
                <a:latin typeface="Helvetica" pitchFamily="2" charset="0"/>
              </a:rPr>
              <a:t> Smoking has a detrimental effect on BMD </a:t>
            </a:r>
            <a:r>
              <a:rPr lang="ar-SA" dirty="0">
                <a:effectLst/>
                <a:latin typeface="Helvetica" pitchFamily="2" charset="0"/>
              </a:rPr>
              <a:t> </a:t>
            </a:r>
            <a:r>
              <a:rPr lang="en-US" dirty="0">
                <a:effectLst/>
                <a:latin typeface="Helvetica" pitchFamily="2" charset="0"/>
              </a:rPr>
              <a:t>and is associated with an increased fracture risk, partly because female smokers have an earlier menopause than non-smokers. </a:t>
            </a:r>
          </a:p>
          <a:p>
            <a:r>
              <a:rPr lang="en-US" dirty="0">
                <a:effectLst/>
                <a:latin typeface="Helvetica" pitchFamily="2" charset="0"/>
              </a:rPr>
              <a:t>Heavy alcohol intake is a </a:t>
            </a:r>
            <a:r>
              <a:rPr lang="en-US" dirty="0" err="1">
                <a:effectLst/>
                <a:latin typeface="Helvetica" pitchFamily="2" charset="0"/>
              </a:rPr>
              <a:t>recognised</a:t>
            </a:r>
            <a:r>
              <a:rPr lang="en-US" dirty="0">
                <a:effectLst/>
                <a:latin typeface="Helvetica" pitchFamily="2" charset="0"/>
              </a:rPr>
              <a:t> cause of osteoporosis and fractures, but moderate intake does not substantially alter risk.</a:t>
            </a:r>
          </a:p>
          <a:p>
            <a:r>
              <a:rPr lang="en-US" dirty="0">
                <a:solidFill>
                  <a:srgbClr val="C00000"/>
                </a:solidFill>
                <a:effectLst/>
                <a:latin typeface="Helvetica" pitchFamily="2" charset="0"/>
              </a:rPr>
              <a:t>Idiopathic osteoporosis</a:t>
            </a:r>
          </a:p>
          <a:p>
            <a:r>
              <a:rPr lang="en-US" dirty="0">
                <a:effectLst/>
                <a:latin typeface="Helvetica" pitchFamily="2" charset="0"/>
              </a:rPr>
              <a:t>The term idiopathic osteoporosis is frequently used to describe the occurrence of osteoporosis in patients with no </a:t>
            </a:r>
            <a:r>
              <a:rPr lang="en-US" dirty="0" err="1">
                <a:effectLst/>
                <a:latin typeface="Helvetica" pitchFamily="2" charset="0"/>
              </a:rPr>
              <a:t>speci</a:t>
            </a:r>
            <a:r>
              <a:rPr lang="ar-SA" dirty="0" err="1">
                <a:latin typeface="Helvetica" pitchFamily="2" charset="0"/>
              </a:rPr>
              <a:t>f</a:t>
            </a:r>
            <a:r>
              <a:rPr lang="en-US" dirty="0">
                <a:effectLst/>
                <a:latin typeface="Helvetica" pitchFamily="2" charset="0"/>
              </a:rPr>
              <a:t>c underlying cause. It is slightly misleading, since most, if not all, patients in this category have age-related osteoporosis or osteoporosis associated with inheritance of genetic variants that regulate bone density.</a:t>
            </a:r>
          </a:p>
          <a:p>
            <a:pPr marL="228600" indent="-228600" algn="r" defTabSz="914400" rtl="1" eaLnBrk="1" latinLnBrk="0" hangingPunct="1">
              <a:lnSpc>
                <a:spcPct val="120000"/>
              </a:lnSpc>
              <a:spcBef>
                <a:spcPts val="1000"/>
              </a:spcBef>
              <a:buClr>
                <a:schemeClr val="accent1"/>
              </a:buClr>
              <a:buSzPct val="100000"/>
              <a:buFont typeface="Arial" panose="020B0604020202020204" pitchFamily="34" charset="0"/>
              <a:buChar char="•"/>
            </a:pPr>
            <a:endParaRPr lang="en-IQ" dirty="0"/>
          </a:p>
        </p:txBody>
      </p:sp>
    </p:spTree>
    <p:extLst>
      <p:ext uri="{BB962C8B-B14F-4D97-AF65-F5344CB8AC3E}">
        <p14:creationId xmlns:p14="http://schemas.microsoft.com/office/powerpoint/2010/main" val="12527398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EA3A48-EDD6-2B82-856B-406F0F61005F}"/>
              </a:ext>
            </a:extLst>
          </p:cNvPr>
          <p:cNvSpPr>
            <a:spLocks noGrp="1"/>
          </p:cNvSpPr>
          <p:nvPr>
            <p:ph type="title"/>
          </p:nvPr>
        </p:nvSpPr>
        <p:spPr/>
        <p:txBody>
          <a:bodyPr/>
          <a:lstStyle/>
          <a:p>
            <a:endParaRPr lang="en-IQ" dirty="0"/>
          </a:p>
        </p:txBody>
      </p:sp>
      <p:sp>
        <p:nvSpPr>
          <p:cNvPr id="3" name="Content Placeholder 2">
            <a:extLst>
              <a:ext uri="{FF2B5EF4-FFF2-40B4-BE49-F238E27FC236}">
                <a16:creationId xmlns:a16="http://schemas.microsoft.com/office/drawing/2014/main" id="{A8CC4347-A0FE-B41D-DE40-406AF4D0019C}"/>
              </a:ext>
            </a:extLst>
          </p:cNvPr>
          <p:cNvSpPr>
            <a:spLocks noGrp="1"/>
          </p:cNvSpPr>
          <p:nvPr>
            <p:ph idx="1"/>
          </p:nvPr>
        </p:nvSpPr>
        <p:spPr>
          <a:xfrm>
            <a:off x="1451579" y="2015732"/>
            <a:ext cx="9964566" cy="4037749"/>
          </a:xfrm>
        </p:spPr>
        <p:txBody>
          <a:bodyPr>
            <a:normAutofit fontScale="47500" lnSpcReduction="20000"/>
          </a:bodyPr>
          <a:lstStyle/>
          <a:p>
            <a:r>
              <a:rPr lang="en-US" sz="2500" b="1" dirty="0">
                <a:solidFill>
                  <a:srgbClr val="C00000"/>
                </a:solidFill>
                <a:effectLst/>
                <a:latin typeface="Helvetica" pitchFamily="2" charset="0"/>
              </a:rPr>
              <a:t>Secondary osteoporosis</a:t>
            </a:r>
          </a:p>
          <a:p>
            <a:r>
              <a:rPr lang="en-US" sz="2500" dirty="0">
                <a:effectLst/>
                <a:latin typeface="Helvetica" pitchFamily="2" charset="0"/>
              </a:rPr>
              <a:t>Osteoporosis can occur in association with a variety of diseases and rug treatments, and in many cases more than one disease or risk factor is operative. Secondary causes of osteoporosis are particularly common in men, occurring in up to 50% of patients. Hypogonadism, glucocorticoid use and alcohol excess are the most important predisposing factors Glucocorticoid-induced osteoporosis</a:t>
            </a:r>
          </a:p>
          <a:p>
            <a:r>
              <a:rPr lang="en-US" sz="2500" b="1" dirty="0">
                <a:effectLst/>
                <a:latin typeface="Helvetica" pitchFamily="2" charset="0"/>
              </a:rPr>
              <a:t>Glucocorticoid-induced osteoporosis </a:t>
            </a:r>
            <a:r>
              <a:rPr lang="en-US" sz="2500" dirty="0">
                <a:effectLst/>
                <a:latin typeface="Helvetica" pitchFamily="2" charset="0"/>
              </a:rPr>
              <a:t>is a common problem in patients with systemic </a:t>
            </a:r>
            <a:r>
              <a:rPr lang="en-US" sz="2500" dirty="0" err="1">
                <a:effectLst/>
                <a:latin typeface="Helvetica" pitchFamily="2" charset="0"/>
              </a:rPr>
              <a:t>inammatory</a:t>
            </a:r>
            <a:r>
              <a:rPr lang="en-US" sz="2500" dirty="0">
                <a:effectLst/>
                <a:latin typeface="Helvetica" pitchFamily="2" charset="0"/>
              </a:rPr>
              <a:t> and chronic pulmonary diseases. The risk of osteoporosis is related to dose and duration of glucocorticoid therapy and increases substantially in patients who have taken more </a:t>
            </a:r>
            <a:r>
              <a:rPr lang="en-US" sz="2500" dirty="0">
                <a:solidFill>
                  <a:srgbClr val="C00000"/>
                </a:solidFill>
                <a:effectLst/>
                <a:latin typeface="Helvetica" pitchFamily="2" charset="0"/>
              </a:rPr>
              <a:t>than 7.5mg of prednisolone daily for more than 3 months </a:t>
            </a:r>
            <a:r>
              <a:rPr lang="en-US" sz="2500" dirty="0">
                <a:effectLst/>
                <a:latin typeface="Helvetica" pitchFamily="2" charset="0"/>
              </a:rPr>
              <a:t>(or an equivalent dose of another glucocorticoid). Inhaled glucocorticoids can reduce bone density, but the risk of osteoporosis is much lower than with systemic therapy. Glucocorticoids mainly cause osteoporosis by inhibiting bone formation and causing apoptosis of osteoblasts and osteocytes. Other contributory mechanisms include inhibition of intestinal calcium absorption, increased renal excretion of calcium and secondary hyperparathyroidism, which stimulates osteoclastic bone resorption.</a:t>
            </a:r>
          </a:p>
          <a:p>
            <a:r>
              <a:rPr lang="en-US" sz="2500" b="1" dirty="0">
                <a:solidFill>
                  <a:srgbClr val="C00000"/>
                </a:solidFill>
                <a:effectLst/>
                <a:latin typeface="Helvetica" pitchFamily="2" charset="0"/>
              </a:rPr>
              <a:t>Pregnancy-associated osteoporosis</a:t>
            </a:r>
          </a:p>
          <a:p>
            <a:pPr marL="0" indent="0">
              <a:buNone/>
            </a:pPr>
            <a:r>
              <a:rPr lang="en-US" sz="2500" dirty="0">
                <a:effectLst/>
                <a:latin typeface="Helvetica" pitchFamily="2" charset="0"/>
              </a:rPr>
              <a:t>This is a rare form of osteoporosis that typically presents with back pain </a:t>
            </a:r>
          </a:p>
          <a:p>
            <a:r>
              <a:rPr lang="en-US" sz="2500" dirty="0">
                <a:effectLst/>
                <a:latin typeface="Helvetica" pitchFamily="2" charset="0"/>
              </a:rPr>
              <a:t>and multiple vertebral fractures usually during the third trimester or puerperium. </a:t>
            </a:r>
            <a:endParaRPr lang="en-IQ" dirty="0"/>
          </a:p>
        </p:txBody>
      </p:sp>
    </p:spTree>
    <p:extLst>
      <p:ext uri="{BB962C8B-B14F-4D97-AF65-F5344CB8AC3E}">
        <p14:creationId xmlns:p14="http://schemas.microsoft.com/office/powerpoint/2010/main" val="26410842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7D14B7-E473-AB55-8D40-75CE1A24492F}"/>
              </a:ext>
            </a:extLst>
          </p:cNvPr>
          <p:cNvSpPr>
            <a:spLocks noGrp="1"/>
          </p:cNvSpPr>
          <p:nvPr>
            <p:ph type="title"/>
          </p:nvPr>
        </p:nvSpPr>
        <p:spPr/>
        <p:txBody>
          <a:bodyPr/>
          <a:lstStyle/>
          <a:p>
            <a:endParaRPr lang="en-IQ"/>
          </a:p>
        </p:txBody>
      </p:sp>
      <p:pic>
        <p:nvPicPr>
          <p:cNvPr id="4" name="Content Placeholder 3">
            <a:extLst>
              <a:ext uri="{FF2B5EF4-FFF2-40B4-BE49-F238E27FC236}">
                <a16:creationId xmlns:a16="http://schemas.microsoft.com/office/drawing/2014/main" id="{B606750A-094B-889F-FE18-D5E374B2B4FC}"/>
              </a:ext>
            </a:extLst>
          </p:cNvPr>
          <p:cNvPicPr>
            <a:picLocks noGrp="1" noChangeAspect="1"/>
          </p:cNvPicPr>
          <p:nvPr>
            <p:ph idx="1"/>
          </p:nvPr>
        </p:nvPicPr>
        <p:blipFill>
          <a:blip r:embed="rId2"/>
          <a:stretch>
            <a:fillRect/>
          </a:stretch>
        </p:blipFill>
        <p:spPr>
          <a:xfrm>
            <a:off x="270457" y="0"/>
            <a:ext cx="4932608" cy="6889993"/>
          </a:xfrm>
          <a:prstGeom prst="rect">
            <a:avLst/>
          </a:prstGeom>
        </p:spPr>
      </p:pic>
    </p:spTree>
    <p:extLst>
      <p:ext uri="{BB962C8B-B14F-4D97-AF65-F5344CB8AC3E}">
        <p14:creationId xmlns:p14="http://schemas.microsoft.com/office/powerpoint/2010/main" val="19108844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BF01AF-5E43-7541-8C48-88FA78C4162C}"/>
              </a:ext>
            </a:extLst>
          </p:cNvPr>
          <p:cNvSpPr>
            <a:spLocks noGrp="1"/>
          </p:cNvSpPr>
          <p:nvPr>
            <p:ph type="title"/>
          </p:nvPr>
        </p:nvSpPr>
        <p:spPr/>
        <p:txBody>
          <a:bodyPr/>
          <a:lstStyle/>
          <a:p>
            <a:r>
              <a:rPr lang="en-US" dirty="0">
                <a:solidFill>
                  <a:srgbClr val="C00000"/>
                </a:solidFill>
                <a:latin typeface="Helvetica" pitchFamily="2" charset="0"/>
              </a:rPr>
              <a:t>Clinical features</a:t>
            </a:r>
            <a:br>
              <a:rPr lang="en-US" dirty="0">
                <a:solidFill>
                  <a:srgbClr val="C00000"/>
                </a:solidFill>
                <a:latin typeface="Helvetica" pitchFamily="2" charset="0"/>
              </a:rPr>
            </a:br>
            <a:endParaRPr lang="en-IQ" dirty="0">
              <a:solidFill>
                <a:srgbClr val="C00000"/>
              </a:solidFill>
            </a:endParaRPr>
          </a:p>
        </p:txBody>
      </p:sp>
      <p:sp>
        <p:nvSpPr>
          <p:cNvPr id="3" name="Content Placeholder 2">
            <a:extLst>
              <a:ext uri="{FF2B5EF4-FFF2-40B4-BE49-F238E27FC236}">
                <a16:creationId xmlns:a16="http://schemas.microsoft.com/office/drawing/2014/main" id="{935F01CF-07FF-1DC4-6889-7046E2BE68B5}"/>
              </a:ext>
            </a:extLst>
          </p:cNvPr>
          <p:cNvSpPr>
            <a:spLocks noGrp="1"/>
          </p:cNvSpPr>
          <p:nvPr>
            <p:ph idx="1"/>
          </p:nvPr>
        </p:nvSpPr>
        <p:spPr/>
        <p:txBody>
          <a:bodyPr>
            <a:normAutofit fontScale="77500" lnSpcReduction="20000"/>
          </a:bodyPr>
          <a:lstStyle/>
          <a:p>
            <a:r>
              <a:rPr lang="en-US" dirty="0">
                <a:effectLst/>
                <a:latin typeface="Helvetica" pitchFamily="2" charset="0"/>
              </a:rPr>
              <a:t>Osteoporosis does not cause symptoms until a fracture occurs. Nonvertebral fractures are almost always caused by a traumatic event, most usually a simple fall. The term ‘</a:t>
            </a:r>
            <a:r>
              <a:rPr lang="en-US" dirty="0">
                <a:solidFill>
                  <a:srgbClr val="C00000"/>
                </a:solidFill>
                <a:effectLst/>
                <a:latin typeface="Helvetica" pitchFamily="2" charset="0"/>
              </a:rPr>
              <a:t>fragility fracture’ </a:t>
            </a:r>
            <a:r>
              <a:rPr lang="en-US" dirty="0">
                <a:effectLst/>
                <a:latin typeface="Helvetica" pitchFamily="2" charset="0"/>
              </a:rPr>
              <a:t>is used to describe a fracture that occurs as the result of a fall from standing height or less. These are typical of osteoporosis. </a:t>
            </a:r>
          </a:p>
          <a:p>
            <a:r>
              <a:rPr lang="en-US" dirty="0">
                <a:effectLst/>
                <a:latin typeface="Helvetica" pitchFamily="2" charset="0"/>
              </a:rPr>
              <a:t>It is important to remember that the majority of people who suffer a fragility fracture do not have osteoporosis; some have normal BMD, but most have osteopenia. </a:t>
            </a:r>
          </a:p>
          <a:p>
            <a:r>
              <a:rPr lang="en-US" dirty="0">
                <a:effectLst/>
                <a:latin typeface="Helvetica" pitchFamily="2" charset="0"/>
              </a:rPr>
              <a:t>In hip fracture, the patient is (with rare exceptions) unable to weight-bear and has a shortened and externally rotated limb on the affected side. The presentation of vertebral fractures is variable. Some patients present with acute severe back pain. This may radiate to the anterior chest or abdominal wall and be mistaken for a myocardial infarction, aortic dissection or intra-abdominal pathology. In others the presentation is with height loss and kyphosis in the absence of pain or with chronic back pain. </a:t>
            </a:r>
            <a:endParaRPr lang="en-IQ" dirty="0"/>
          </a:p>
        </p:txBody>
      </p:sp>
    </p:spTree>
    <p:extLst>
      <p:ext uri="{BB962C8B-B14F-4D97-AF65-F5344CB8AC3E}">
        <p14:creationId xmlns:p14="http://schemas.microsoft.com/office/powerpoint/2010/main" val="24125057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EFFF22-32D0-1D89-FA78-65537D0A0722}"/>
              </a:ext>
            </a:extLst>
          </p:cNvPr>
          <p:cNvSpPr>
            <a:spLocks noGrp="1"/>
          </p:cNvSpPr>
          <p:nvPr>
            <p:ph type="title"/>
          </p:nvPr>
        </p:nvSpPr>
        <p:spPr/>
        <p:txBody>
          <a:bodyPr/>
          <a:lstStyle/>
          <a:p>
            <a:r>
              <a:rPr lang="en-IQ" dirty="0"/>
              <a:t>history</a:t>
            </a:r>
          </a:p>
        </p:txBody>
      </p:sp>
      <p:sp>
        <p:nvSpPr>
          <p:cNvPr id="3" name="Content Placeholder 2">
            <a:extLst>
              <a:ext uri="{FF2B5EF4-FFF2-40B4-BE49-F238E27FC236}">
                <a16:creationId xmlns:a16="http://schemas.microsoft.com/office/drawing/2014/main" id="{C20BF253-42A4-7466-7CF7-09040E235838}"/>
              </a:ext>
            </a:extLst>
          </p:cNvPr>
          <p:cNvSpPr>
            <a:spLocks noGrp="1"/>
          </p:cNvSpPr>
          <p:nvPr>
            <p:ph idx="1"/>
          </p:nvPr>
        </p:nvSpPr>
        <p:spPr/>
        <p:txBody>
          <a:bodyPr/>
          <a:lstStyle/>
          <a:p>
            <a:r>
              <a:rPr lang="en-US" dirty="0">
                <a:effectLst/>
                <a:latin typeface="Helvetica" pitchFamily="2" charset="0"/>
              </a:rPr>
              <a:t>A history should be taken to identify any predisposing causes, such as </a:t>
            </a:r>
          </a:p>
          <a:p>
            <a:r>
              <a:rPr lang="en-US" dirty="0">
                <a:effectLst/>
                <a:latin typeface="Helvetica" pitchFamily="2" charset="0"/>
              </a:rPr>
              <a:t>early menopause, excessive alcohol intake, smoking and glucocorticoid </a:t>
            </a:r>
          </a:p>
          <a:p>
            <a:r>
              <a:rPr lang="en-US" dirty="0">
                <a:effectLst/>
                <a:latin typeface="Helvetica" pitchFamily="2" charset="0"/>
              </a:rPr>
              <a:t>therapy. Signs of endocrine disease, neoplasia and </a:t>
            </a:r>
            <a:r>
              <a:rPr lang="en-US" dirty="0" err="1">
                <a:effectLst/>
                <a:latin typeface="Helvetica" pitchFamily="2" charset="0"/>
              </a:rPr>
              <a:t>inammatory</a:t>
            </a:r>
            <a:r>
              <a:rPr lang="en-US" dirty="0">
                <a:effectLst/>
                <a:latin typeface="Helvetica" pitchFamily="2" charset="0"/>
              </a:rPr>
              <a:t> disease should be sought on clinical examination. </a:t>
            </a:r>
          </a:p>
          <a:p>
            <a:r>
              <a:rPr lang="en-US" dirty="0">
                <a:effectLst/>
                <a:latin typeface="Helvetica" pitchFamily="2" charset="0"/>
              </a:rPr>
              <a:t>A falls history should be taken and screening tests performed to assess the risk of falls.</a:t>
            </a:r>
          </a:p>
          <a:p>
            <a:r>
              <a:rPr lang="en-US" dirty="0">
                <a:effectLst/>
                <a:latin typeface="Helvetica" pitchFamily="2" charset="0"/>
              </a:rPr>
              <a:t>Screening for secondary causes of osteoporosis should be performed, </a:t>
            </a:r>
          </a:p>
          <a:p>
            <a:endParaRPr lang="en-IQ" dirty="0"/>
          </a:p>
        </p:txBody>
      </p:sp>
    </p:spTree>
    <p:extLst>
      <p:ext uri="{BB962C8B-B14F-4D97-AF65-F5344CB8AC3E}">
        <p14:creationId xmlns:p14="http://schemas.microsoft.com/office/powerpoint/2010/main" val="1793430736"/>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89</TotalTime>
  <Words>2750</Words>
  <Application>Microsoft Macintosh PowerPoint</Application>
  <PresentationFormat>Widescreen</PresentationFormat>
  <Paragraphs>83</Paragraphs>
  <Slides>27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27</vt:i4>
      </vt:variant>
    </vt:vector>
  </HeadingPairs>
  <TitlesOfParts>
    <vt:vector size="31" baseType="lpstr">
      <vt:lpstr>Arial</vt:lpstr>
      <vt:lpstr>Gill Sans MT</vt:lpstr>
      <vt:lpstr>Helvetica</vt:lpstr>
      <vt:lpstr>Gallery</vt:lpstr>
      <vt:lpstr>osteoporosis</vt:lpstr>
      <vt:lpstr>PowerPoint Presentation</vt:lpstr>
      <vt:lpstr>Pathophysiology </vt:lpstr>
      <vt:lpstr>PowerPoint Presentation</vt:lpstr>
      <vt:lpstr>PowerPoint Presentation</vt:lpstr>
      <vt:lpstr>PowerPoint Presentation</vt:lpstr>
      <vt:lpstr>PowerPoint Presentation</vt:lpstr>
      <vt:lpstr>Clinical features </vt:lpstr>
      <vt:lpstr>history</vt:lpstr>
      <vt:lpstr>Investigations </vt:lpstr>
      <vt:lpstr>PowerPoint Presentation</vt:lpstr>
      <vt:lpstr>PowerPoint Presentation</vt:lpstr>
      <vt:lpstr>Management </vt:lpstr>
      <vt:lpstr>Pharmacological interventions </vt:lpstr>
      <vt:lpstr>PowerPoint Presentation</vt:lpstr>
      <vt:lpstr>PowerPoint Presentation</vt:lpstr>
      <vt:lpstr>Denosumab</vt:lpstr>
      <vt:lpstr>Teriparatide </vt:lpstr>
      <vt:lpstr>Abaloparatide</vt:lpstr>
      <vt:lpstr>Romosozumab</vt:lpstr>
      <vt:lpstr>PowerPoint Presentation</vt:lpstr>
      <vt:lpstr>Hormone replacement therapy</vt:lpstr>
      <vt:lpstr>Raloxifene</vt:lpstr>
      <vt:lpstr>Tibolone </vt:lpstr>
      <vt:lpstr>PowerPoint Presentation</vt:lpstr>
      <vt:lpstr>Surgery </vt:lpstr>
      <vt:lpstr>The end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osteoporosis</dc:title>
  <dc:creator>Microsoft Office User</dc:creator>
  <cp:lastModifiedBy>Microsoft Office User</cp:lastModifiedBy>
  <cp:revision>4</cp:revision>
  <dcterms:created xsi:type="dcterms:W3CDTF">2025-12-06T21:37:43Z</dcterms:created>
  <dcterms:modified xsi:type="dcterms:W3CDTF">2025-12-07T19:14:37Z</dcterms:modified>
</cp:coreProperties>
</file>