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2" r:id="rId2"/>
    <p:sldId id="257" r:id="rId3"/>
    <p:sldId id="258" r:id="rId4"/>
    <p:sldId id="267" r:id="rId5"/>
    <p:sldId id="269" r:id="rId6"/>
    <p:sldId id="270" r:id="rId7"/>
    <p:sldId id="265" r:id="rId8"/>
    <p:sldId id="283" r:id="rId9"/>
    <p:sldId id="266" r:id="rId10"/>
    <p:sldId id="264" r:id="rId11"/>
    <p:sldId id="268" r:id="rId12"/>
    <p:sldId id="260" r:id="rId13"/>
    <p:sldId id="261" r:id="rId14"/>
    <p:sldId id="271" r:id="rId15"/>
    <p:sldId id="272" r:id="rId16"/>
    <p:sldId id="273" r:id="rId17"/>
    <p:sldId id="284" r:id="rId18"/>
    <p:sldId id="285" r:id="rId19"/>
    <p:sldId id="286" r:id="rId20"/>
    <p:sldId id="274" r:id="rId21"/>
    <p:sldId id="275" r:id="rId22"/>
    <p:sldId id="276" r:id="rId23"/>
    <p:sldId id="277" r:id="rId24"/>
    <p:sldId id="279" r:id="rId25"/>
    <p:sldId id="280" r:id="rId26"/>
    <p:sldId id="281"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42A6ADB-E6EE-4F5C-811D-AA442CE09F8E}" type="datetimeFigureOut">
              <a:rPr lang="ar-IQ" smtClean="0"/>
              <a:t>13/08/1447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183385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42A6ADB-E6EE-4F5C-811D-AA442CE09F8E}" type="datetimeFigureOut">
              <a:rPr lang="ar-IQ" smtClean="0"/>
              <a:t>13/08/1447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352971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42A6ADB-E6EE-4F5C-811D-AA442CE09F8E}" type="datetimeFigureOut">
              <a:rPr lang="ar-IQ" smtClean="0"/>
              <a:t>13/08/1447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233404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42A6ADB-E6EE-4F5C-811D-AA442CE09F8E}" type="datetimeFigureOut">
              <a:rPr lang="ar-IQ" smtClean="0"/>
              <a:t>13/08/1447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311320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A6ADB-E6EE-4F5C-811D-AA442CE09F8E}" type="datetimeFigureOut">
              <a:rPr lang="ar-IQ" smtClean="0"/>
              <a:t>13/08/1447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341993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42A6ADB-E6EE-4F5C-811D-AA442CE09F8E}" type="datetimeFigureOut">
              <a:rPr lang="ar-IQ" smtClean="0"/>
              <a:t>13/08/1447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115231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42A6ADB-E6EE-4F5C-811D-AA442CE09F8E}" type="datetimeFigureOut">
              <a:rPr lang="ar-IQ" smtClean="0"/>
              <a:t>13/08/1447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348459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42A6ADB-E6EE-4F5C-811D-AA442CE09F8E}" type="datetimeFigureOut">
              <a:rPr lang="ar-IQ" smtClean="0"/>
              <a:t>13/08/1447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135501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A6ADB-E6EE-4F5C-811D-AA442CE09F8E}" type="datetimeFigureOut">
              <a:rPr lang="ar-IQ" smtClean="0"/>
              <a:t>13/08/1447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41799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A6ADB-E6EE-4F5C-811D-AA442CE09F8E}" type="datetimeFigureOut">
              <a:rPr lang="ar-IQ" smtClean="0"/>
              <a:t>13/08/1447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428400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A6ADB-E6EE-4F5C-811D-AA442CE09F8E}" type="datetimeFigureOut">
              <a:rPr lang="ar-IQ" smtClean="0"/>
              <a:t>13/08/1447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1F47EF-A040-4C8C-A30A-4D8765C1D74E}" type="slidenum">
              <a:rPr lang="ar-IQ" smtClean="0"/>
              <a:t>‹#›</a:t>
            </a:fld>
            <a:endParaRPr lang="ar-IQ"/>
          </a:p>
        </p:txBody>
      </p:sp>
    </p:spTree>
    <p:extLst>
      <p:ext uri="{BB962C8B-B14F-4D97-AF65-F5344CB8AC3E}">
        <p14:creationId xmlns:p14="http://schemas.microsoft.com/office/powerpoint/2010/main" val="131294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2A6ADB-E6EE-4F5C-811D-AA442CE09F8E}" type="datetimeFigureOut">
              <a:rPr lang="ar-IQ" smtClean="0"/>
              <a:t>13/08/1447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1F47EF-A040-4C8C-A30A-4D8765C1D74E}" type="slidenum">
              <a:rPr lang="ar-IQ" smtClean="0"/>
              <a:t>‹#›</a:t>
            </a:fld>
            <a:endParaRPr lang="ar-IQ"/>
          </a:p>
        </p:txBody>
      </p:sp>
    </p:spTree>
    <p:extLst>
      <p:ext uri="{BB962C8B-B14F-4D97-AF65-F5344CB8AC3E}">
        <p14:creationId xmlns:p14="http://schemas.microsoft.com/office/powerpoint/2010/main" val="157016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Severe_acute_respiratory_syndrome_coronavirus_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Middle_East_respiratory_syndrome" TargetMode="External"/><Relationship Id="rId7" Type="http://schemas.openxmlformats.org/officeDocument/2006/relationships/hyperlink" Target="https://en.wikipedia.org/wiki/Encephalomyelitis" TargetMode="External"/><Relationship Id="rId2" Type="http://schemas.openxmlformats.org/officeDocument/2006/relationships/hyperlink" Target="https://en.wikipedia.org/wiki/Severe_acute_respiratory_syndrome" TargetMode="External"/><Relationship Id="rId1" Type="http://schemas.openxmlformats.org/officeDocument/2006/relationships/slideLayout" Target="../slideLayouts/slideLayout2.xml"/><Relationship Id="rId6" Type="http://schemas.openxmlformats.org/officeDocument/2006/relationships/hyperlink" Target="https://en.wikipedia.org/wiki/Hepatitis" TargetMode="External"/><Relationship Id="rId5" Type="http://schemas.openxmlformats.org/officeDocument/2006/relationships/hyperlink" Target="https://en.wikipedia.org/wiki/Diarrhea" TargetMode="External"/><Relationship Id="rId4" Type="http://schemas.openxmlformats.org/officeDocument/2006/relationships/hyperlink" Target="https://en.wikipedia.org/wiki/Coronavirus_disease_201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ubfamily" TargetMode="External"/><Relationship Id="rId2" Type="http://schemas.openxmlformats.org/officeDocument/2006/relationships/hyperlink" Target="https://en.wikipedia.org/wiki/Coronaviridae" TargetMode="External"/><Relationship Id="rId1" Type="http://schemas.openxmlformats.org/officeDocument/2006/relationships/slideLayout" Target="../slideLayouts/slideLayout2.xml"/><Relationship Id="rId4" Type="http://schemas.openxmlformats.org/officeDocument/2006/relationships/hyperlink" Target="https://en.wikipedia.org/wiki/Nidoviral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Kilobase#Length_measurements" TargetMode="External"/><Relationship Id="rId3" Type="http://schemas.openxmlformats.org/officeDocument/2006/relationships/hyperlink" Target="https://en.wikipedia.org/wiki/Positive-sense_single-stranded_RNA_virus" TargetMode="External"/><Relationship Id="rId7" Type="http://schemas.openxmlformats.org/officeDocument/2006/relationships/hyperlink" Target="https://en.wikipedia.org/wiki/Genome_size" TargetMode="External"/><Relationship Id="rId2" Type="http://schemas.openxmlformats.org/officeDocument/2006/relationships/hyperlink" Target="https://en.wikipedia.org/wiki/Enveloped_virus" TargetMode="External"/><Relationship Id="rId1" Type="http://schemas.openxmlformats.org/officeDocument/2006/relationships/slideLayout" Target="../slideLayouts/slideLayout2.xml"/><Relationship Id="rId6" Type="http://schemas.openxmlformats.org/officeDocument/2006/relationships/hyperlink" Target="https://en.wikipedia.org/wiki/Nucleocapsid" TargetMode="External"/><Relationship Id="rId5" Type="http://schemas.openxmlformats.org/officeDocument/2006/relationships/hyperlink" Target="https://en.wikipedia.org/wiki/Genome" TargetMode="External"/><Relationship Id="rId10" Type="http://schemas.openxmlformats.org/officeDocument/2006/relationships/image" Target="../media/image1.jpeg"/><Relationship Id="rId4" Type="http://schemas.openxmlformats.org/officeDocument/2006/relationships/hyperlink" Target="https://en.wikipedia.org/wiki/RNA" TargetMode="External"/><Relationship Id="rId9" Type="http://schemas.openxmlformats.org/officeDocument/2006/relationships/hyperlink" Target="https://en.wikipedia.org/wiki/Peplome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ytoplasm" TargetMode="External"/><Relationship Id="rId3" Type="http://schemas.openxmlformats.org/officeDocument/2006/relationships/hyperlink" Target="https://en.wikipedia.org/wiki/Endocytosis" TargetMode="External"/><Relationship Id="rId7" Type="http://schemas.openxmlformats.org/officeDocument/2006/relationships/hyperlink" Target="https://en.wikipedia.org/wiki/Genome" TargetMode="External"/><Relationship Id="rId12" Type="http://schemas.openxmlformats.org/officeDocument/2006/relationships/hyperlink" Target="https://en.wikipedia.org/wiki/Transcription_(biology)" TargetMode="External"/><Relationship Id="rId2" Type="http://schemas.openxmlformats.org/officeDocument/2006/relationships/hyperlink" Target="https://en.wikipedia.org/wiki/Viral_entry" TargetMode="External"/><Relationship Id="rId1" Type="http://schemas.openxmlformats.org/officeDocument/2006/relationships/slideLayout" Target="../slideLayouts/slideLayout2.xml"/><Relationship Id="rId6" Type="http://schemas.openxmlformats.org/officeDocument/2006/relationships/hyperlink" Target="https://en.wikipedia.org/wiki/Uncoating" TargetMode="External"/><Relationship Id="rId11" Type="http://schemas.openxmlformats.org/officeDocument/2006/relationships/hyperlink" Target="https://en.wikipedia.org/wiki/DNA_replication" TargetMode="External"/><Relationship Id="rId5" Type="http://schemas.openxmlformats.org/officeDocument/2006/relationships/hyperlink" Target="https://en.wikipedia.org/wiki/Host_(biology)" TargetMode="External"/><Relationship Id="rId10" Type="http://schemas.openxmlformats.org/officeDocument/2006/relationships/hyperlink" Target="https://en.wikipedia.org/wiki/Ribosome" TargetMode="External"/><Relationship Id="rId4" Type="http://schemas.openxmlformats.org/officeDocument/2006/relationships/hyperlink" Target="https://en.wikipedia.org/wiki/Lipid_bilayer" TargetMode="External"/><Relationship Id="rId9" Type="http://schemas.openxmlformats.org/officeDocument/2006/relationships/hyperlink" Target="https://en.wikipedia.org/wiki/Messenger_RN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evere_acute_respiratory_syndrome_coronavirus" TargetMode="External"/><Relationship Id="rId2" Type="http://schemas.openxmlformats.org/officeDocument/2006/relationships/hyperlink" Target="https://en.wikipedia.org/wiki/Middle_East_respiratory_syndrome-related_coronavirus" TargetMode="External"/><Relationship Id="rId1" Type="http://schemas.openxmlformats.org/officeDocument/2006/relationships/slideLayout" Target="../slideLayouts/slideLayout2.xml"/><Relationship Id="rId4" Type="http://schemas.openxmlformats.org/officeDocument/2006/relationships/hyperlink" Target="https://en.wikipedia.org/wiki/Severe_acute_respiratory_syndrome_coronavirus_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2002%E2%80%932004_SARS_outbreak" TargetMode="External"/><Relationship Id="rId13" Type="http://schemas.openxmlformats.org/officeDocument/2006/relationships/hyperlink" Target="https://en.wikipedia.org/wiki/Dyspnea" TargetMode="External"/><Relationship Id="rId3" Type="http://schemas.openxmlformats.org/officeDocument/2006/relationships/hyperlink" Target="https://en.wikipedia.org/wiki/Severe_acute_respiratory_syndrome_coronavirus" TargetMode="External"/><Relationship Id="rId7" Type="http://schemas.openxmlformats.org/officeDocument/2006/relationships/hyperlink" Target="https://en.wikipedia.org/wiki/COVID-19" TargetMode="External"/><Relationship Id="rId12" Type="http://schemas.openxmlformats.org/officeDocument/2006/relationships/hyperlink" Target="https://en.wikipedia.org/wiki/Wuhan" TargetMode="External"/><Relationship Id="rId2" Type="http://schemas.openxmlformats.org/officeDocument/2006/relationships/hyperlink" Target="https://en.wikipedia.org/wiki/MERS-CoV" TargetMode="External"/><Relationship Id="rId1" Type="http://schemas.openxmlformats.org/officeDocument/2006/relationships/slideLayout" Target="../slideLayouts/slideLayout2.xml"/><Relationship Id="rId6" Type="http://schemas.openxmlformats.org/officeDocument/2006/relationships/hyperlink" Target="https://en.wikipedia.org/wiki/SARS" TargetMode="External"/><Relationship Id="rId11" Type="http://schemas.openxmlformats.org/officeDocument/2006/relationships/hyperlink" Target="https://en.wikipedia.org/wiki/Shunde" TargetMode="External"/><Relationship Id="rId5" Type="http://schemas.openxmlformats.org/officeDocument/2006/relationships/hyperlink" Target="https://en.wikipedia.org/wiki/MERS" TargetMode="External"/><Relationship Id="rId15" Type="http://schemas.openxmlformats.org/officeDocument/2006/relationships/hyperlink" Target="https://en.wikipedia.org/wiki/Mechanical_ventilation" TargetMode="External"/><Relationship Id="rId10" Type="http://schemas.openxmlformats.org/officeDocument/2006/relationships/hyperlink" Target="https://en.wikipedia.org/wiki/Jeddah" TargetMode="External"/><Relationship Id="rId4" Type="http://schemas.openxmlformats.org/officeDocument/2006/relationships/hyperlink" Target="https://en.wikipedia.org/wiki/SARS-CoV-2" TargetMode="External"/><Relationship Id="rId9" Type="http://schemas.openxmlformats.org/officeDocument/2006/relationships/hyperlink" Target="https://en.wikipedia.org/wiki/COVID-19_pandemic" TargetMode="External"/><Relationship Id="rId14" Type="http://schemas.openxmlformats.org/officeDocument/2006/relationships/hyperlink" Target="https://en.wikipedia.org/wiki/Diarrhe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lgn="ctr">
              <a:buNone/>
            </a:pPr>
            <a:r>
              <a:rPr lang="en-US" sz="4800" dirty="0" err="1" smtClean="0">
                <a:solidFill>
                  <a:srgbClr val="FF0000"/>
                </a:solidFill>
              </a:rPr>
              <a:t>Covid</a:t>
            </a:r>
            <a:r>
              <a:rPr lang="en-US" sz="4800" dirty="0" smtClean="0">
                <a:solidFill>
                  <a:srgbClr val="FF0000"/>
                </a:solidFill>
              </a:rPr>
              <a:t> 19</a:t>
            </a:r>
            <a:endParaRPr lang="ar-IQ" sz="4800" dirty="0" smtClean="0">
              <a:solidFill>
                <a:srgbClr val="FF0000"/>
              </a:solidFill>
            </a:endParaRPr>
          </a:p>
          <a:p>
            <a:pPr algn="ctr"/>
            <a:endParaRPr lang="en-US" sz="4800" dirty="0" smtClean="0">
              <a:solidFill>
                <a:srgbClr val="FF0000"/>
              </a:solidFill>
            </a:endParaRPr>
          </a:p>
          <a:p>
            <a:pPr marL="0" indent="0" algn="ctr">
              <a:buNone/>
            </a:pPr>
            <a:r>
              <a:rPr lang="ar-IQ" dirty="0" smtClean="0"/>
              <a:t>ا.م.د بيداء نجم عبيد</a:t>
            </a:r>
          </a:p>
          <a:p>
            <a:pPr marL="0" indent="0" algn="ctr">
              <a:buNone/>
            </a:pPr>
            <a:r>
              <a:rPr lang="ar-IQ" dirty="0" smtClean="0"/>
              <a:t>طب الاسرة والمجتمع</a:t>
            </a:r>
            <a:endParaRPr lang="en-US" dirty="0" smtClean="0"/>
          </a:p>
        </p:txBody>
      </p:sp>
    </p:spTree>
    <p:extLst>
      <p:ext uri="{BB962C8B-B14F-4D97-AF65-F5344CB8AC3E}">
        <p14:creationId xmlns:p14="http://schemas.microsoft.com/office/powerpoint/2010/main" val="5623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597352"/>
          </a:xfrm>
        </p:spPr>
        <p:txBody>
          <a:bodyPr>
            <a:normAutofit fontScale="92500" lnSpcReduction="20000"/>
          </a:bodyPr>
          <a:lstStyle/>
          <a:p>
            <a:pPr marL="0" indent="0" algn="l" rtl="0">
              <a:buNone/>
            </a:pPr>
            <a:r>
              <a:rPr lang="en-US" b="1" dirty="0" smtClean="0">
                <a:solidFill>
                  <a:srgbClr val="C00000"/>
                </a:solidFill>
              </a:rPr>
              <a:t>Severe </a:t>
            </a:r>
            <a:r>
              <a:rPr lang="en-US" b="1" dirty="0">
                <a:solidFill>
                  <a:srgbClr val="C00000"/>
                </a:solidFill>
              </a:rPr>
              <a:t>acute respiratory syndrome (</a:t>
            </a:r>
            <a:r>
              <a:rPr lang="en-US" b="1" dirty="0" smtClean="0">
                <a:solidFill>
                  <a:srgbClr val="C00000"/>
                </a:solidFill>
              </a:rPr>
              <a:t>SARS)</a:t>
            </a:r>
            <a:r>
              <a:rPr lang="en-US" dirty="0"/>
              <a:t> </a:t>
            </a:r>
            <a:endParaRPr lang="en-US" dirty="0" smtClean="0"/>
          </a:p>
          <a:p>
            <a:pPr marL="0" indent="0" algn="l" rtl="0">
              <a:buNone/>
            </a:pPr>
            <a:r>
              <a:rPr lang="en-US" dirty="0"/>
              <a:t> (SARS) is a viral respiratory disease caused by SARS coronavirus (</a:t>
            </a:r>
            <a:r>
              <a:rPr lang="en-US" dirty="0" smtClean="0"/>
              <a:t>SARS-</a:t>
            </a:r>
            <a:r>
              <a:rPr lang="en-US" dirty="0" err="1" smtClean="0"/>
              <a:t>CoV</a:t>
            </a:r>
            <a:r>
              <a:rPr lang="en-US" dirty="0" smtClean="0"/>
              <a:t>), first </a:t>
            </a:r>
            <a:r>
              <a:rPr lang="en-US" dirty="0"/>
              <a:t>identified at the end </a:t>
            </a:r>
            <a:r>
              <a:rPr lang="en-US" dirty="0" smtClean="0"/>
              <a:t>2003 </a:t>
            </a:r>
            <a:r>
              <a:rPr lang="en-US" dirty="0"/>
              <a:t>during an outbreak that emerged in </a:t>
            </a:r>
            <a:r>
              <a:rPr lang="en-US" dirty="0" smtClean="0"/>
              <a:t>China.</a:t>
            </a:r>
            <a:r>
              <a:rPr lang="en-US" dirty="0"/>
              <a:t> </a:t>
            </a:r>
            <a:endParaRPr lang="en-US" dirty="0" smtClean="0"/>
          </a:p>
          <a:p>
            <a:pPr marL="0" indent="0" algn="l" rtl="0">
              <a:buNone/>
            </a:pPr>
            <a:r>
              <a:rPr lang="en-US" dirty="0"/>
              <a:t>-</a:t>
            </a:r>
            <a:r>
              <a:rPr lang="en-US" dirty="0" smtClean="0"/>
              <a:t>airborne </a:t>
            </a:r>
            <a:r>
              <a:rPr lang="en-US" dirty="0"/>
              <a:t>virus and can spread through small droplets of saliva in a similar way to the cold and influenza</a:t>
            </a:r>
            <a:r>
              <a:rPr lang="en-US" dirty="0" smtClean="0"/>
              <a:t>.</a:t>
            </a:r>
          </a:p>
          <a:p>
            <a:pPr marL="0" indent="0" algn="l" rtl="0">
              <a:buNone/>
            </a:pPr>
            <a:r>
              <a:rPr lang="en-US" dirty="0"/>
              <a:t>also </a:t>
            </a:r>
            <a:r>
              <a:rPr lang="en-US" dirty="0" smtClean="0"/>
              <a:t>spread </a:t>
            </a:r>
            <a:r>
              <a:rPr lang="en-US" dirty="0"/>
              <a:t>indirectly via </a:t>
            </a:r>
            <a:r>
              <a:rPr lang="en-US" dirty="0" smtClean="0"/>
              <a:t>contaminated surfaces</a:t>
            </a:r>
            <a:r>
              <a:rPr lang="en-US" dirty="0"/>
              <a:t> </a:t>
            </a:r>
            <a:endParaRPr lang="en-US" dirty="0" smtClean="0"/>
          </a:p>
          <a:p>
            <a:pPr marL="0" indent="0" algn="l" rtl="0">
              <a:buNone/>
            </a:pPr>
            <a:r>
              <a:rPr lang="en-US" dirty="0"/>
              <a:t>-</a:t>
            </a:r>
            <a:r>
              <a:rPr lang="en-US" dirty="0" smtClean="0"/>
              <a:t>flu-like </a:t>
            </a:r>
            <a:r>
              <a:rPr lang="en-US" dirty="0"/>
              <a:t>signs and symptoms — fever, chills, muscle aches, headache and occasionally </a:t>
            </a:r>
            <a:r>
              <a:rPr lang="en-US" dirty="0" smtClean="0"/>
              <a:t>diarrhea</a:t>
            </a:r>
          </a:p>
          <a:p>
            <a:pPr marL="0" indent="0" algn="l" rtl="0">
              <a:buNone/>
            </a:pPr>
            <a:r>
              <a:rPr lang="en-US" dirty="0" smtClean="0"/>
              <a:t>-complicated cases may  </a:t>
            </a:r>
            <a:r>
              <a:rPr lang="en-US" dirty="0"/>
              <a:t>develop pneumonia, and breathing problems can become so severe that a mechanical respirator is needed. SARS is fatal in some cases, often due to respiratory failure. Other possible complications include heart and liver failure</a:t>
            </a:r>
            <a:endParaRPr lang="en-US" dirty="0" smtClean="0"/>
          </a:p>
          <a:p>
            <a:pPr marL="0" indent="0" algn="l" rtl="0">
              <a:buNone/>
            </a:pPr>
            <a:r>
              <a:rPr lang="en-US" dirty="0" smtClean="0"/>
              <a:t>-several </a:t>
            </a:r>
            <a:r>
              <a:rPr lang="en-US" dirty="0"/>
              <a:t>types of vaccines for SARS, but none has been tested in humans</a:t>
            </a:r>
            <a:endParaRPr lang="en-US" dirty="0" smtClean="0"/>
          </a:p>
          <a:p>
            <a:pPr marL="0" indent="0" algn="l" rtl="0">
              <a:buNone/>
            </a:pPr>
            <a:endParaRPr lang="en-US" dirty="0" smtClean="0"/>
          </a:p>
          <a:p>
            <a:pPr marL="0" indent="0" algn="l" rtl="0">
              <a:buNone/>
            </a:pPr>
            <a:endParaRPr lang="en-US" b="1" dirty="0" smtClean="0">
              <a:solidFill>
                <a:srgbClr val="C00000"/>
              </a:solidFill>
            </a:endParaRPr>
          </a:p>
        </p:txBody>
      </p:sp>
    </p:spTree>
    <p:extLst>
      <p:ext uri="{BB962C8B-B14F-4D97-AF65-F5344CB8AC3E}">
        <p14:creationId xmlns:p14="http://schemas.microsoft.com/office/powerpoint/2010/main" val="156994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US" b="1" dirty="0">
                <a:solidFill>
                  <a:srgbClr val="C00000"/>
                </a:solidFill>
              </a:rPr>
              <a:t>Middle East respiratory syndrome </a:t>
            </a:r>
            <a:r>
              <a:rPr lang="ar-IQ" b="1" dirty="0" smtClean="0">
                <a:solidFill>
                  <a:srgbClr val="C00000"/>
                </a:solidFill>
              </a:rPr>
              <a:t>(</a:t>
            </a:r>
            <a:r>
              <a:rPr lang="en-US" b="1" dirty="0" smtClean="0">
                <a:solidFill>
                  <a:srgbClr val="C00000"/>
                </a:solidFill>
              </a:rPr>
              <a:t>(</a:t>
            </a:r>
            <a:r>
              <a:rPr lang="en-US" b="1" dirty="0">
                <a:solidFill>
                  <a:srgbClr val="C00000"/>
                </a:solidFill>
              </a:rPr>
              <a:t>MERS</a:t>
            </a:r>
            <a:endParaRPr lang="ar-IQ" dirty="0"/>
          </a:p>
        </p:txBody>
      </p:sp>
      <p:sp>
        <p:nvSpPr>
          <p:cNvPr id="3" name="Content Placeholder 2"/>
          <p:cNvSpPr>
            <a:spLocks noGrp="1"/>
          </p:cNvSpPr>
          <p:nvPr>
            <p:ph idx="1"/>
          </p:nvPr>
        </p:nvSpPr>
        <p:spPr>
          <a:xfrm>
            <a:off x="251520" y="1340768"/>
            <a:ext cx="8784976" cy="5472608"/>
          </a:xfrm>
        </p:spPr>
        <p:txBody>
          <a:bodyPr>
            <a:normAutofit fontScale="92500" lnSpcReduction="20000"/>
          </a:bodyPr>
          <a:lstStyle/>
          <a:p>
            <a:pPr marL="0" indent="0" algn="l" rtl="0">
              <a:buNone/>
            </a:pPr>
            <a:r>
              <a:rPr lang="en-US" dirty="0" smtClean="0"/>
              <a:t>(</a:t>
            </a:r>
            <a:r>
              <a:rPr lang="en-US" dirty="0"/>
              <a:t>MERS) is a viral respiratory disease caused by (MERS‐</a:t>
            </a:r>
            <a:r>
              <a:rPr lang="en-US" dirty="0" err="1"/>
              <a:t>CoV</a:t>
            </a:r>
            <a:r>
              <a:rPr lang="en-US" dirty="0"/>
              <a:t>) that was first identified in Saudi Arabia in 2012.</a:t>
            </a:r>
          </a:p>
          <a:p>
            <a:pPr marL="0" indent="0" algn="l" rtl="0">
              <a:buNone/>
            </a:pPr>
            <a:r>
              <a:rPr lang="en-US" dirty="0"/>
              <a:t>Typical MERS symptoms include fever, cough and shortness of breath. Pneumonia is common, but not always present. </a:t>
            </a:r>
          </a:p>
          <a:p>
            <a:pPr marL="0" indent="0" algn="l" rtl="0">
              <a:buNone/>
            </a:pPr>
            <a:r>
              <a:rPr lang="en-US" dirty="0"/>
              <a:t>Gastrointestinal symptoms, including </a:t>
            </a:r>
            <a:r>
              <a:rPr lang="en-US" dirty="0" smtClean="0"/>
              <a:t>diarrhea, </a:t>
            </a:r>
            <a:r>
              <a:rPr lang="en-US" dirty="0"/>
              <a:t>have also been reported. Approximately 35% of reported patients with MERS-</a:t>
            </a:r>
            <a:r>
              <a:rPr lang="en-US" dirty="0" err="1"/>
              <a:t>CoV</a:t>
            </a:r>
            <a:r>
              <a:rPr lang="en-US" dirty="0"/>
              <a:t> infection have died.</a:t>
            </a:r>
          </a:p>
          <a:p>
            <a:pPr marL="0" indent="0" algn="l" rtl="0">
              <a:buNone/>
            </a:pPr>
            <a:r>
              <a:rPr lang="en-US" dirty="0"/>
              <a:t> </a:t>
            </a:r>
            <a:r>
              <a:rPr lang="en-US" b="1" dirty="0">
                <a:solidFill>
                  <a:srgbClr val="C00000"/>
                </a:solidFill>
              </a:rPr>
              <a:t>camels</a:t>
            </a:r>
            <a:r>
              <a:rPr lang="en-US" dirty="0"/>
              <a:t> are a major reservoir host for MERS-</a:t>
            </a:r>
            <a:r>
              <a:rPr lang="en-US" dirty="0" err="1"/>
              <a:t>CoV</a:t>
            </a:r>
            <a:endParaRPr lang="en-US" dirty="0"/>
          </a:p>
          <a:p>
            <a:pPr marL="0" indent="0" algn="l" rtl="0">
              <a:buNone/>
            </a:pPr>
            <a:r>
              <a:rPr lang="en-US" dirty="0"/>
              <a:t>The virus does not seem to pass easily from person to person unless there is close contact, such as occurs when providing unprotected care to a patient..</a:t>
            </a:r>
          </a:p>
          <a:p>
            <a:pPr marL="0" indent="0" algn="l" rtl="0">
              <a:buNone/>
            </a:pPr>
            <a:endParaRPr lang="ar-IQ" dirty="0"/>
          </a:p>
        </p:txBody>
      </p:sp>
    </p:spTree>
    <p:extLst>
      <p:ext uri="{BB962C8B-B14F-4D97-AF65-F5344CB8AC3E}">
        <p14:creationId xmlns:p14="http://schemas.microsoft.com/office/powerpoint/2010/main" val="15816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hlinkClick r:id="rId2" tooltip="Severe acute respiratory syndrome coronavirus 2"/>
              </a:rPr>
              <a:t>Severe acute respiratory syndrome coronavirus 2</a:t>
            </a:r>
            <a:r>
              <a:rPr lang="en-US" dirty="0">
                <a:solidFill>
                  <a:srgbClr val="C00000"/>
                </a:solidFill>
              </a:rPr>
              <a:t> (SARS-CoV-2)</a:t>
            </a:r>
            <a:r>
              <a:rPr lang="ar-IQ" dirty="0">
                <a:solidFill>
                  <a:srgbClr val="C00000"/>
                </a:solidFill>
              </a:rPr>
              <a:t/>
            </a:r>
            <a:br>
              <a:rPr lang="ar-IQ" dirty="0">
                <a:solidFill>
                  <a:srgbClr val="C00000"/>
                </a:solidFill>
              </a:rPr>
            </a:br>
            <a:endParaRPr lang="ar-IQ" dirty="0"/>
          </a:p>
        </p:txBody>
      </p:sp>
      <p:sp>
        <p:nvSpPr>
          <p:cNvPr id="4" name="Content Placeholder 3"/>
          <p:cNvSpPr>
            <a:spLocks noGrp="1"/>
          </p:cNvSpPr>
          <p:nvPr>
            <p:ph idx="1"/>
          </p:nvPr>
        </p:nvSpPr>
        <p:spPr>
          <a:xfrm>
            <a:off x="0" y="1268760"/>
            <a:ext cx="9036496" cy="5589240"/>
          </a:xfrm>
        </p:spPr>
        <p:txBody>
          <a:bodyPr>
            <a:normAutofit fontScale="62500" lnSpcReduction="20000"/>
          </a:bodyPr>
          <a:lstStyle/>
          <a:p>
            <a:pPr algn="l" rtl="0" fontAlgn="base"/>
            <a:r>
              <a:rPr lang="en-US" sz="3800" dirty="0"/>
              <a:t>major health concern and can be </a:t>
            </a:r>
            <a:r>
              <a:rPr lang="en-US" sz="3800" dirty="0" smtClean="0"/>
              <a:t>worrying, </a:t>
            </a:r>
            <a:r>
              <a:rPr lang="en-US" sz="3800" dirty="0"/>
              <a:t>especially for the elderly. COVID-19 is the disease caused by the SARS-CoV-2 virus</a:t>
            </a:r>
            <a:r>
              <a:rPr lang="en-US" sz="3800" dirty="0" smtClean="0"/>
              <a:t>.</a:t>
            </a:r>
            <a:r>
              <a:rPr lang="en-US" sz="3800" b="1" dirty="0"/>
              <a:t> </a:t>
            </a:r>
            <a:endParaRPr lang="en-US" sz="3800" b="1" dirty="0" smtClean="0"/>
          </a:p>
          <a:p>
            <a:pPr algn="l" rtl="0" fontAlgn="base"/>
            <a:r>
              <a:rPr lang="en-US" sz="3800" b="1" dirty="0" smtClean="0">
                <a:solidFill>
                  <a:srgbClr val="C00000"/>
                </a:solidFill>
              </a:rPr>
              <a:t>Stage </a:t>
            </a:r>
            <a:r>
              <a:rPr lang="en-US" sz="3800" b="1" dirty="0">
                <a:solidFill>
                  <a:srgbClr val="C00000"/>
                </a:solidFill>
              </a:rPr>
              <a:t>1: Asymptomatic state (initial 1–2 days of infection</a:t>
            </a:r>
            <a:r>
              <a:rPr lang="en-US" sz="3800" b="1" dirty="0"/>
              <a:t>)</a:t>
            </a:r>
            <a:endParaRPr lang="en-US" sz="3800" dirty="0"/>
          </a:p>
          <a:p>
            <a:pPr algn="l" rtl="0" fontAlgn="base"/>
            <a:r>
              <a:rPr lang="en-US" sz="3800" dirty="0"/>
              <a:t>The inhaled virus SARS-CoV-2 likely binds to epithelial cells in the nasal cavity and starts replicating. ACE2 is the main receptor for both SARS-CoV2 and </a:t>
            </a:r>
            <a:r>
              <a:rPr lang="en-US" sz="3800" dirty="0" smtClean="0"/>
              <a:t>SARS-</a:t>
            </a:r>
            <a:r>
              <a:rPr lang="en-US" sz="3800" dirty="0" err="1" smtClean="0"/>
              <a:t>CoV</a:t>
            </a:r>
            <a:r>
              <a:rPr lang="en-US" sz="3800" dirty="0" smtClean="0"/>
              <a:t>.</a:t>
            </a:r>
            <a:r>
              <a:rPr lang="en-US" sz="3800" dirty="0"/>
              <a:t> </a:t>
            </a:r>
            <a:r>
              <a:rPr lang="en-US" sz="3800" i="1" dirty="0"/>
              <a:t>In vitro</a:t>
            </a:r>
            <a:r>
              <a:rPr lang="en-US" sz="3800" dirty="0"/>
              <a:t> data with SARS-</a:t>
            </a:r>
            <a:r>
              <a:rPr lang="en-US" sz="3800" dirty="0" err="1"/>
              <a:t>CoV</a:t>
            </a:r>
            <a:r>
              <a:rPr lang="en-US" sz="3800" dirty="0"/>
              <a:t> </a:t>
            </a:r>
            <a:r>
              <a:rPr lang="en-US" sz="3800" dirty="0" smtClean="0"/>
              <a:t>.</a:t>
            </a:r>
          </a:p>
          <a:p>
            <a:pPr algn="l" rtl="0" fontAlgn="base"/>
            <a:r>
              <a:rPr lang="en-US" sz="3800" dirty="0" smtClean="0"/>
              <a:t>the </a:t>
            </a:r>
            <a:r>
              <a:rPr lang="en-US" sz="3800" dirty="0"/>
              <a:t>ciliated cells are primary cells infected in the conducting airways </a:t>
            </a:r>
            <a:r>
              <a:rPr lang="en-US" sz="3800" dirty="0" smtClean="0"/>
              <a:t>There </a:t>
            </a:r>
            <a:r>
              <a:rPr lang="en-US" sz="3800" dirty="0"/>
              <a:t>is local propagation of the virus but a limited innate immune response. At this stage the virus can be detected by nasal swabs. Although the viral burden may be low, these individuals are infectious. The RT-PCR value for the viral RNA might be useful to predict the viral load and the subsequent infectivity and clinical course. Perhaps super spreaders could be detected by these studies. </a:t>
            </a:r>
            <a:r>
              <a:rPr lang="en-US" sz="3800" dirty="0" smtClean="0"/>
              <a:t>the </a:t>
            </a:r>
            <a:r>
              <a:rPr lang="en-US" sz="3800" dirty="0"/>
              <a:t>sample collection procedure would have to be </a:t>
            </a:r>
            <a:r>
              <a:rPr lang="en-US" sz="3800" dirty="0" err="1"/>
              <a:t>standardised</a:t>
            </a:r>
            <a:r>
              <a:rPr lang="en-US" sz="3800" dirty="0" smtClean="0"/>
              <a:t>.</a:t>
            </a:r>
          </a:p>
          <a:p>
            <a:pPr algn="l" rtl="0" fontAlgn="base"/>
            <a:r>
              <a:rPr lang="en-US" sz="3800" dirty="0" smtClean="0"/>
              <a:t> </a:t>
            </a:r>
            <a:r>
              <a:rPr lang="en-US" sz="3800" dirty="0"/>
              <a:t>Nasal swabs might be more sensitive than throat swabs.</a:t>
            </a:r>
          </a:p>
          <a:p>
            <a:pPr marL="0" indent="0" algn="l" rtl="0">
              <a:buNone/>
            </a:pPr>
            <a:endParaRPr lang="en-US" sz="3800" dirty="0" smtClean="0"/>
          </a:p>
          <a:p>
            <a:pPr marL="0" indent="0" algn="l" rtl="0">
              <a:buNone/>
            </a:pPr>
            <a:endParaRPr lang="ar-IQ" dirty="0">
              <a:solidFill>
                <a:srgbClr val="C00000"/>
              </a:solidFill>
            </a:endParaRPr>
          </a:p>
        </p:txBody>
      </p:sp>
    </p:spTree>
    <p:extLst>
      <p:ext uri="{BB962C8B-B14F-4D97-AF65-F5344CB8AC3E}">
        <p14:creationId xmlns:p14="http://schemas.microsoft.com/office/powerpoint/2010/main" val="107208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US" b="1" dirty="0" smtClean="0"/>
              <a:t/>
            </a:r>
            <a:br>
              <a:rPr lang="en-US" b="1" dirty="0" smtClean="0"/>
            </a:br>
            <a:r>
              <a:rPr lang="en-US" b="1" dirty="0" smtClean="0">
                <a:solidFill>
                  <a:srgbClr val="C00000"/>
                </a:solidFill>
              </a:rPr>
              <a:t>Stage </a:t>
            </a:r>
            <a:r>
              <a:rPr lang="en-US" b="1" dirty="0">
                <a:solidFill>
                  <a:srgbClr val="C00000"/>
                </a:solidFill>
              </a:rPr>
              <a:t>2: Upper airway and conducting airway response (next few days)</a:t>
            </a:r>
            <a:r>
              <a:rPr lang="en-US" dirty="0">
                <a:solidFill>
                  <a:srgbClr val="C00000"/>
                </a:solidFill>
              </a:rPr>
              <a:t/>
            </a:r>
            <a:br>
              <a:rPr lang="en-US" dirty="0">
                <a:solidFill>
                  <a:srgbClr val="C00000"/>
                </a:solidFill>
              </a:rPr>
            </a:br>
            <a:endParaRPr lang="ar-IQ" dirty="0">
              <a:solidFill>
                <a:srgbClr val="C00000"/>
              </a:solidFill>
            </a:endParaRPr>
          </a:p>
        </p:txBody>
      </p:sp>
      <p:sp>
        <p:nvSpPr>
          <p:cNvPr id="3" name="Content Placeholder 2"/>
          <p:cNvSpPr>
            <a:spLocks noGrp="1"/>
          </p:cNvSpPr>
          <p:nvPr>
            <p:ph idx="1"/>
          </p:nvPr>
        </p:nvSpPr>
        <p:spPr>
          <a:xfrm>
            <a:off x="467544" y="1556792"/>
            <a:ext cx="8229600" cy="4525963"/>
          </a:xfrm>
        </p:spPr>
        <p:txBody>
          <a:bodyPr>
            <a:normAutofit fontScale="62500" lnSpcReduction="20000"/>
          </a:bodyPr>
          <a:lstStyle/>
          <a:p>
            <a:pPr algn="l" rtl="0" fontAlgn="base"/>
            <a:r>
              <a:rPr lang="en-US" sz="5100" dirty="0" smtClean="0"/>
              <a:t>The </a:t>
            </a:r>
            <a:r>
              <a:rPr lang="en-US" sz="5100" dirty="0"/>
              <a:t>virus propagates and migrates down the respiratory tract along the conducting </a:t>
            </a:r>
            <a:r>
              <a:rPr lang="en-US" sz="5100" dirty="0" smtClean="0"/>
              <a:t>airways. </a:t>
            </a:r>
            <a:r>
              <a:rPr lang="en-US" sz="5100" dirty="0"/>
              <a:t>At this time, the disease COVID-19 is clinically manifest</a:t>
            </a:r>
            <a:r>
              <a:rPr lang="en-US" sz="5100" dirty="0" smtClean="0"/>
              <a:t>. </a:t>
            </a:r>
            <a:r>
              <a:rPr lang="en-US" sz="5100" dirty="0"/>
              <a:t>Viral infected epithelial </a:t>
            </a:r>
            <a:r>
              <a:rPr lang="en-US" sz="5100" dirty="0" smtClean="0"/>
              <a:t>cells. </a:t>
            </a:r>
          </a:p>
          <a:p>
            <a:pPr algn="l" rtl="0" fontAlgn="base"/>
            <a:r>
              <a:rPr lang="en-US" sz="5100" dirty="0" smtClean="0"/>
              <a:t>For </a:t>
            </a:r>
            <a:r>
              <a:rPr lang="en-US" sz="5100" dirty="0"/>
              <a:t>about 80% of the infected patients, the disease will be mild and mostly restricted to the upper and conducting airways </a:t>
            </a:r>
            <a:r>
              <a:rPr lang="en-US" sz="5100" dirty="0" smtClean="0"/>
              <a:t>.These </a:t>
            </a:r>
            <a:r>
              <a:rPr lang="en-US" sz="5100" dirty="0"/>
              <a:t>individuals may be monitored at home with conservative symptomatic </a:t>
            </a:r>
            <a:r>
              <a:rPr lang="en-US" sz="5100" dirty="0" smtClean="0"/>
              <a:t>therapy</a:t>
            </a:r>
            <a:r>
              <a:rPr lang="en-US" dirty="0" smtClean="0"/>
              <a:t>.</a:t>
            </a:r>
            <a:endParaRPr lang="en-US" dirty="0"/>
          </a:p>
        </p:txBody>
      </p:sp>
    </p:spTree>
    <p:extLst>
      <p:ext uri="{BB962C8B-B14F-4D97-AF65-F5344CB8AC3E}">
        <p14:creationId xmlns:p14="http://schemas.microsoft.com/office/powerpoint/2010/main" val="155899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b="1" dirty="0" smtClean="0"/>
              <a:t/>
            </a:r>
            <a:br>
              <a:rPr lang="en-US" b="1" dirty="0" smtClean="0"/>
            </a:br>
            <a:r>
              <a:rPr lang="en-US" sz="3600" b="1" dirty="0" smtClean="0">
                <a:solidFill>
                  <a:srgbClr val="C00000"/>
                </a:solidFill>
              </a:rPr>
              <a:t>Stage </a:t>
            </a:r>
            <a:r>
              <a:rPr lang="en-US" sz="3600" b="1" dirty="0">
                <a:solidFill>
                  <a:srgbClr val="C00000"/>
                </a:solidFill>
              </a:rPr>
              <a:t>3: Hypoxia, ground glass infiltrates, and progression to ARDS</a:t>
            </a:r>
            <a:r>
              <a:rPr lang="en-US" dirty="0"/>
              <a:t/>
            </a:r>
            <a:br>
              <a:rPr lang="en-US" dirty="0"/>
            </a:br>
            <a:endParaRPr lang="ar-IQ" dirty="0"/>
          </a:p>
        </p:txBody>
      </p:sp>
      <p:sp>
        <p:nvSpPr>
          <p:cNvPr id="3" name="Content Placeholder 2"/>
          <p:cNvSpPr>
            <a:spLocks noGrp="1"/>
          </p:cNvSpPr>
          <p:nvPr>
            <p:ph idx="1"/>
          </p:nvPr>
        </p:nvSpPr>
        <p:spPr>
          <a:xfrm>
            <a:off x="0" y="980728"/>
            <a:ext cx="9036496" cy="6912768"/>
          </a:xfrm>
        </p:spPr>
        <p:txBody>
          <a:bodyPr>
            <a:noAutofit/>
          </a:bodyPr>
          <a:lstStyle/>
          <a:p>
            <a:pPr algn="l" rtl="0" fontAlgn="base"/>
            <a:r>
              <a:rPr lang="en-US" sz="2400" dirty="0" smtClean="0"/>
              <a:t>Unfortunately</a:t>
            </a:r>
            <a:r>
              <a:rPr lang="en-US" sz="2400" dirty="0"/>
              <a:t>, about 20% of the infected patients will progress to stage 3 disease and will develop pulmonary infiltrates and some of these will develop very severe disease. Initial estimates of the fatality rate are around 2%, but this varies markedly with age </a:t>
            </a:r>
            <a:r>
              <a:rPr lang="en-US" sz="2400" dirty="0" smtClean="0"/>
              <a:t>. </a:t>
            </a:r>
          </a:p>
          <a:p>
            <a:pPr algn="l" rtl="0" fontAlgn="base"/>
            <a:r>
              <a:rPr lang="en-US" sz="2400" dirty="0" smtClean="0"/>
              <a:t>The </a:t>
            </a:r>
            <a:r>
              <a:rPr lang="en-US" sz="2400" dirty="0"/>
              <a:t>virus now reaches the gas exchange units of the lung and infects alveolar type II cells. Both SARS-</a:t>
            </a:r>
            <a:r>
              <a:rPr lang="en-US" sz="2400" dirty="0" err="1"/>
              <a:t>CoV</a:t>
            </a:r>
            <a:r>
              <a:rPr lang="en-US" sz="2400" dirty="0"/>
              <a:t> and influenza preferentially infect type II cells </a:t>
            </a:r>
            <a:endParaRPr lang="en-US" sz="2400" dirty="0" smtClean="0"/>
          </a:p>
          <a:p>
            <a:pPr algn="l" rtl="0" fontAlgn="base"/>
            <a:r>
              <a:rPr lang="en-US" sz="2400" dirty="0" smtClean="0"/>
              <a:t>The </a:t>
            </a:r>
            <a:r>
              <a:rPr lang="en-US" sz="2400" dirty="0"/>
              <a:t>infected alveolar units tend to be peripheral and </a:t>
            </a:r>
            <a:r>
              <a:rPr lang="en-US" sz="2400" dirty="0" err="1"/>
              <a:t>subpleural</a:t>
            </a:r>
            <a:r>
              <a:rPr lang="en-US" sz="2400" dirty="0"/>
              <a:t> </a:t>
            </a:r>
            <a:endParaRPr lang="en-US" sz="2400" dirty="0" smtClean="0"/>
          </a:p>
          <a:p>
            <a:pPr algn="l" rtl="0" fontAlgn="base"/>
            <a:r>
              <a:rPr lang="en-US" sz="2400" dirty="0" smtClean="0"/>
              <a:t>large </a:t>
            </a:r>
            <a:r>
              <a:rPr lang="en-US" sz="2400" dirty="0"/>
              <a:t>number of viral particles are released, and the cells undergo apoptosis and </a:t>
            </a:r>
            <a:r>
              <a:rPr lang="en-US" sz="2400" dirty="0" smtClean="0"/>
              <a:t>die.</a:t>
            </a:r>
          </a:p>
          <a:p>
            <a:pPr algn="l" rtl="0" fontAlgn="base"/>
            <a:r>
              <a:rPr lang="en-US" sz="2400" dirty="0" smtClean="0"/>
              <a:t> </a:t>
            </a:r>
            <a:r>
              <a:rPr lang="en-US" sz="2400" dirty="0"/>
              <a:t>The end result is likely a self-replicating pulmonary toxin as the released viral particles infect type II cells in adjacent </a:t>
            </a:r>
            <a:r>
              <a:rPr lang="en-US" sz="2400" dirty="0" smtClean="0"/>
              <a:t>units and </a:t>
            </a:r>
            <a:r>
              <a:rPr lang="en-US" sz="2400" dirty="0"/>
              <a:t>the lung will likely lose most of their type II cells, and secondary pathway for epithelial regeneration will be </a:t>
            </a:r>
            <a:r>
              <a:rPr lang="en-US" sz="2400" dirty="0" smtClean="0"/>
              <a:t>triggered</a:t>
            </a:r>
          </a:p>
          <a:p>
            <a:pPr algn="l" rtl="0" fontAlgn="base"/>
            <a:endParaRPr lang="en-US" sz="2400" dirty="0"/>
          </a:p>
        </p:txBody>
      </p:sp>
    </p:spTree>
    <p:extLst>
      <p:ext uri="{BB962C8B-B14F-4D97-AF65-F5344CB8AC3E}">
        <p14:creationId xmlns:p14="http://schemas.microsoft.com/office/powerpoint/2010/main" val="363154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US" dirty="0" smtClean="0">
                <a:solidFill>
                  <a:srgbClr val="C00000"/>
                </a:solidFill>
              </a:rPr>
              <a:t>pathology</a:t>
            </a:r>
            <a:endParaRPr lang="ar-IQ" dirty="0">
              <a:solidFill>
                <a:srgbClr val="C00000"/>
              </a:solidFill>
            </a:endParaRPr>
          </a:p>
        </p:txBody>
      </p:sp>
      <p:sp>
        <p:nvSpPr>
          <p:cNvPr id="3" name="Content Placeholder 2"/>
          <p:cNvSpPr>
            <a:spLocks noGrp="1"/>
          </p:cNvSpPr>
          <p:nvPr>
            <p:ph idx="1"/>
          </p:nvPr>
        </p:nvSpPr>
        <p:spPr>
          <a:xfrm>
            <a:off x="457200" y="980728"/>
            <a:ext cx="8229600" cy="5145435"/>
          </a:xfrm>
        </p:spPr>
        <p:txBody>
          <a:bodyPr>
            <a:normAutofit fontScale="77500" lnSpcReduction="20000"/>
          </a:bodyPr>
          <a:lstStyle/>
          <a:p>
            <a:pPr algn="l" rtl="0" fontAlgn="base"/>
            <a:r>
              <a:rPr lang="en-US" dirty="0"/>
              <a:t>The pathological result of SARS and COVID-19 is diffuse alveolar damage with fibrin rich hyaline membranes and a few multinucleated giant cells The aberrant wound healing may lead to more severe scarring and fibrosis than other forms of ARDS( Acute respiratory distress syndrome is a type of respiratory failure characterized by rapid onset of widespread inflammation in the lungs. Symptoms include shortness of breath (dyspnea), rapid breathing (tachypnea), and bluish skin coloration (cyanosis). </a:t>
            </a:r>
          </a:p>
          <a:p>
            <a:pPr algn="l" rtl="0" fontAlgn="base"/>
            <a:r>
              <a:rPr lang="en-US" dirty="0"/>
              <a:t>Recovery will require a vigorous innate and acquired immune response and epithelial regeneration. </a:t>
            </a:r>
          </a:p>
          <a:p>
            <a:pPr algn="l" rtl="0" fontAlgn="base"/>
            <a:r>
              <a:rPr lang="en-US" dirty="0"/>
              <a:t>Elderly individuals are particularly at risk because of their diminished immune response and reduced ability to repair the damaged epithelium. The elderly also have reduced </a:t>
            </a:r>
            <a:r>
              <a:rPr lang="en-US" dirty="0" err="1"/>
              <a:t>mucociliary</a:t>
            </a:r>
            <a:r>
              <a:rPr lang="en-US" dirty="0"/>
              <a:t> clearance, and this may allow the virus to spread to the gas exchange units of the lung more readily.</a:t>
            </a:r>
            <a:endParaRPr lang="ar-IQ" dirty="0"/>
          </a:p>
        </p:txBody>
      </p:sp>
    </p:spTree>
    <p:extLst>
      <p:ext uri="{BB962C8B-B14F-4D97-AF65-F5344CB8AC3E}">
        <p14:creationId xmlns:p14="http://schemas.microsoft.com/office/powerpoint/2010/main" val="393037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solidFill>
                  <a:srgbClr val="C00000"/>
                </a:solidFill>
              </a:rPr>
              <a:t>Prevention</a:t>
            </a:r>
            <a:br>
              <a:rPr lang="en-US" dirty="0">
                <a:solidFill>
                  <a:srgbClr val="C00000"/>
                </a:solidFill>
              </a:rPr>
            </a:br>
            <a:endParaRPr lang="ar-IQ" dirty="0">
              <a:solidFill>
                <a:srgbClr val="C00000"/>
              </a:solidFill>
            </a:endParaRPr>
          </a:p>
        </p:txBody>
      </p:sp>
      <p:sp>
        <p:nvSpPr>
          <p:cNvPr id="3" name="Content Placeholder 2"/>
          <p:cNvSpPr>
            <a:spLocks noGrp="1"/>
          </p:cNvSpPr>
          <p:nvPr>
            <p:ph idx="1"/>
          </p:nvPr>
        </p:nvSpPr>
        <p:spPr>
          <a:xfrm>
            <a:off x="457200" y="836712"/>
            <a:ext cx="8229600" cy="5976664"/>
          </a:xfrm>
        </p:spPr>
        <p:txBody>
          <a:bodyPr>
            <a:noAutofit/>
          </a:bodyPr>
          <a:lstStyle/>
          <a:p>
            <a:pPr algn="l" rtl="0"/>
            <a:r>
              <a:rPr lang="en-US" sz="2400" b="1" dirty="0"/>
              <a:t>Wash your hands.</a:t>
            </a:r>
            <a:r>
              <a:rPr lang="en-US" sz="2400" dirty="0"/>
              <a:t> Clean your hands frequently with soap and hot water or use an alcohol-based hand rub containing at least 60% alcohol.</a:t>
            </a:r>
          </a:p>
          <a:p>
            <a:pPr algn="l" rtl="0"/>
            <a:r>
              <a:rPr lang="en-US" sz="2400" b="1" dirty="0"/>
              <a:t>Wear disposable gloves.</a:t>
            </a:r>
            <a:r>
              <a:rPr lang="en-US" sz="2400" dirty="0"/>
              <a:t> If you have contact with the person's body fluids or feces, wear disposable gloves. Throw the gloves away immediately after use and wash your hands thoroughly.</a:t>
            </a:r>
          </a:p>
          <a:p>
            <a:pPr algn="l" rtl="0"/>
            <a:r>
              <a:rPr lang="en-US" sz="2400" b="1" dirty="0"/>
              <a:t>Wear a surgical mask.</a:t>
            </a:r>
            <a:r>
              <a:rPr lang="en-US" sz="2400" dirty="0"/>
              <a:t> When you're in the same room as a person with SARS, cover your mouth and nose with a surgical mask. Wearing eyeglasses also may offer some protection.</a:t>
            </a:r>
          </a:p>
          <a:p>
            <a:pPr algn="l" rtl="0"/>
            <a:r>
              <a:rPr lang="en-US" sz="2400" b="1" dirty="0"/>
              <a:t>Wash personal items.</a:t>
            </a:r>
            <a:r>
              <a:rPr lang="en-US" sz="2400" dirty="0"/>
              <a:t> Use soap and hot water to wash the utensils, towels, bedding and clothing of someone with SARS.</a:t>
            </a:r>
          </a:p>
          <a:p>
            <a:pPr algn="l" rtl="0"/>
            <a:r>
              <a:rPr lang="en-US" sz="2400" b="1" dirty="0"/>
              <a:t>Disinfect surfaces.</a:t>
            </a:r>
            <a:r>
              <a:rPr lang="en-US" sz="2400" dirty="0"/>
              <a:t> Use a household disinfectant to clean any surfaces that may have been contaminated with sweat, saliva, mucus, vomit, stool or urine. Wear disposable gloves while you clean and throw the gloves away when you're done.</a:t>
            </a:r>
          </a:p>
          <a:p>
            <a:pPr marL="0" indent="0" algn="l" rtl="0">
              <a:buNone/>
            </a:pPr>
            <a:endParaRPr lang="ar-IQ" sz="2400" dirty="0"/>
          </a:p>
        </p:txBody>
      </p:sp>
    </p:spTree>
    <p:extLst>
      <p:ext uri="{BB962C8B-B14F-4D97-AF65-F5344CB8AC3E}">
        <p14:creationId xmlns:p14="http://schemas.microsoft.com/office/powerpoint/2010/main" val="325333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274638"/>
            <a:ext cx="9036496" cy="6394722"/>
          </a:xfrm>
        </p:spPr>
      </p:pic>
    </p:spTree>
    <p:extLst>
      <p:ext uri="{BB962C8B-B14F-4D97-AF65-F5344CB8AC3E}">
        <p14:creationId xmlns:p14="http://schemas.microsoft.com/office/powerpoint/2010/main" val="124328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274638"/>
            <a:ext cx="9036496" cy="6754762"/>
          </a:xfrm>
        </p:spPr>
      </p:pic>
    </p:spTree>
    <p:extLst>
      <p:ext uri="{BB962C8B-B14F-4D97-AF65-F5344CB8AC3E}">
        <p14:creationId xmlns:p14="http://schemas.microsoft.com/office/powerpoint/2010/main" val="391086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5" name="عنصر نائب للمحتوى 3"/>
          <p:cNvPicPr>
            <a:picLocks noChangeAspect="1"/>
          </p:cNvPicPr>
          <p:nvPr/>
        </p:nvPicPr>
        <p:blipFill>
          <a:blip r:embed="rId2"/>
          <a:stretch>
            <a:fillRect/>
          </a:stretch>
        </p:blipFill>
        <p:spPr>
          <a:xfrm>
            <a:off x="164007" y="207818"/>
            <a:ext cx="11792466" cy="6650181"/>
          </a:xfrm>
          <a:prstGeom prst="rect">
            <a:avLst/>
          </a:prstGeom>
        </p:spPr>
      </p:pic>
    </p:spTree>
    <p:extLst>
      <p:ext uri="{BB962C8B-B14F-4D97-AF65-F5344CB8AC3E}">
        <p14:creationId xmlns:p14="http://schemas.microsoft.com/office/powerpoint/2010/main" val="113241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4800" dirty="0" smtClean="0">
                <a:solidFill>
                  <a:srgbClr val="C00000"/>
                </a:solidFill>
              </a:rPr>
              <a:t>Definition</a:t>
            </a:r>
            <a:r>
              <a:rPr lang="en-US" sz="4800" dirty="0" smtClean="0"/>
              <a:t>                                    </a:t>
            </a:r>
            <a:endParaRPr lang="ar-IQ" sz="4800" dirty="0"/>
          </a:p>
        </p:txBody>
      </p:sp>
      <p:sp>
        <p:nvSpPr>
          <p:cNvPr id="3" name="Content Placeholder 2"/>
          <p:cNvSpPr>
            <a:spLocks noGrp="1"/>
          </p:cNvSpPr>
          <p:nvPr>
            <p:ph idx="1"/>
          </p:nvPr>
        </p:nvSpPr>
        <p:spPr>
          <a:xfrm>
            <a:off x="107504" y="1268760"/>
            <a:ext cx="8928992" cy="5400600"/>
          </a:xfrm>
        </p:spPr>
        <p:txBody>
          <a:bodyPr>
            <a:normAutofit/>
          </a:bodyPr>
          <a:lstStyle/>
          <a:p>
            <a:pPr marL="0" indent="0" algn="l" rtl="0">
              <a:lnSpc>
                <a:spcPct val="150000"/>
              </a:lnSpc>
              <a:buNone/>
            </a:pPr>
            <a:r>
              <a:rPr lang="en-US" dirty="0"/>
              <a:t>Coronaviruses are a large family of viruses that usually cause mild to moderate upper-respiratory tract illnesses, like the common cold</a:t>
            </a:r>
            <a:r>
              <a:rPr lang="en-US" dirty="0" smtClean="0"/>
              <a:t>.</a:t>
            </a:r>
            <a:r>
              <a:rPr lang="en-US" dirty="0"/>
              <a:t> while more lethal varieties can cause </a:t>
            </a:r>
            <a:r>
              <a:rPr lang="en-US" dirty="0">
                <a:hlinkClick r:id="rId2" tooltip="Severe acute respiratory syndrome"/>
              </a:rPr>
              <a:t>SARS</a:t>
            </a:r>
            <a:r>
              <a:rPr lang="en-US" dirty="0"/>
              <a:t>, </a:t>
            </a:r>
            <a:r>
              <a:rPr lang="en-US" dirty="0">
                <a:hlinkClick r:id="rId3" tooltip="Middle East respiratory syndrome"/>
              </a:rPr>
              <a:t>MERS</a:t>
            </a:r>
            <a:r>
              <a:rPr lang="en-US" dirty="0"/>
              <a:t>, and </a:t>
            </a:r>
            <a:r>
              <a:rPr lang="en-US" dirty="0">
                <a:hlinkClick r:id="rId4" tooltip="Coronavirus disease 2019"/>
              </a:rPr>
              <a:t>COVID-19</a:t>
            </a:r>
            <a:r>
              <a:rPr lang="en-US" dirty="0"/>
              <a:t>. In cows and pigs they cause </a:t>
            </a:r>
            <a:r>
              <a:rPr lang="en-US" dirty="0">
                <a:hlinkClick r:id="rId5" tooltip="Diarrhea"/>
              </a:rPr>
              <a:t>diarrhea</a:t>
            </a:r>
            <a:r>
              <a:rPr lang="en-US" dirty="0"/>
              <a:t>, while in mice </a:t>
            </a:r>
            <a:r>
              <a:rPr lang="en-US" dirty="0" smtClean="0"/>
              <a:t>they cause </a:t>
            </a:r>
            <a:r>
              <a:rPr lang="en-US" dirty="0" smtClean="0">
                <a:hlinkClick r:id="rId6" tooltip="Hepatitis"/>
              </a:rPr>
              <a:t>hepatitis</a:t>
            </a:r>
            <a:r>
              <a:rPr lang="en-US" dirty="0"/>
              <a:t> and </a:t>
            </a:r>
            <a:r>
              <a:rPr lang="en-US" dirty="0">
                <a:hlinkClick r:id="rId7" tooltip="Encephalomyelitis"/>
              </a:rPr>
              <a:t>encephalomyelitis</a:t>
            </a:r>
            <a:r>
              <a:rPr lang="en-US" dirty="0"/>
              <a:t>.</a:t>
            </a:r>
            <a:r>
              <a:rPr lang="en-US" dirty="0" smtClean="0"/>
              <a:t> </a:t>
            </a:r>
          </a:p>
        </p:txBody>
      </p:sp>
    </p:spTree>
    <p:extLst>
      <p:ext uri="{BB962C8B-B14F-4D97-AF65-F5344CB8AC3E}">
        <p14:creationId xmlns:p14="http://schemas.microsoft.com/office/powerpoint/2010/main" val="48875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fontScale="90000"/>
          </a:bodyPr>
          <a:lstStyle/>
          <a:p>
            <a:r>
              <a:rPr lang="en-US" b="1" cap="all" dirty="0" smtClean="0">
                <a:solidFill>
                  <a:srgbClr val="C00000"/>
                </a:solidFill>
              </a:rPr>
              <a:t/>
            </a:r>
            <a:br>
              <a:rPr lang="en-US" b="1" cap="all" dirty="0" smtClean="0">
                <a:solidFill>
                  <a:srgbClr val="C00000"/>
                </a:solidFill>
              </a:rPr>
            </a:br>
            <a:r>
              <a:rPr lang="en-US" b="1" cap="all" dirty="0" smtClean="0">
                <a:solidFill>
                  <a:srgbClr val="C00000"/>
                </a:solidFill>
              </a:rPr>
              <a:t>FOUR </a:t>
            </a:r>
            <a:r>
              <a:rPr lang="en-US" b="1" cap="all" dirty="0">
                <a:solidFill>
                  <a:srgbClr val="C00000"/>
                </a:solidFill>
              </a:rPr>
              <a:t>MAIN TYPES OF COVID-19 VACCINE</a:t>
            </a:r>
            <a:r>
              <a:rPr lang="en-US" b="1" cap="all" dirty="0"/>
              <a:t/>
            </a:r>
            <a:br>
              <a:rPr lang="en-US" b="1" cap="all" dirty="0"/>
            </a:br>
            <a:endParaRPr lang="ar-IQ" dirty="0"/>
          </a:p>
        </p:txBody>
      </p:sp>
      <p:sp>
        <p:nvSpPr>
          <p:cNvPr id="3" name="Content Placeholder 2"/>
          <p:cNvSpPr>
            <a:spLocks noGrp="1"/>
          </p:cNvSpPr>
          <p:nvPr>
            <p:ph idx="1"/>
          </p:nvPr>
        </p:nvSpPr>
        <p:spPr>
          <a:xfrm>
            <a:off x="179512" y="1196752"/>
            <a:ext cx="8507288" cy="5544616"/>
          </a:xfrm>
        </p:spPr>
        <p:txBody>
          <a:bodyPr/>
          <a:lstStyle/>
          <a:p>
            <a:pPr algn="l" rtl="0"/>
            <a:r>
              <a:rPr lang="en-US" dirty="0" smtClean="0"/>
              <a:t>There </a:t>
            </a:r>
            <a:r>
              <a:rPr lang="en-US" dirty="0"/>
              <a:t>are four categories of vaccines in clinical trials: </a:t>
            </a:r>
            <a:endParaRPr lang="en-US" dirty="0" smtClean="0"/>
          </a:p>
          <a:p>
            <a:pPr algn="l" rtl="0"/>
            <a:r>
              <a:rPr lang="en-US" b="1" cap="all" dirty="0" smtClean="0">
                <a:solidFill>
                  <a:srgbClr val="C00000"/>
                </a:solidFill>
                <a:cs typeface="+mj-cs"/>
              </a:rPr>
              <a:t>Whole VIRUS</a:t>
            </a:r>
            <a:r>
              <a:rPr lang="en-US" b="1" dirty="0">
                <a:solidFill>
                  <a:srgbClr val="C00000"/>
                </a:solidFill>
                <a:cs typeface="+mj-cs"/>
              </a:rPr>
              <a:t> </a:t>
            </a:r>
            <a:endParaRPr lang="en-US" b="1" dirty="0" smtClean="0">
              <a:solidFill>
                <a:srgbClr val="C00000"/>
              </a:solidFill>
              <a:cs typeface="+mj-cs"/>
            </a:endParaRPr>
          </a:p>
          <a:p>
            <a:pPr algn="l" rtl="0"/>
            <a:r>
              <a:rPr lang="en-US" b="1" cap="all" dirty="0" smtClean="0">
                <a:solidFill>
                  <a:srgbClr val="C00000"/>
                </a:solidFill>
                <a:cs typeface="+mj-cs"/>
              </a:rPr>
              <a:t>PROTEIN SUBUNIT</a:t>
            </a:r>
            <a:endParaRPr lang="en-US" b="1" dirty="0" smtClean="0">
              <a:solidFill>
                <a:srgbClr val="C00000"/>
              </a:solidFill>
              <a:cs typeface="+mj-cs"/>
            </a:endParaRPr>
          </a:p>
          <a:p>
            <a:pPr algn="l" rtl="0"/>
            <a:r>
              <a:rPr lang="en-US" b="1" dirty="0">
                <a:solidFill>
                  <a:srgbClr val="C00000"/>
                </a:solidFill>
                <a:cs typeface="+mj-cs"/>
              </a:rPr>
              <a:t> </a:t>
            </a:r>
            <a:r>
              <a:rPr lang="en-US" b="1" cap="all" dirty="0">
                <a:solidFill>
                  <a:srgbClr val="C00000"/>
                </a:solidFill>
                <a:cs typeface="+mj-cs"/>
              </a:rPr>
              <a:t>VIRAL VECTOR</a:t>
            </a:r>
            <a:r>
              <a:rPr lang="en-US" b="1" dirty="0">
                <a:solidFill>
                  <a:srgbClr val="C00000"/>
                </a:solidFill>
                <a:cs typeface="+mj-cs"/>
              </a:rPr>
              <a:t> </a:t>
            </a:r>
            <a:endParaRPr lang="en-US" b="1" dirty="0" smtClean="0">
              <a:solidFill>
                <a:srgbClr val="C00000"/>
              </a:solidFill>
              <a:cs typeface="+mj-cs"/>
            </a:endParaRPr>
          </a:p>
          <a:p>
            <a:pPr algn="l" rtl="0"/>
            <a:r>
              <a:rPr lang="en-US" b="1" dirty="0">
                <a:solidFill>
                  <a:srgbClr val="C00000"/>
                </a:solidFill>
                <a:cs typeface="+mj-cs"/>
              </a:rPr>
              <a:t> </a:t>
            </a:r>
            <a:r>
              <a:rPr lang="en-US" b="1" cap="all" dirty="0">
                <a:solidFill>
                  <a:srgbClr val="C00000"/>
                </a:solidFill>
                <a:cs typeface="+mj-cs"/>
              </a:rPr>
              <a:t>NUCLEIC ACID (RNA AND DNA)</a:t>
            </a:r>
            <a:r>
              <a:rPr lang="en-US" b="1" dirty="0">
                <a:solidFill>
                  <a:srgbClr val="C00000"/>
                </a:solidFill>
                <a:cs typeface="+mj-cs"/>
              </a:rPr>
              <a:t>. </a:t>
            </a:r>
            <a:endParaRPr lang="en-US" dirty="0"/>
          </a:p>
        </p:txBody>
      </p:sp>
    </p:spTree>
    <p:extLst>
      <p:ext uri="{BB962C8B-B14F-4D97-AF65-F5344CB8AC3E}">
        <p14:creationId xmlns:p14="http://schemas.microsoft.com/office/powerpoint/2010/main" val="92115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cap="all" dirty="0" smtClean="0">
                <a:solidFill>
                  <a:srgbClr val="C00000"/>
                </a:solidFill>
              </a:rPr>
              <a:t/>
            </a:r>
            <a:br>
              <a:rPr lang="en-US" b="1" cap="all" dirty="0" smtClean="0">
                <a:solidFill>
                  <a:srgbClr val="C00000"/>
                </a:solidFill>
              </a:rPr>
            </a:br>
            <a:r>
              <a:rPr lang="ar-IQ" b="1" cap="all" dirty="0" smtClean="0">
                <a:solidFill>
                  <a:srgbClr val="C00000"/>
                </a:solidFill>
              </a:rPr>
              <a:t> </a:t>
            </a:r>
            <a:r>
              <a:rPr lang="en-US" b="1" cap="all" dirty="0" smtClean="0">
                <a:solidFill>
                  <a:srgbClr val="C00000"/>
                </a:solidFill>
              </a:rPr>
              <a:t>Whole </a:t>
            </a:r>
            <a:r>
              <a:rPr lang="en-US" b="1" cap="all" dirty="0">
                <a:solidFill>
                  <a:srgbClr val="C00000"/>
                </a:solidFill>
              </a:rPr>
              <a:t>VIRUS</a:t>
            </a:r>
            <a:r>
              <a:rPr lang="en-US" b="1" dirty="0">
                <a:solidFill>
                  <a:srgbClr val="C00000"/>
                </a:solidFill>
              </a:rPr>
              <a:t> </a:t>
            </a:r>
            <a:r>
              <a:rPr lang="en-US" b="1" dirty="0" smtClean="0">
                <a:solidFill>
                  <a:srgbClr val="C00000"/>
                </a:solidFill>
              </a:rPr>
              <a:t>VACCINE</a:t>
            </a:r>
            <a:r>
              <a:rPr lang="en-US" b="1" dirty="0">
                <a:solidFill>
                  <a:srgbClr val="C00000"/>
                </a:solidFill>
              </a:rPr>
              <a:t/>
            </a:r>
            <a:br>
              <a:rPr lang="en-US" b="1" dirty="0">
                <a:solidFill>
                  <a:srgbClr val="C00000"/>
                </a:solidFill>
              </a:rPr>
            </a:br>
            <a:endParaRPr lang="ar-IQ" dirty="0"/>
          </a:p>
        </p:txBody>
      </p:sp>
      <p:sp>
        <p:nvSpPr>
          <p:cNvPr id="3" name="Content Placeholder 2"/>
          <p:cNvSpPr>
            <a:spLocks noGrp="1"/>
          </p:cNvSpPr>
          <p:nvPr>
            <p:ph idx="1"/>
          </p:nvPr>
        </p:nvSpPr>
        <p:spPr>
          <a:xfrm>
            <a:off x="457200" y="1052736"/>
            <a:ext cx="8229600" cy="5616624"/>
          </a:xfrm>
        </p:spPr>
        <p:txBody>
          <a:bodyPr>
            <a:normAutofit fontScale="92500" lnSpcReduction="20000"/>
          </a:bodyPr>
          <a:lstStyle/>
          <a:p>
            <a:pPr marL="0" indent="0" algn="l" rtl="0">
              <a:buNone/>
            </a:pPr>
            <a:r>
              <a:rPr lang="en-US" dirty="0"/>
              <a:t>Many conventional vaccines use whole viruses to trigger an immune response. There are two main approaches. </a:t>
            </a:r>
            <a:r>
              <a:rPr lang="en-US" b="1" dirty="0">
                <a:solidFill>
                  <a:srgbClr val="0070C0"/>
                </a:solidFill>
              </a:rPr>
              <a:t>Live attenuated vaccines </a:t>
            </a:r>
            <a:endParaRPr lang="en-US" b="1" dirty="0" smtClean="0">
              <a:solidFill>
                <a:srgbClr val="0070C0"/>
              </a:solidFill>
            </a:endParaRPr>
          </a:p>
          <a:p>
            <a:pPr marL="0" indent="0" algn="l" rtl="0">
              <a:buNone/>
            </a:pPr>
            <a:r>
              <a:rPr lang="en-US" dirty="0" smtClean="0"/>
              <a:t>use </a:t>
            </a:r>
            <a:r>
              <a:rPr lang="en-US" dirty="0"/>
              <a:t>a weakened form of the virus that can still replicate without causing </a:t>
            </a:r>
            <a:r>
              <a:rPr lang="en-US" dirty="0" smtClean="0"/>
              <a:t>illness, </a:t>
            </a:r>
            <a:r>
              <a:rPr lang="en-US" dirty="0"/>
              <a:t>may risk causing disease in people with weak immune systems and often require careful cold storage, making their use more challenging in low-resource countries. </a:t>
            </a:r>
          </a:p>
          <a:p>
            <a:pPr marL="0" indent="0" algn="l" rtl="0">
              <a:buNone/>
            </a:pPr>
            <a:r>
              <a:rPr lang="en-US" b="1" dirty="0" smtClean="0">
                <a:solidFill>
                  <a:srgbClr val="0070C0"/>
                </a:solidFill>
              </a:rPr>
              <a:t>Inactivated </a:t>
            </a:r>
            <a:r>
              <a:rPr lang="en-US" b="1" dirty="0">
                <a:solidFill>
                  <a:srgbClr val="0070C0"/>
                </a:solidFill>
              </a:rPr>
              <a:t>vaccines </a:t>
            </a:r>
            <a:endParaRPr lang="en-US" b="1" dirty="0" smtClean="0">
              <a:solidFill>
                <a:srgbClr val="0070C0"/>
              </a:solidFill>
            </a:endParaRPr>
          </a:p>
          <a:p>
            <a:pPr marL="0" indent="0" algn="l" rtl="0">
              <a:buNone/>
            </a:pPr>
            <a:r>
              <a:rPr lang="en-US" dirty="0" smtClean="0"/>
              <a:t>use </a:t>
            </a:r>
            <a:r>
              <a:rPr lang="en-US" dirty="0"/>
              <a:t>viruses whose genetic material has been destroyed so they cannot replicate, but can still trigger an immune response</a:t>
            </a:r>
            <a:r>
              <a:rPr lang="en-US" dirty="0" smtClean="0"/>
              <a:t>.</a:t>
            </a:r>
          </a:p>
          <a:p>
            <a:pPr marL="0" indent="0" algn="l" rtl="0">
              <a:buNone/>
            </a:pPr>
            <a:r>
              <a:rPr lang="en-US" dirty="0" smtClean="0"/>
              <a:t>can </a:t>
            </a:r>
            <a:r>
              <a:rPr lang="en-US" dirty="0"/>
              <a:t>be given to people with compromised immune systems but might also need cold storage.</a:t>
            </a:r>
            <a:endParaRPr lang="ar-IQ" dirty="0"/>
          </a:p>
        </p:txBody>
      </p:sp>
    </p:spTree>
    <p:extLst>
      <p:ext uri="{BB962C8B-B14F-4D97-AF65-F5344CB8AC3E}">
        <p14:creationId xmlns:p14="http://schemas.microsoft.com/office/powerpoint/2010/main" val="408036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fontScale="90000"/>
          </a:bodyPr>
          <a:lstStyle/>
          <a:p>
            <a:r>
              <a:rPr lang="en-US" b="1" cap="all" dirty="0">
                <a:solidFill>
                  <a:srgbClr val="C00000"/>
                </a:solidFill>
              </a:rPr>
              <a:t>PROTEIN </a:t>
            </a:r>
            <a:r>
              <a:rPr lang="en-US" b="1" cap="all" dirty="0" smtClean="0">
                <a:solidFill>
                  <a:srgbClr val="C00000"/>
                </a:solidFill>
              </a:rPr>
              <a:t>SUBUNIT Vaccine</a:t>
            </a:r>
            <a:r>
              <a:rPr lang="en-US" b="1" dirty="0">
                <a:solidFill>
                  <a:srgbClr val="C00000"/>
                </a:solidFill>
              </a:rPr>
              <a:t/>
            </a:r>
            <a:br>
              <a:rPr lang="en-US" b="1" dirty="0">
                <a:solidFill>
                  <a:srgbClr val="C00000"/>
                </a:solidFill>
              </a:rPr>
            </a:br>
            <a:endParaRPr lang="ar-IQ" dirty="0"/>
          </a:p>
        </p:txBody>
      </p:sp>
      <p:sp>
        <p:nvSpPr>
          <p:cNvPr id="3" name="Content Placeholder 2"/>
          <p:cNvSpPr>
            <a:spLocks noGrp="1"/>
          </p:cNvSpPr>
          <p:nvPr>
            <p:ph idx="1"/>
          </p:nvPr>
        </p:nvSpPr>
        <p:spPr>
          <a:xfrm>
            <a:off x="457200" y="908720"/>
            <a:ext cx="8229600" cy="5832648"/>
          </a:xfrm>
        </p:spPr>
        <p:txBody>
          <a:bodyPr/>
          <a:lstStyle/>
          <a:p>
            <a:pPr marL="0" indent="0" algn="l" rtl="0">
              <a:buNone/>
            </a:pPr>
            <a:r>
              <a:rPr lang="en-US" dirty="0"/>
              <a:t>Subunit</a:t>
            </a:r>
            <a:r>
              <a:rPr lang="en-US" dirty="0" smtClean="0"/>
              <a:t> </a:t>
            </a:r>
            <a:r>
              <a:rPr lang="en-US" dirty="0"/>
              <a:t>vaccines use pieces of the pathogen - often fragments of protein - to trigger an immune response. Doing so </a:t>
            </a:r>
            <a:r>
              <a:rPr lang="en-US" dirty="0" err="1"/>
              <a:t>minimises</a:t>
            </a:r>
            <a:r>
              <a:rPr lang="en-US" dirty="0"/>
              <a:t> the risk of side effects, but it also means the immune response may be weaker. </a:t>
            </a:r>
            <a:endParaRPr lang="en-US" dirty="0" smtClean="0"/>
          </a:p>
          <a:p>
            <a:pPr marL="0" indent="0" algn="l" rtl="0">
              <a:buNone/>
            </a:pPr>
            <a:r>
              <a:rPr lang="en-US" dirty="0" smtClean="0"/>
              <a:t>This </a:t>
            </a:r>
            <a:r>
              <a:rPr lang="en-US" dirty="0"/>
              <a:t>is why they often require adjuvants, to help boost the immune response</a:t>
            </a:r>
            <a:r>
              <a:rPr lang="en-US" dirty="0" smtClean="0"/>
              <a:t>.</a:t>
            </a:r>
          </a:p>
          <a:p>
            <a:pPr marL="0" indent="0" algn="l" rtl="0">
              <a:buNone/>
            </a:pPr>
            <a:r>
              <a:rPr lang="en-US" dirty="0" smtClean="0"/>
              <a:t> </a:t>
            </a:r>
            <a:r>
              <a:rPr lang="en-US" dirty="0"/>
              <a:t>An example of an existing subunit vaccine is the hepatitis B vaccine.</a:t>
            </a:r>
            <a:endParaRPr lang="ar-IQ" dirty="0"/>
          </a:p>
        </p:txBody>
      </p:sp>
    </p:spTree>
    <p:extLst>
      <p:ext uri="{BB962C8B-B14F-4D97-AF65-F5344CB8AC3E}">
        <p14:creationId xmlns:p14="http://schemas.microsoft.com/office/powerpoint/2010/main" val="135169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cap="all" dirty="0">
                <a:solidFill>
                  <a:srgbClr val="C00000"/>
                </a:solidFill>
              </a:rPr>
              <a:t>NUCLEIC ACID (RNA AND DNA)</a:t>
            </a:r>
            <a:r>
              <a:rPr lang="en-US" b="1" dirty="0">
                <a:solidFill>
                  <a:srgbClr val="C00000"/>
                </a:solidFill>
              </a:rPr>
              <a:t>.  </a:t>
            </a:r>
          </a:p>
        </p:txBody>
      </p:sp>
      <p:sp>
        <p:nvSpPr>
          <p:cNvPr id="3" name="Content Placeholder 2"/>
          <p:cNvSpPr>
            <a:spLocks noGrp="1"/>
          </p:cNvSpPr>
          <p:nvPr>
            <p:ph idx="1"/>
          </p:nvPr>
        </p:nvSpPr>
        <p:spPr>
          <a:xfrm>
            <a:off x="457200" y="1268760"/>
            <a:ext cx="8229600" cy="5472608"/>
          </a:xfrm>
        </p:spPr>
        <p:txBody>
          <a:bodyPr>
            <a:normAutofit fontScale="77500" lnSpcReduction="20000"/>
          </a:bodyPr>
          <a:lstStyle/>
          <a:p>
            <a:pPr algn="l" rtl="0"/>
            <a:r>
              <a:rPr lang="en-US" dirty="0"/>
              <a:t>Nucleic acid vaccines use genetic material – either RNA or DNA – to provide cells with the instructions to make the antigen. In the case of COVID-19, this is usually the viral spike protein. Once this genetic material gets into human cells, it uses our cells' protein factories to make the antigen that will trigger an immune response. </a:t>
            </a:r>
            <a:endParaRPr lang="en-US" dirty="0" smtClean="0"/>
          </a:p>
          <a:p>
            <a:pPr algn="l" rtl="0"/>
            <a:r>
              <a:rPr lang="en-US" dirty="0" smtClean="0"/>
              <a:t>The </a:t>
            </a:r>
            <a:r>
              <a:rPr lang="en-US" dirty="0"/>
              <a:t>advantages of such vaccines are that they are easy to make, and cheap. Since the antigen is produced inside our own cells and in large quantities, the immune reaction should be strong. A downside, however, is that so far, no DNA or RNA vaccines have been licensed for human use, which may cause more hurdles with regulatory approval. In addition, RNA vaccines need to be kept at ultra-cold temperatures, -70C or lower, which could prove challenging for countries that don’t have </a:t>
            </a:r>
            <a:r>
              <a:rPr lang="en-US" dirty="0" err="1"/>
              <a:t>specialised</a:t>
            </a:r>
            <a:r>
              <a:rPr lang="en-US" dirty="0"/>
              <a:t> cold storage equipment, particularly low- and middle-income countries</a:t>
            </a:r>
            <a:endParaRPr lang="ar-IQ" dirty="0"/>
          </a:p>
        </p:txBody>
      </p:sp>
    </p:spTree>
    <p:extLst>
      <p:ext uri="{BB962C8B-B14F-4D97-AF65-F5344CB8AC3E}">
        <p14:creationId xmlns:p14="http://schemas.microsoft.com/office/powerpoint/2010/main" val="337608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srgbClr val="C00000"/>
                </a:solidFill>
              </a:rPr>
              <a:t>VIRAL VECTOR vaccine</a:t>
            </a:r>
            <a:endParaRPr lang="ar-IQ" dirty="0"/>
          </a:p>
        </p:txBody>
      </p:sp>
      <p:sp>
        <p:nvSpPr>
          <p:cNvPr id="3" name="Content Placeholder 2"/>
          <p:cNvSpPr>
            <a:spLocks noGrp="1"/>
          </p:cNvSpPr>
          <p:nvPr>
            <p:ph idx="1"/>
          </p:nvPr>
        </p:nvSpPr>
        <p:spPr>
          <a:xfrm>
            <a:off x="457200" y="1412776"/>
            <a:ext cx="8229600" cy="4713387"/>
          </a:xfrm>
        </p:spPr>
        <p:txBody>
          <a:bodyPr>
            <a:normAutofit fontScale="77500" lnSpcReduction="20000"/>
          </a:bodyPr>
          <a:lstStyle/>
          <a:p>
            <a:pPr marL="0" indent="0" algn="l" rtl="0">
              <a:buNone/>
            </a:pPr>
            <a:r>
              <a:rPr lang="en-US" dirty="0"/>
              <a:t>Viral vector vaccines work by giving cells genetic instructions to produce antigens. But they differ from nucleic acid vaccines in that they use a harmless virus, different from the one the vaccine is targeting, to deliver these instructions into the cell. One type of virus that has often been used as a vector is adenovirus, which causes the common cold. As with nucleic acid vaccines, our own cellular machinery is hijacked to produce the antigen from those instructions, in order to trigger an immune response. Viral vector vaccines can mimic natural viral infection and should therefore trigger a strong immune response. However, since there is a chance that many people may have already been exposed to the viruses being used as vectors, some may be immune to it, making the vaccine less effective.</a:t>
            </a:r>
          </a:p>
          <a:p>
            <a:pPr marL="0" indent="0" algn="l" rtl="0">
              <a:buNone/>
            </a:pPr>
            <a:endParaRPr lang="ar-IQ" dirty="0"/>
          </a:p>
        </p:txBody>
      </p:sp>
    </p:spTree>
    <p:extLst>
      <p:ext uri="{BB962C8B-B14F-4D97-AF65-F5344CB8AC3E}">
        <p14:creationId xmlns:p14="http://schemas.microsoft.com/office/powerpoint/2010/main" val="81186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C00000"/>
                </a:solidFill>
              </a:rPr>
              <a:t>The big three - Pfizer/</a:t>
            </a:r>
            <a:r>
              <a:rPr lang="en-US" sz="3600" b="1" dirty="0" err="1">
                <a:solidFill>
                  <a:srgbClr val="C00000"/>
                </a:solidFill>
              </a:rPr>
              <a:t>BioNtech</a:t>
            </a:r>
            <a:r>
              <a:rPr lang="en-US" sz="3600" b="1" dirty="0">
                <a:solidFill>
                  <a:srgbClr val="C00000"/>
                </a:solidFill>
              </a:rPr>
              <a:t>, </a:t>
            </a:r>
            <a:r>
              <a:rPr lang="en-US" sz="3600" b="1" dirty="0" err="1">
                <a:solidFill>
                  <a:srgbClr val="C00000"/>
                </a:solidFill>
              </a:rPr>
              <a:t>Moderna</a:t>
            </a:r>
            <a:r>
              <a:rPr lang="en-US" sz="3600" b="1" dirty="0">
                <a:solidFill>
                  <a:srgbClr val="C00000"/>
                </a:solidFill>
              </a:rPr>
              <a:t> and Oxford/AstraZeneca</a:t>
            </a:r>
            <a:br>
              <a:rPr lang="en-US" sz="3600" b="1" dirty="0">
                <a:solidFill>
                  <a:srgbClr val="C00000"/>
                </a:solidFill>
              </a:rPr>
            </a:br>
            <a:endParaRPr lang="ar-IQ" sz="3600" b="1" dirty="0">
              <a:solidFill>
                <a:srgbClr val="C00000"/>
              </a:solidFill>
            </a:endParaRPr>
          </a:p>
        </p:txBody>
      </p:sp>
      <p:sp>
        <p:nvSpPr>
          <p:cNvPr id="3" name="Content Placeholder 2"/>
          <p:cNvSpPr>
            <a:spLocks noGrp="1"/>
          </p:cNvSpPr>
          <p:nvPr>
            <p:ph idx="1"/>
          </p:nvPr>
        </p:nvSpPr>
        <p:spPr>
          <a:xfrm>
            <a:off x="107504" y="1268760"/>
            <a:ext cx="8928992" cy="5505475"/>
          </a:xfrm>
        </p:spPr>
        <p:txBody>
          <a:bodyPr>
            <a:normAutofit fontScale="77500" lnSpcReduction="20000"/>
          </a:bodyPr>
          <a:lstStyle/>
          <a:p>
            <a:pPr algn="l" rtl="0" fontAlgn="base"/>
            <a:r>
              <a:rPr lang="en-US" b="1" dirty="0">
                <a:solidFill>
                  <a:srgbClr val="0070C0"/>
                </a:solidFill>
              </a:rPr>
              <a:t>Pfizer and </a:t>
            </a:r>
            <a:r>
              <a:rPr lang="en-US" b="1" dirty="0" err="1">
                <a:solidFill>
                  <a:srgbClr val="0070C0"/>
                </a:solidFill>
              </a:rPr>
              <a:t>Moderna</a:t>
            </a:r>
            <a:r>
              <a:rPr lang="en-US" b="1" dirty="0">
                <a:solidFill>
                  <a:srgbClr val="0070C0"/>
                </a:solidFill>
              </a:rPr>
              <a:t> </a:t>
            </a:r>
            <a:endParaRPr lang="en-US" b="1" dirty="0" smtClean="0">
              <a:solidFill>
                <a:srgbClr val="0070C0"/>
              </a:solidFill>
            </a:endParaRPr>
          </a:p>
          <a:p>
            <a:pPr algn="l" rtl="0" fontAlgn="base"/>
            <a:r>
              <a:rPr lang="en-US" dirty="0" smtClean="0"/>
              <a:t>have </a:t>
            </a:r>
            <a:r>
              <a:rPr lang="en-US" dirty="0"/>
              <a:t>both developed RNA vaccines - a new approach that is incredibly quick to design.</a:t>
            </a:r>
          </a:p>
          <a:p>
            <a:pPr algn="l" rtl="0" fontAlgn="base"/>
            <a:r>
              <a:rPr lang="en-US" dirty="0"/>
              <a:t>They inject a tiny fragment of the virus's genetic code into the body, which starts producing part of the coronavirus and pushes the body to mount a </a:t>
            </a:r>
            <a:r>
              <a:rPr lang="en-US" dirty="0" smtClean="0"/>
              <a:t>defense.</a:t>
            </a:r>
            <a:r>
              <a:rPr lang="en-US" dirty="0"/>
              <a:t> </a:t>
            </a:r>
            <a:endParaRPr lang="en-US" dirty="0" smtClean="0"/>
          </a:p>
          <a:p>
            <a:pPr algn="l" rtl="0" fontAlgn="base"/>
            <a:r>
              <a:rPr lang="en-US" b="1" dirty="0" smtClean="0">
                <a:solidFill>
                  <a:srgbClr val="0070C0"/>
                </a:solidFill>
              </a:rPr>
              <a:t>The </a:t>
            </a:r>
            <a:r>
              <a:rPr lang="en-US" b="1" dirty="0">
                <a:solidFill>
                  <a:srgbClr val="0070C0"/>
                </a:solidFill>
              </a:rPr>
              <a:t>Oxford vaccine </a:t>
            </a:r>
            <a:endParaRPr lang="en-US" b="1" dirty="0" smtClean="0">
              <a:solidFill>
                <a:srgbClr val="0070C0"/>
              </a:solidFill>
            </a:endParaRPr>
          </a:p>
          <a:p>
            <a:pPr algn="l" rtl="0" fontAlgn="base"/>
            <a:r>
              <a:rPr lang="en-US" dirty="0" smtClean="0"/>
              <a:t>is </a:t>
            </a:r>
            <a:r>
              <a:rPr lang="en-US" dirty="0"/>
              <a:t>subtly different as it uses a harmless virus to carry the same genetic material into the body. This has been approved in the UK and Europe.</a:t>
            </a:r>
          </a:p>
          <a:p>
            <a:pPr algn="l" rtl="0" fontAlgn="base"/>
            <a:r>
              <a:rPr lang="en-US" dirty="0"/>
              <a:t>It is the easiest of the three to use as it can be stored in a fridge, rather than needing very cold temperatures</a:t>
            </a:r>
            <a:r>
              <a:rPr lang="en-US" dirty="0" smtClean="0"/>
              <a:t>.</a:t>
            </a:r>
            <a:r>
              <a:rPr lang="en-US" dirty="0"/>
              <a:t> </a:t>
            </a:r>
            <a:endParaRPr lang="en-US" dirty="0" smtClean="0"/>
          </a:p>
          <a:p>
            <a:pPr algn="l" rtl="0" fontAlgn="base"/>
            <a:r>
              <a:rPr lang="en-US" dirty="0" smtClean="0"/>
              <a:t>All </a:t>
            </a:r>
            <a:r>
              <a:rPr lang="en-US" dirty="0"/>
              <a:t>three are supposed to be given as two doses, but the UK is </a:t>
            </a:r>
            <a:r>
              <a:rPr lang="en-US" dirty="0" err="1"/>
              <a:t>prioritising</a:t>
            </a:r>
            <a:r>
              <a:rPr lang="en-US" dirty="0"/>
              <a:t> giving as many people as possible the first dose and delaying the second</a:t>
            </a:r>
          </a:p>
          <a:p>
            <a:pPr algn="l" rtl="0" fontAlgn="base"/>
            <a:endParaRPr lang="en-US" dirty="0"/>
          </a:p>
          <a:p>
            <a:pPr marL="0" indent="0" algn="r" rtl="0">
              <a:buNone/>
            </a:pPr>
            <a:endParaRPr lang="ar-IQ" dirty="0"/>
          </a:p>
        </p:txBody>
      </p:sp>
    </p:spTree>
    <p:extLst>
      <p:ext uri="{BB962C8B-B14F-4D97-AF65-F5344CB8AC3E}">
        <p14:creationId xmlns:p14="http://schemas.microsoft.com/office/powerpoint/2010/main" val="237524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a:p>
        </p:txBody>
      </p:sp>
      <p:pic>
        <p:nvPicPr>
          <p:cNvPr id="5123" name="Picture 3" descr="C:\Users\hp\Desktop\_116730250_vaccines_comparedincl_janssen_novavax_29_jan_640_2x-n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59"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6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ar-IQ" dirty="0"/>
          </a:p>
        </p:txBody>
      </p:sp>
      <p:sp>
        <p:nvSpPr>
          <p:cNvPr id="3" name="Content Placeholder 2"/>
          <p:cNvSpPr>
            <a:spLocks noGrp="1"/>
          </p:cNvSpPr>
          <p:nvPr>
            <p:ph idx="1"/>
          </p:nvPr>
        </p:nvSpPr>
        <p:spPr>
          <a:xfrm>
            <a:off x="107504" y="1196752"/>
            <a:ext cx="8928992" cy="5616624"/>
          </a:xfrm>
        </p:spPr>
        <p:txBody>
          <a:bodyPr>
            <a:normAutofit/>
          </a:bodyPr>
          <a:lstStyle/>
          <a:p>
            <a:pPr marL="0" indent="0" algn="l" rtl="0">
              <a:buNone/>
            </a:pPr>
            <a:r>
              <a:rPr lang="en-US" dirty="0" smtClean="0"/>
              <a:t>Coronaviruses constitute</a:t>
            </a:r>
          </a:p>
          <a:p>
            <a:pPr marL="0" indent="0" algn="l" rtl="0">
              <a:buNone/>
            </a:pPr>
            <a:r>
              <a:rPr lang="en-US" dirty="0" smtClean="0"/>
              <a:t> </a:t>
            </a:r>
            <a:r>
              <a:rPr lang="en-US" dirty="0"/>
              <a:t>family </a:t>
            </a:r>
            <a:r>
              <a:rPr lang="en-US" i="1" dirty="0" err="1">
                <a:hlinkClick r:id="rId2" tooltip="Coronaviridae"/>
              </a:rPr>
              <a:t>Coronaviridae</a:t>
            </a:r>
            <a:endParaRPr lang="en-US" dirty="0" smtClean="0"/>
          </a:p>
          <a:p>
            <a:pPr marL="0" indent="0" algn="l" rtl="0">
              <a:buNone/>
            </a:pPr>
            <a:r>
              <a:rPr lang="en-US" dirty="0"/>
              <a:t> </a:t>
            </a:r>
            <a:r>
              <a:rPr lang="en-US" dirty="0">
                <a:hlinkClick r:id="rId3" tooltip="Subfamily"/>
              </a:rPr>
              <a:t>subfamily</a:t>
            </a:r>
            <a:r>
              <a:rPr lang="en-US" dirty="0"/>
              <a:t> </a:t>
            </a:r>
            <a:r>
              <a:rPr lang="en-US" b="1" i="1" dirty="0" err="1" smtClean="0"/>
              <a:t>Orthocoronavirinae</a:t>
            </a:r>
            <a:endParaRPr lang="en-US" dirty="0" smtClean="0"/>
          </a:p>
          <a:p>
            <a:pPr marL="0" indent="0" algn="l" rtl="0">
              <a:buNone/>
            </a:pPr>
            <a:r>
              <a:rPr lang="en-US" dirty="0" smtClean="0"/>
              <a:t>order</a:t>
            </a:r>
            <a:r>
              <a:rPr lang="en-US" dirty="0"/>
              <a:t> </a:t>
            </a:r>
            <a:r>
              <a:rPr lang="en-US" i="1" dirty="0" err="1" smtClean="0">
                <a:hlinkClick r:id="rId4" tooltip="Nidovirales"/>
              </a:rPr>
              <a:t>Nidovirales</a:t>
            </a:r>
            <a:r>
              <a:rPr lang="en-US" dirty="0"/>
              <a:t> They are divided into the four genera  </a:t>
            </a:r>
            <a:r>
              <a:rPr lang="en-US" b="1" i="1" dirty="0" err="1">
                <a:solidFill>
                  <a:srgbClr val="002060"/>
                </a:solidFill>
                <a:cs typeface="+mj-cs"/>
              </a:rPr>
              <a:t>Alphacoronavirus</a:t>
            </a:r>
            <a:r>
              <a:rPr lang="en-US" b="1" dirty="0">
                <a:solidFill>
                  <a:srgbClr val="002060"/>
                </a:solidFill>
                <a:cs typeface="+mj-cs"/>
              </a:rPr>
              <a:t>, </a:t>
            </a:r>
            <a:r>
              <a:rPr lang="en-US" b="1" i="1" dirty="0" err="1">
                <a:solidFill>
                  <a:srgbClr val="002060"/>
                </a:solidFill>
                <a:cs typeface="+mj-cs"/>
              </a:rPr>
              <a:t>Betacoronavirus</a:t>
            </a:r>
            <a:r>
              <a:rPr lang="en-US" b="1" dirty="0">
                <a:solidFill>
                  <a:srgbClr val="002060"/>
                </a:solidFill>
                <a:cs typeface="+mj-cs"/>
              </a:rPr>
              <a:t>, </a:t>
            </a:r>
            <a:r>
              <a:rPr lang="en-US" b="1" i="1" dirty="0" err="1">
                <a:solidFill>
                  <a:srgbClr val="002060"/>
                </a:solidFill>
                <a:cs typeface="+mj-cs"/>
              </a:rPr>
              <a:t>Gammacoronavirus</a:t>
            </a:r>
            <a:r>
              <a:rPr lang="en-US" b="1" dirty="0">
                <a:solidFill>
                  <a:srgbClr val="002060"/>
                </a:solidFill>
                <a:cs typeface="+mj-cs"/>
              </a:rPr>
              <a:t> and </a:t>
            </a:r>
            <a:r>
              <a:rPr lang="en-US" b="1" i="1" dirty="0" err="1">
                <a:solidFill>
                  <a:srgbClr val="002060"/>
                </a:solidFill>
                <a:cs typeface="+mj-cs"/>
              </a:rPr>
              <a:t>Deltacoronavirus</a:t>
            </a:r>
            <a:r>
              <a:rPr lang="en-US" dirty="0"/>
              <a:t>. </a:t>
            </a:r>
            <a:r>
              <a:rPr lang="en-US" dirty="0" err="1"/>
              <a:t>Alphacoronaviruses</a:t>
            </a:r>
            <a:r>
              <a:rPr lang="en-US" dirty="0"/>
              <a:t> and </a:t>
            </a:r>
            <a:r>
              <a:rPr lang="en-US" dirty="0" err="1"/>
              <a:t>betacoronaviruses</a:t>
            </a:r>
            <a:r>
              <a:rPr lang="en-US" dirty="0"/>
              <a:t> infect mammals, while </a:t>
            </a:r>
            <a:r>
              <a:rPr lang="en-US" dirty="0" err="1"/>
              <a:t>gammacoronaviruses</a:t>
            </a:r>
            <a:r>
              <a:rPr lang="en-US" dirty="0"/>
              <a:t> and </a:t>
            </a:r>
            <a:r>
              <a:rPr lang="en-US" dirty="0" err="1"/>
              <a:t>deltacoronaviruses</a:t>
            </a:r>
            <a:r>
              <a:rPr lang="en-US" dirty="0"/>
              <a:t> primarily infect </a:t>
            </a:r>
            <a:r>
              <a:rPr lang="en-US" dirty="0" smtClean="0"/>
              <a:t>birds</a:t>
            </a:r>
            <a:endParaRPr lang="en-US" i="1" dirty="0" smtClean="0"/>
          </a:p>
        </p:txBody>
      </p:sp>
    </p:spTree>
    <p:extLst>
      <p:ext uri="{BB962C8B-B14F-4D97-AF65-F5344CB8AC3E}">
        <p14:creationId xmlns:p14="http://schemas.microsoft.com/office/powerpoint/2010/main" val="209353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579296" cy="6624736"/>
          </a:xfrm>
        </p:spPr>
        <p:txBody>
          <a:bodyPr>
            <a:normAutofit/>
          </a:bodyPr>
          <a:lstStyle/>
          <a:p>
            <a:pPr marL="0" indent="0" algn="l" rtl="0">
              <a:buNone/>
            </a:pPr>
            <a:r>
              <a:rPr lang="en-US" dirty="0"/>
              <a:t>They are </a:t>
            </a:r>
            <a:r>
              <a:rPr lang="en-US" dirty="0">
                <a:hlinkClick r:id="rId2" tooltip="Enveloped virus"/>
              </a:rPr>
              <a:t>enveloped viruses</a:t>
            </a:r>
            <a:r>
              <a:rPr lang="en-US" dirty="0"/>
              <a:t> with a </a:t>
            </a:r>
            <a:r>
              <a:rPr lang="en-US" dirty="0">
                <a:hlinkClick r:id="rId3" tooltip="Positive-sense single-stranded RNA virus"/>
              </a:rPr>
              <a:t>positive-sense single-stranded</a:t>
            </a:r>
            <a:r>
              <a:rPr lang="en-US" dirty="0"/>
              <a:t> </a:t>
            </a:r>
            <a:r>
              <a:rPr lang="en-US" dirty="0">
                <a:hlinkClick r:id="rId4" tooltip="RNA"/>
              </a:rPr>
              <a:t>RNA</a:t>
            </a:r>
            <a:r>
              <a:rPr lang="en-US" dirty="0"/>
              <a:t> </a:t>
            </a:r>
            <a:r>
              <a:rPr lang="en-US" dirty="0">
                <a:hlinkClick r:id="rId5" tooltip="Genome"/>
              </a:rPr>
              <a:t>genome</a:t>
            </a:r>
            <a:r>
              <a:rPr lang="en-US" dirty="0"/>
              <a:t> and a </a:t>
            </a:r>
            <a:r>
              <a:rPr lang="en-US" dirty="0" err="1">
                <a:hlinkClick r:id="rId6" tooltip="Nucleocapsid"/>
              </a:rPr>
              <a:t>nucleocapsid</a:t>
            </a:r>
            <a:r>
              <a:rPr lang="en-US" dirty="0"/>
              <a:t> of helical symmetry.</a:t>
            </a:r>
            <a:r>
              <a:rPr lang="en-US" baseline="30000" dirty="0"/>
              <a:t> </a:t>
            </a:r>
            <a:r>
              <a:rPr lang="en-US" dirty="0"/>
              <a:t> The </a:t>
            </a:r>
            <a:r>
              <a:rPr lang="en-US" dirty="0">
                <a:hlinkClick r:id="rId7" tooltip="Genome size"/>
              </a:rPr>
              <a:t>genome size</a:t>
            </a:r>
            <a:r>
              <a:rPr lang="en-US" dirty="0"/>
              <a:t> of coronaviruses ranges from approximately</a:t>
            </a:r>
          </a:p>
          <a:p>
            <a:pPr marL="0" indent="0" algn="l" rtl="0">
              <a:buNone/>
            </a:pPr>
            <a:r>
              <a:rPr lang="en-US" dirty="0"/>
              <a:t> 26 to 32 </a:t>
            </a:r>
            <a:r>
              <a:rPr lang="en-US" dirty="0" err="1">
                <a:hlinkClick r:id="rId8" tooltip="Kilobase"/>
              </a:rPr>
              <a:t>kilobases</a:t>
            </a:r>
            <a:r>
              <a:rPr lang="en-US" dirty="0"/>
              <a:t>(largest </a:t>
            </a:r>
          </a:p>
          <a:p>
            <a:pPr marL="0" indent="0" algn="l" rtl="0">
              <a:buNone/>
            </a:pPr>
            <a:r>
              <a:rPr lang="en-US" dirty="0"/>
              <a:t>among RNA viruses)</a:t>
            </a:r>
          </a:p>
          <a:p>
            <a:pPr marL="0" indent="0" algn="l" rtl="0">
              <a:buNone/>
            </a:pPr>
            <a:r>
              <a:rPr lang="en-US" dirty="0"/>
              <a:t> They have characteristic </a:t>
            </a:r>
          </a:p>
          <a:p>
            <a:pPr marL="0" indent="0" algn="l" rtl="0">
              <a:buNone/>
            </a:pPr>
            <a:r>
              <a:rPr lang="en-US" dirty="0"/>
              <a:t>club-shaped </a:t>
            </a:r>
            <a:r>
              <a:rPr lang="en-US" dirty="0">
                <a:hlinkClick r:id="rId9" tooltip="Peplomer"/>
              </a:rPr>
              <a:t>spikes</a:t>
            </a:r>
            <a:r>
              <a:rPr lang="en-US" dirty="0"/>
              <a:t> that</a:t>
            </a:r>
          </a:p>
          <a:p>
            <a:pPr marL="0" indent="0" algn="l" rtl="0">
              <a:buNone/>
            </a:pPr>
            <a:r>
              <a:rPr lang="en-US" dirty="0"/>
              <a:t> project from their surface </a:t>
            </a:r>
          </a:p>
          <a:p>
            <a:pPr marL="0" indent="0" algn="l" rtl="0">
              <a:buNone/>
            </a:pPr>
            <a:r>
              <a:rPr lang="en-US" dirty="0"/>
              <a:t>from which their name derives</a:t>
            </a:r>
            <a:endParaRPr lang="ar-IQ" dirty="0"/>
          </a:p>
          <a:p>
            <a:pPr algn="l" rtl="0"/>
            <a:endParaRPr lang="ar-IQ" dirty="0"/>
          </a:p>
        </p:txBody>
      </p:sp>
      <p:pic>
        <p:nvPicPr>
          <p:cNvPr id="4" name="Picture 4" descr="C:\Users\hp\Desktop\Morphology-Coronavirus-Covid-1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008" y="2204864"/>
            <a:ext cx="385864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6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C00000"/>
                </a:solidFill>
              </a:rPr>
              <a:t>Replication cycle</a:t>
            </a:r>
            <a:endParaRPr lang="ar-IQ"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marL="0" indent="0" algn="l" rtl="0">
              <a:buNone/>
            </a:pPr>
            <a:r>
              <a:rPr lang="en-US" dirty="0"/>
              <a:t>Infection begins when the viral spike protein attaches to its complementary host cell receptor. </a:t>
            </a:r>
          </a:p>
          <a:p>
            <a:pPr marL="0" indent="0" algn="l" rtl="0">
              <a:buNone/>
            </a:pPr>
            <a:r>
              <a:rPr lang="en-US" dirty="0"/>
              <a:t>-The </a:t>
            </a:r>
            <a:r>
              <a:rPr lang="en-US" dirty="0">
                <a:hlinkClick r:id="rId2" tooltip="Viral entry"/>
              </a:rPr>
              <a:t>virus enter</a:t>
            </a:r>
            <a:r>
              <a:rPr lang="en-US" dirty="0"/>
              <a:t> the host cell by </a:t>
            </a:r>
            <a:r>
              <a:rPr lang="en-US" dirty="0">
                <a:hlinkClick r:id="rId3" tooltip="Endocytosis"/>
              </a:rPr>
              <a:t>endocytosis</a:t>
            </a:r>
            <a:r>
              <a:rPr lang="en-US" dirty="0"/>
              <a:t> or direct fusion of the viral envelope with the </a:t>
            </a:r>
            <a:r>
              <a:rPr lang="en-US" u="sng" dirty="0">
                <a:hlinkClick r:id="rId4"/>
              </a:rPr>
              <a:t>host membrane</a:t>
            </a:r>
            <a:endParaRPr lang="en-US" u="sng" dirty="0"/>
          </a:p>
          <a:p>
            <a:pPr marL="0" indent="0" algn="l" rtl="0">
              <a:buNone/>
            </a:pPr>
            <a:r>
              <a:rPr lang="en-US" u="sng" dirty="0"/>
              <a:t>-</a:t>
            </a:r>
            <a:r>
              <a:rPr lang="en-US" dirty="0"/>
              <a:t>On entry into the </a:t>
            </a:r>
            <a:r>
              <a:rPr lang="en-US" dirty="0">
                <a:hlinkClick r:id="rId5" tooltip="Host (biology)"/>
              </a:rPr>
              <a:t>host cell</a:t>
            </a:r>
            <a:r>
              <a:rPr lang="en-US" dirty="0"/>
              <a:t>, the virus particle is </a:t>
            </a:r>
            <a:r>
              <a:rPr lang="en-US" dirty="0">
                <a:hlinkClick r:id="rId6" tooltip="Uncoating"/>
              </a:rPr>
              <a:t>uncoated</a:t>
            </a:r>
            <a:r>
              <a:rPr lang="en-US" dirty="0"/>
              <a:t>, and its </a:t>
            </a:r>
            <a:r>
              <a:rPr lang="en-US" dirty="0">
                <a:hlinkClick r:id="rId7" tooltip="Genome"/>
              </a:rPr>
              <a:t>genome</a:t>
            </a:r>
            <a:r>
              <a:rPr lang="en-US" dirty="0"/>
              <a:t> enters the </a:t>
            </a:r>
            <a:r>
              <a:rPr lang="en-US" dirty="0">
                <a:hlinkClick r:id="rId8" tooltip="Cytoplasm"/>
              </a:rPr>
              <a:t>cell cytoplasm</a:t>
            </a:r>
            <a:r>
              <a:rPr lang="en-US" dirty="0"/>
              <a:t>. The coronavirus RNA genome has a 5′ methylated cap and a 3′ </a:t>
            </a:r>
            <a:r>
              <a:rPr lang="en-US" dirty="0" err="1"/>
              <a:t>polyadenylated</a:t>
            </a:r>
            <a:r>
              <a:rPr lang="en-US" dirty="0"/>
              <a:t> tail, which allows it to act like a </a:t>
            </a:r>
            <a:r>
              <a:rPr lang="en-US" u="sng" dirty="0">
                <a:hlinkClick r:id="rId9" tooltip="Messenger RNA"/>
              </a:rPr>
              <a:t>messenger RNA</a:t>
            </a:r>
            <a:r>
              <a:rPr lang="en-US" dirty="0"/>
              <a:t> and be directly translated by the host cell's </a:t>
            </a:r>
            <a:r>
              <a:rPr lang="en-US" u="sng" dirty="0">
                <a:hlinkClick r:id="rId10" tooltip="Ribosome"/>
              </a:rPr>
              <a:t>ribosomes</a:t>
            </a:r>
            <a:r>
              <a:rPr lang="en-US" dirty="0"/>
              <a:t>  and involved in the </a:t>
            </a:r>
            <a:r>
              <a:rPr lang="en-US" dirty="0">
                <a:hlinkClick r:id="rId11" tooltip="DNA replication"/>
              </a:rPr>
              <a:t>replication</a:t>
            </a:r>
            <a:r>
              <a:rPr lang="en-US" dirty="0"/>
              <a:t> and </a:t>
            </a:r>
            <a:r>
              <a:rPr lang="en-US" dirty="0">
                <a:hlinkClick r:id="rId12" tooltip="Transcription (biology)"/>
              </a:rPr>
              <a:t>transcription</a:t>
            </a:r>
            <a:r>
              <a:rPr lang="en-US" dirty="0"/>
              <a:t> of RNA.</a:t>
            </a:r>
            <a:endParaRPr lang="ar-IQ" dirty="0"/>
          </a:p>
        </p:txBody>
      </p:sp>
    </p:spTree>
    <p:extLst>
      <p:ext uri="{BB962C8B-B14F-4D97-AF65-F5344CB8AC3E}">
        <p14:creationId xmlns:p14="http://schemas.microsoft.com/office/powerpoint/2010/main" val="9929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Fphar-11-00937-g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515707"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0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48072"/>
          </a:xfrm>
        </p:spPr>
        <p:txBody>
          <a:bodyPr>
            <a:normAutofit fontScale="90000"/>
          </a:bodyPr>
          <a:lstStyle/>
          <a:p>
            <a:r>
              <a:rPr lang="en-US" dirty="0">
                <a:solidFill>
                  <a:srgbClr val="FF0000"/>
                </a:solidFill>
              </a:rPr>
              <a:t>Infection in humans</a:t>
            </a:r>
            <a:br>
              <a:rPr lang="en-US" dirty="0">
                <a:solidFill>
                  <a:srgbClr val="FF0000"/>
                </a:solidFill>
              </a:rPr>
            </a:br>
            <a:endParaRPr lang="ar-IQ" dirty="0">
              <a:solidFill>
                <a:srgbClr val="FF0000"/>
              </a:solidFill>
            </a:endParaRPr>
          </a:p>
        </p:txBody>
      </p:sp>
      <p:sp>
        <p:nvSpPr>
          <p:cNvPr id="3" name="Content Placeholder 2"/>
          <p:cNvSpPr>
            <a:spLocks noGrp="1"/>
          </p:cNvSpPr>
          <p:nvPr>
            <p:ph idx="1"/>
          </p:nvPr>
        </p:nvSpPr>
        <p:spPr>
          <a:xfrm>
            <a:off x="467544" y="1268760"/>
            <a:ext cx="8229600" cy="4857403"/>
          </a:xfrm>
        </p:spPr>
        <p:txBody>
          <a:bodyPr/>
          <a:lstStyle/>
          <a:p>
            <a:pPr algn="l" rtl="0"/>
            <a:r>
              <a:rPr lang="en-US" dirty="0"/>
              <a:t>Three human coronaviruses produce severe </a:t>
            </a:r>
            <a:r>
              <a:rPr lang="en-US" dirty="0" smtClean="0"/>
              <a:t>symptoms</a:t>
            </a:r>
          </a:p>
          <a:p>
            <a:pPr algn="l" rtl="0"/>
            <a:r>
              <a:rPr lang="en-US" dirty="0" smtClean="0">
                <a:hlinkClick r:id="rId2" tooltip="Middle East respiratory syndrome-related coronavirus"/>
              </a:rPr>
              <a:t>Middle </a:t>
            </a:r>
            <a:r>
              <a:rPr lang="en-US" dirty="0">
                <a:hlinkClick r:id="rId2" tooltip="Middle East respiratory syndrome-related coronavirus"/>
              </a:rPr>
              <a:t>East respiratory </a:t>
            </a:r>
            <a:r>
              <a:rPr lang="en-US" dirty="0" smtClean="0">
                <a:hlinkClick r:id="rId2" tooltip="Middle East respiratory syndrome-related coronavirus"/>
              </a:rPr>
              <a:t>syndrome-related coronavirus</a:t>
            </a:r>
            <a:r>
              <a:rPr lang="en-US" dirty="0" smtClean="0"/>
              <a:t> (MERS-</a:t>
            </a:r>
            <a:r>
              <a:rPr lang="en-US" dirty="0" err="1" smtClean="0"/>
              <a:t>CoV</a:t>
            </a:r>
            <a:r>
              <a:rPr lang="en-US" dirty="0" smtClean="0"/>
              <a:t>), </a:t>
            </a:r>
            <a:r>
              <a:rPr lang="el-GR" dirty="0" smtClean="0"/>
              <a:t>β-</a:t>
            </a:r>
            <a:r>
              <a:rPr lang="en-US" dirty="0" err="1" smtClean="0"/>
              <a:t>CoV</a:t>
            </a:r>
            <a:endParaRPr lang="en-US" dirty="0" smtClean="0"/>
          </a:p>
          <a:p>
            <a:pPr algn="l" rtl="0"/>
            <a:r>
              <a:rPr lang="en-US" dirty="0" smtClean="0">
                <a:hlinkClick r:id="rId3" tooltip="Severe acute respiratory syndrome coronavirus"/>
              </a:rPr>
              <a:t>Severe acute respiratory syndrome coronavirus</a:t>
            </a:r>
            <a:r>
              <a:rPr lang="en-US" dirty="0" smtClean="0"/>
              <a:t> (SARS-</a:t>
            </a:r>
            <a:r>
              <a:rPr lang="en-US" dirty="0" err="1" smtClean="0"/>
              <a:t>CoV</a:t>
            </a:r>
            <a:r>
              <a:rPr lang="en-US" dirty="0" smtClean="0"/>
              <a:t>), </a:t>
            </a:r>
            <a:r>
              <a:rPr lang="el-GR" dirty="0" smtClean="0"/>
              <a:t>β-</a:t>
            </a:r>
            <a:r>
              <a:rPr lang="en-US" dirty="0" err="1" smtClean="0"/>
              <a:t>CoV</a:t>
            </a:r>
            <a:endParaRPr lang="en-US" dirty="0" smtClean="0"/>
          </a:p>
          <a:p>
            <a:pPr algn="l" rtl="0"/>
            <a:r>
              <a:rPr lang="en-US" dirty="0" smtClean="0">
                <a:hlinkClick r:id="rId4" tooltip="Severe acute respiratory syndrome coronavirus 2"/>
              </a:rPr>
              <a:t>Severe </a:t>
            </a:r>
            <a:r>
              <a:rPr lang="en-US" dirty="0">
                <a:hlinkClick r:id="rId4" tooltip="Severe acute respiratory syndrome coronavirus 2"/>
              </a:rPr>
              <a:t>acute respiratory syndrome coronavirus 2</a:t>
            </a:r>
            <a:r>
              <a:rPr lang="en-US" dirty="0"/>
              <a:t> (SARS-CoV-2), </a:t>
            </a:r>
            <a:r>
              <a:rPr lang="el-GR" dirty="0"/>
              <a:t>β-</a:t>
            </a:r>
            <a:r>
              <a:rPr lang="en-US" dirty="0"/>
              <a:t>Co</a:t>
            </a:r>
          </a:p>
          <a:p>
            <a:pPr marL="0" indent="0" algn="l" rtl="0">
              <a:buNone/>
            </a:pPr>
            <a:endParaRPr lang="ar-IQ" dirty="0"/>
          </a:p>
        </p:txBody>
      </p:sp>
    </p:spTree>
    <p:extLst>
      <p:ext uri="{BB962C8B-B14F-4D97-AF65-F5344CB8AC3E}">
        <p14:creationId xmlns:p14="http://schemas.microsoft.com/office/powerpoint/2010/main" val="226716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4664"/>
            <a:ext cx="8229600" cy="5833733"/>
          </a:xfrm>
          <a:prstGeom prst="rect">
            <a:avLst/>
          </a:prstGeom>
        </p:spPr>
      </p:pic>
    </p:spTree>
    <p:extLst>
      <p:ext uri="{BB962C8B-B14F-4D97-AF65-F5344CB8AC3E}">
        <p14:creationId xmlns:p14="http://schemas.microsoft.com/office/powerpoint/2010/main" val="110507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127424"/>
              </p:ext>
            </p:extLst>
          </p:nvPr>
        </p:nvGraphicFramePr>
        <p:xfrm>
          <a:off x="755576" y="404664"/>
          <a:ext cx="7992888" cy="5777274"/>
        </p:xfrm>
        <a:graphic>
          <a:graphicData uri="http://schemas.openxmlformats.org/drawingml/2006/table">
            <a:tbl>
              <a:tblPr/>
              <a:tblGrid>
                <a:gridCol w="1998222"/>
                <a:gridCol w="1998222"/>
                <a:gridCol w="1998222"/>
                <a:gridCol w="1998222"/>
              </a:tblGrid>
              <a:tr h="531972">
                <a:tc gridSpan="4">
                  <a:txBody>
                    <a:bodyPr/>
                    <a:lstStyle/>
                    <a:p>
                      <a:r>
                        <a:rPr lang="en-US" sz="1500" dirty="0"/>
                        <a:t>Characteristics of zoonotic coronavirus </a:t>
                      </a:r>
                      <a:r>
                        <a:rPr lang="en-US" sz="1500" dirty="0" err="1"/>
                        <a:t>strainsMERS-CoV</a:t>
                      </a:r>
                      <a:r>
                        <a:rPr lang="en-US" sz="1500" dirty="0"/>
                        <a:t>, SARS-</a:t>
                      </a:r>
                      <a:r>
                        <a:rPr lang="en-US" sz="1500" dirty="0" err="1"/>
                        <a:t>CoV</a:t>
                      </a:r>
                      <a:r>
                        <a:rPr lang="en-US" sz="1500" dirty="0"/>
                        <a:t>, SARS-CoV-2,and related diseases</a:t>
                      </a:r>
                    </a:p>
                  </a:txBody>
                  <a:tcPr marL="75298" marR="75298" marT="37649" marB="37649" anchor="ctr">
                    <a:solidFill>
                      <a:srgbClr val="F8F9FA"/>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303984">
                <a:tc>
                  <a:txBody>
                    <a:bodyPr/>
                    <a:lstStyle/>
                    <a:p>
                      <a:pPr algn="ct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500" u="none" strike="noStrike" dirty="0">
                          <a:solidFill>
                            <a:srgbClr val="0645AD"/>
                          </a:solidFill>
                          <a:effectLst/>
                          <a:hlinkClick r:id="rId2" tooltip="MERS-CoV"/>
                        </a:rPr>
                        <a:t>MERS-</a:t>
                      </a:r>
                      <a:r>
                        <a:rPr lang="en-US" sz="1500" u="none" strike="noStrike" dirty="0" err="1">
                          <a:solidFill>
                            <a:srgbClr val="0645AD"/>
                          </a:solidFill>
                          <a:effectLst/>
                          <a:hlinkClick r:id="rId2" tooltip="MERS-CoV"/>
                        </a:rPr>
                        <a:t>CoV</a:t>
                      </a:r>
                      <a:endParaRPr lang="en-US"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500" u="none" strike="noStrike" dirty="0">
                          <a:solidFill>
                            <a:srgbClr val="0645AD"/>
                          </a:solidFill>
                          <a:effectLst/>
                          <a:hlinkClick r:id="rId3" tooltip="Severe acute respiratory syndrome coronavirus"/>
                        </a:rPr>
                        <a:t>SARS-</a:t>
                      </a:r>
                      <a:r>
                        <a:rPr lang="en-US" sz="1500" u="none" strike="noStrike" dirty="0" err="1">
                          <a:solidFill>
                            <a:srgbClr val="0645AD"/>
                          </a:solidFill>
                          <a:effectLst/>
                          <a:hlinkClick r:id="rId3" tooltip="Severe acute respiratory syndrome coronavirus"/>
                        </a:rPr>
                        <a:t>CoV</a:t>
                      </a:r>
                      <a:endParaRPr lang="en-US"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500" u="none" strike="noStrike">
                          <a:solidFill>
                            <a:srgbClr val="0645AD"/>
                          </a:solidFill>
                          <a:effectLst/>
                          <a:hlinkClick r:id="rId4" tooltip="SARS-CoV-2"/>
                        </a:rPr>
                        <a:t>SARS-CoV-2</a:t>
                      </a:r>
                      <a:endParaRPr lang="en-US" sz="150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303984">
                <a:tc>
                  <a:txBody>
                    <a:bodyPr/>
                    <a:lstStyle/>
                    <a:p>
                      <a:r>
                        <a:rPr lang="en-US" sz="1500" dirty="0">
                          <a:effectLst/>
                        </a:rPr>
                        <a:t>Disease</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a:solidFill>
                            <a:srgbClr val="0645AD"/>
                          </a:solidFill>
                          <a:effectLst/>
                          <a:hlinkClick r:id="rId5" tooltip="MERS"/>
                        </a:rPr>
                        <a:t>MERS</a:t>
                      </a:r>
                      <a:endParaRPr lang="en-US"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a:solidFill>
                            <a:srgbClr val="0645AD"/>
                          </a:solidFill>
                          <a:effectLst/>
                          <a:hlinkClick r:id="rId6" tooltip="SARS"/>
                        </a:rPr>
                        <a:t>SARS</a:t>
                      </a:r>
                      <a:endParaRPr lang="en-US"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645AD"/>
                          </a:solidFill>
                          <a:effectLst/>
                          <a:hlinkClick r:id="rId7" tooltip="COVID-19"/>
                        </a:rPr>
                        <a:t>COVID-19</a:t>
                      </a:r>
                      <a:endParaRPr lang="en-US" sz="150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31972">
                <a:tc>
                  <a:txBody>
                    <a:bodyPr/>
                    <a:lstStyle/>
                    <a:p>
                      <a:r>
                        <a:rPr lang="en-US" sz="1500" dirty="0">
                          <a:effectLst/>
                        </a:rPr>
                        <a:t>Outbreaks</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smtClean="0">
                          <a:solidFill>
                            <a:srgbClr val="0645AD"/>
                          </a:solidFill>
                          <a:effectLst/>
                        </a:rPr>
                        <a:t>2012</a:t>
                      </a:r>
                      <a:r>
                        <a:rPr lang="ar-IQ" sz="1500" dirty="0" smtClean="0">
                          <a:effectLst/>
                        </a:rPr>
                        <a:t>,</a:t>
                      </a:r>
                      <a:r>
                        <a:rPr lang="ar-IQ" sz="1500" dirty="0">
                          <a:effectLst/>
                        </a:rPr>
                        <a:t> </a:t>
                      </a:r>
                      <a:r>
                        <a:rPr lang="en-US" sz="1500" u="none" strike="noStrike" dirty="0" smtClean="0">
                          <a:solidFill>
                            <a:srgbClr val="0645AD"/>
                          </a:solidFill>
                          <a:effectLst/>
                        </a:rPr>
                        <a:t>2015</a:t>
                      </a:r>
                      <a:r>
                        <a:rPr lang="ar-IQ" sz="1500" dirty="0" smtClean="0">
                          <a:effectLst/>
                        </a:rPr>
                        <a:t>,</a:t>
                      </a:r>
                      <a:r>
                        <a:rPr lang="ar-IQ" sz="1500" dirty="0">
                          <a:effectLst/>
                        </a:rPr>
                        <a:t/>
                      </a:r>
                      <a:br>
                        <a:rPr lang="ar-IQ" sz="1500" dirty="0">
                          <a:effectLst/>
                        </a:rPr>
                      </a:br>
                      <a:r>
                        <a:rPr lang="en-US" sz="1500" u="none" strike="noStrike" dirty="0" smtClean="0">
                          <a:solidFill>
                            <a:srgbClr val="0645AD"/>
                          </a:solidFill>
                          <a:effectLst/>
                        </a:rPr>
                        <a:t>2018</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smtClean="0">
                          <a:solidFill>
                            <a:srgbClr val="0645AD"/>
                          </a:solidFill>
                          <a:effectLst/>
                          <a:hlinkClick r:id="rId8" tooltip="2002–2004 SARS outbreak"/>
                        </a:rPr>
                        <a:t>2002</a:t>
                      </a:r>
                      <a:r>
                        <a:rPr lang="ar-IQ" sz="1500" u="none" strike="noStrike" dirty="0" smtClean="0">
                          <a:solidFill>
                            <a:srgbClr val="0645AD"/>
                          </a:solidFill>
                          <a:effectLst/>
                          <a:hlinkClick r:id="rId8" tooltip="2002–2004 SARS outbreak"/>
                        </a:rPr>
                        <a:t>–</a:t>
                      </a:r>
                      <a:r>
                        <a:rPr lang="en-US" sz="1500" u="none" strike="noStrike" dirty="0" smtClean="0">
                          <a:solidFill>
                            <a:srgbClr val="0645AD"/>
                          </a:solidFill>
                          <a:effectLst/>
                        </a:rPr>
                        <a:t>2004</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a:solidFill>
                            <a:srgbClr val="0645AD"/>
                          </a:solidFill>
                          <a:effectLst/>
                          <a:hlinkClick r:id="rId9" tooltip="COVID-19 pandemic"/>
                        </a:rPr>
                        <a:t>2019–2020</a:t>
                      </a:r>
                      <a:br>
                        <a:rPr lang="en-US" sz="1500" u="none" strike="noStrike" dirty="0">
                          <a:solidFill>
                            <a:srgbClr val="0645AD"/>
                          </a:solidFill>
                          <a:effectLst/>
                          <a:hlinkClick r:id="rId9" tooltip="COVID-19 pandemic"/>
                        </a:rPr>
                      </a:br>
                      <a:r>
                        <a:rPr lang="en-US" sz="1500" u="none" strike="noStrike" dirty="0">
                          <a:solidFill>
                            <a:srgbClr val="0645AD"/>
                          </a:solidFill>
                          <a:effectLst/>
                          <a:hlinkClick r:id="rId9" tooltip="COVID-19 pandemic"/>
                        </a:rPr>
                        <a:t>pandemic</a:t>
                      </a:r>
                      <a:endParaRPr lang="en-US"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gridSpan="4">
                  <a:txBody>
                    <a:bodyPr/>
                    <a:lstStyle/>
                    <a:p>
                      <a:pPr algn="ctr"/>
                      <a:r>
                        <a:rPr lang="en-US" sz="1500" dirty="0">
                          <a:effectLst/>
                        </a:rPr>
                        <a:t>Epidemiology</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531972">
                <a:tc>
                  <a:txBody>
                    <a:bodyPr/>
                    <a:lstStyle/>
                    <a:p>
                      <a:r>
                        <a:rPr lang="en-US" sz="1500">
                          <a:effectLst/>
                        </a:rPr>
                        <a:t>Date of first</a:t>
                      </a:r>
                      <a:br>
                        <a:rPr lang="en-US" sz="1500">
                          <a:effectLst/>
                        </a:rPr>
                      </a:br>
                      <a:r>
                        <a:rPr lang="en-US" sz="1500">
                          <a:effectLst/>
                        </a:rPr>
                        <a:t>identified case</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a:effectLst/>
                        </a:rPr>
                        <a:t>June</a:t>
                      </a:r>
                      <a:br>
                        <a:rPr lang="en-US" sz="1500" dirty="0">
                          <a:effectLst/>
                        </a:rPr>
                      </a:br>
                      <a:r>
                        <a:rPr lang="en-US" sz="1500" dirty="0">
                          <a:effectLst/>
                        </a:rPr>
                        <a:t>2012</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a:effectLst/>
                        </a:rPr>
                        <a:t>November</a:t>
                      </a:r>
                      <a:br>
                        <a:rPr lang="en-US" sz="1500" dirty="0">
                          <a:effectLst/>
                        </a:rPr>
                      </a:br>
                      <a:r>
                        <a:rPr lang="en-US" sz="1500" dirty="0">
                          <a:effectLst/>
                        </a:rPr>
                        <a:t>2002</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a:effectLst/>
                        </a:rPr>
                        <a:t>December</a:t>
                      </a:r>
                      <a:br>
                        <a:rPr lang="en-US" sz="1500" dirty="0">
                          <a:effectLst/>
                        </a:rPr>
                      </a:br>
                      <a:r>
                        <a:rPr lang="en-US" sz="1500" dirty="0" smtClean="0">
                          <a:effectLst/>
                        </a:rPr>
                        <a:t>2019</a:t>
                      </a:r>
                      <a:r>
                        <a:rPr lang="en-US" sz="1500" b="0" i="0" u="none" strike="noStrike" baseline="30000" dirty="0" smtClean="0">
                          <a:solidFill>
                            <a:srgbClr val="0645AD"/>
                          </a:solidFill>
                          <a:effectLst/>
                        </a:rPr>
                        <a:t> </a:t>
                      </a:r>
                      <a:r>
                        <a:rPr lang="en-US" sz="1500" b="0" i="0" u="none" strike="noStrike" baseline="0" dirty="0" smtClean="0">
                          <a:solidFill>
                            <a:srgbClr val="0645AD"/>
                          </a:solidFill>
                          <a:effectLst/>
                        </a:rPr>
                        <a:t>   </a:t>
                      </a:r>
                      <a:endParaRPr lang="en-US"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31972">
                <a:tc>
                  <a:txBody>
                    <a:bodyPr/>
                    <a:lstStyle/>
                    <a:p>
                      <a:r>
                        <a:rPr lang="en-US" sz="1500">
                          <a:effectLst/>
                        </a:rPr>
                        <a:t>Location of first</a:t>
                      </a:r>
                      <a:br>
                        <a:rPr lang="en-US" sz="1500">
                          <a:effectLst/>
                        </a:rPr>
                      </a:br>
                      <a:r>
                        <a:rPr lang="en-US" sz="1500">
                          <a:effectLst/>
                        </a:rPr>
                        <a:t>identified case</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a:solidFill>
                            <a:srgbClr val="0645AD"/>
                          </a:solidFill>
                          <a:effectLst/>
                          <a:hlinkClick r:id="rId10" tooltip="Jeddah"/>
                        </a:rPr>
                        <a:t>Jeddah</a:t>
                      </a:r>
                      <a:r>
                        <a:rPr lang="en-US" sz="1500" dirty="0">
                          <a:effectLst/>
                        </a:rPr>
                        <a:t>,</a:t>
                      </a:r>
                      <a:br>
                        <a:rPr lang="en-US" sz="1500" dirty="0">
                          <a:effectLst/>
                        </a:rPr>
                      </a:br>
                      <a:r>
                        <a:rPr lang="en-US" sz="1500" dirty="0">
                          <a:effectLst/>
                        </a:rPr>
                        <a:t>Saudi Arabia</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err="1">
                          <a:solidFill>
                            <a:srgbClr val="0645AD"/>
                          </a:solidFill>
                          <a:effectLst/>
                          <a:hlinkClick r:id="rId11" tooltip="Shunde"/>
                        </a:rPr>
                        <a:t>Shunde</a:t>
                      </a:r>
                      <a:r>
                        <a:rPr lang="en-US" sz="1500" dirty="0">
                          <a:effectLst/>
                        </a:rPr>
                        <a:t>,</a:t>
                      </a:r>
                      <a:br>
                        <a:rPr lang="en-US" sz="1500" dirty="0">
                          <a:effectLst/>
                        </a:rPr>
                      </a:br>
                      <a:r>
                        <a:rPr lang="en-US" sz="1500" dirty="0">
                          <a:effectLst/>
                        </a:rPr>
                        <a:t>China</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a:solidFill>
                            <a:srgbClr val="0645AD"/>
                          </a:solidFill>
                          <a:effectLst/>
                          <a:hlinkClick r:id="rId12" tooltip="Wuhan"/>
                        </a:rPr>
                        <a:t>Wuhan</a:t>
                      </a:r>
                      <a:r>
                        <a:rPr lang="en-US" sz="1500" dirty="0">
                          <a:effectLst/>
                        </a:rPr>
                        <a:t>,</a:t>
                      </a:r>
                      <a:br>
                        <a:rPr lang="en-US" sz="1500" dirty="0">
                          <a:effectLst/>
                        </a:rPr>
                      </a:br>
                      <a:r>
                        <a:rPr lang="en-US" sz="1500" dirty="0">
                          <a:effectLst/>
                        </a:rPr>
                        <a:t>China</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a:txBody>
                    <a:bodyPr/>
                    <a:lstStyle/>
                    <a:p>
                      <a:r>
                        <a:rPr lang="en-US" sz="1500">
                          <a:effectLst/>
                        </a:rPr>
                        <a:t>Age average</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56       </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    44</a:t>
                      </a:r>
                      <a:r>
                        <a:rPr lang="en-US" sz="1500" baseline="0" dirty="0" smtClean="0">
                          <a:effectLst/>
                        </a:rPr>
                        <a:t>     </a:t>
                      </a:r>
                      <a:endParaRPr lang="en-US"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56      </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gridSpan="4">
                  <a:txBody>
                    <a:bodyPr/>
                    <a:lstStyle/>
                    <a:p>
                      <a:pPr algn="ctr"/>
                      <a:r>
                        <a:rPr lang="en-US" sz="1500" dirty="0">
                          <a:effectLst/>
                        </a:rPr>
                        <a:t>Symptoms</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pPr rtl="1"/>
                      <a:endParaRPr lang="ar-IQ"/>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pPr rtl="1"/>
                      <a:endParaRPr lang="ar-IQ"/>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pPr rtl="1"/>
                      <a:endParaRPr lang="ar-IQ"/>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a:txBody>
                    <a:bodyPr/>
                    <a:lstStyle/>
                    <a:p>
                      <a:r>
                        <a:rPr lang="en-US" sz="1500">
                          <a:effectLst/>
                        </a:rPr>
                        <a:t>Fever</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500" dirty="0" smtClean="0">
                          <a:effectLst/>
                        </a:rPr>
                        <a:t>98</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tcPr>
                </a:tc>
                <a:tc>
                  <a:txBody>
                    <a:bodyPr/>
                    <a:lstStyle/>
                    <a:p>
                      <a:r>
                        <a:rPr lang="en-US" sz="1500" dirty="0" smtClean="0">
                          <a:effectLst/>
                        </a:rPr>
                        <a:t>99</a:t>
                      </a:r>
                      <a:r>
                        <a:rPr lang="ar-IQ" sz="1500" dirty="0" smtClean="0">
                          <a:effectLst/>
                        </a:rPr>
                        <a:t>–</a:t>
                      </a:r>
                      <a:r>
                        <a:rPr lang="en-US" sz="1500" dirty="0" smtClean="0">
                          <a:effectLst/>
                        </a:rPr>
                        <a:t>100</a:t>
                      </a:r>
                      <a:r>
                        <a:rPr lang="ar-IQ" sz="1500" dirty="0" smtClean="0">
                          <a:effectLst/>
                        </a:rPr>
                        <a:t>%</a:t>
                      </a:r>
                      <a:endParaRPr lang="ar-IQ" sz="1500" dirty="0">
                        <a:effectLst/>
                      </a:endParaRPr>
                    </a:p>
                  </a:txBody>
                  <a:tcPr marL="75298" marR="75298" marT="37649" marB="37649" anchor="ctr"/>
                </a:tc>
                <a:tc>
                  <a:txBody>
                    <a:bodyPr/>
                    <a:lstStyle/>
                    <a:p>
                      <a:r>
                        <a:rPr lang="en-US" sz="1500" dirty="0" smtClean="0">
                          <a:effectLst/>
                        </a:rPr>
                        <a:t>87.9</a:t>
                      </a:r>
                      <a:r>
                        <a:rPr lang="ar-IQ" sz="1500" dirty="0" smtClean="0">
                          <a:effectLst/>
                        </a:rPr>
                        <a:t>%</a:t>
                      </a:r>
                      <a:endParaRPr lang="ar-IQ" sz="1500" dirty="0">
                        <a:effectLst/>
                      </a:endParaRPr>
                    </a:p>
                  </a:txBody>
                  <a:tcPr marL="75298" marR="75298" marT="37649" marB="37649" anchor="ctr"/>
                </a:tc>
              </a:tr>
              <a:tr h="303984">
                <a:tc>
                  <a:txBody>
                    <a:bodyPr/>
                    <a:lstStyle/>
                    <a:p>
                      <a:r>
                        <a:rPr lang="en-US" sz="1500">
                          <a:effectLst/>
                        </a:rPr>
                        <a:t>Dry cough</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47</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29</a:t>
                      </a:r>
                      <a:r>
                        <a:rPr lang="ar-IQ" sz="1500" dirty="0" smtClean="0">
                          <a:effectLst/>
                        </a:rPr>
                        <a:t>–</a:t>
                      </a:r>
                      <a:r>
                        <a:rPr lang="en-US" sz="1500" dirty="0" smtClean="0">
                          <a:effectLst/>
                        </a:rPr>
                        <a:t>75</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67.7</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F8F9FA"/>
                    </a:solidFill>
                  </a:tcPr>
                </a:tc>
              </a:tr>
              <a:tr h="303984">
                <a:tc>
                  <a:txBody>
                    <a:bodyPr/>
                    <a:lstStyle/>
                    <a:p>
                      <a:r>
                        <a:rPr lang="en-US" sz="1500" u="none" strike="noStrike">
                          <a:solidFill>
                            <a:srgbClr val="0645AD"/>
                          </a:solidFill>
                          <a:effectLst/>
                          <a:hlinkClick r:id="rId13" tooltip="Dyspnea"/>
                        </a:rPr>
                        <a:t>Dyspnea</a:t>
                      </a:r>
                      <a:endParaRPr lang="en-US" sz="150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72</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40-42</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18.6</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a:txBody>
                    <a:bodyPr/>
                    <a:lstStyle/>
                    <a:p>
                      <a:r>
                        <a:rPr lang="en-US" sz="1500" u="none" strike="noStrike">
                          <a:solidFill>
                            <a:srgbClr val="0645AD"/>
                          </a:solidFill>
                          <a:effectLst/>
                          <a:hlinkClick r:id="rId14" tooltip="Diarrhea"/>
                        </a:rPr>
                        <a:t>Diarrhea</a:t>
                      </a:r>
                      <a:endParaRPr lang="en-US" sz="150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26</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20</a:t>
                      </a:r>
                      <a:r>
                        <a:rPr lang="ar-IQ" sz="1500" dirty="0" smtClean="0">
                          <a:effectLst/>
                        </a:rPr>
                        <a:t>–</a:t>
                      </a:r>
                      <a:r>
                        <a:rPr lang="en-US" sz="1500" dirty="0" smtClean="0">
                          <a:effectLst/>
                        </a:rPr>
                        <a:t>25</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3.7</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a:txBody>
                    <a:bodyPr/>
                    <a:lstStyle/>
                    <a:p>
                      <a:r>
                        <a:rPr lang="en-US" sz="1500">
                          <a:effectLst/>
                        </a:rPr>
                        <a:t>Sore throat</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21</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13</a:t>
                      </a:r>
                      <a:r>
                        <a:rPr lang="ar-IQ" sz="1500" dirty="0" smtClean="0">
                          <a:effectLst/>
                        </a:rPr>
                        <a:t>–</a:t>
                      </a:r>
                      <a:r>
                        <a:rPr lang="en-US" sz="1500" dirty="0" smtClean="0">
                          <a:effectLst/>
                        </a:rPr>
                        <a:t>25</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13.9</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a:txBody>
                    <a:bodyPr/>
                    <a:lstStyle/>
                    <a:p>
                      <a:r>
                        <a:rPr lang="en-US" sz="1500" u="none" strike="noStrike">
                          <a:solidFill>
                            <a:srgbClr val="0645AD"/>
                          </a:solidFill>
                          <a:effectLst/>
                          <a:hlinkClick r:id="rId15" tooltip="Mechanical ventilation"/>
                        </a:rPr>
                        <a:t>Ventilatory</a:t>
                      </a:r>
                      <a:r>
                        <a:rPr lang="en-US" sz="1500">
                          <a:effectLst/>
                        </a:rPr>
                        <a:t> use</a:t>
                      </a: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24</a:t>
                      </a:r>
                      <a:r>
                        <a:rPr lang="ar-IQ" sz="1500" dirty="0" smtClean="0">
                          <a:effectLst/>
                        </a:rPr>
                        <a:t>%</a:t>
                      </a:r>
                      <a:r>
                        <a:rPr lang="ar-IQ" sz="1500" b="0" i="0" u="none" strike="noStrike" baseline="30000" dirty="0" smtClean="0">
                          <a:solidFill>
                            <a:srgbClr val="0645AD"/>
                          </a:solidFill>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24</a:t>
                      </a:r>
                      <a:r>
                        <a:rPr lang="ar-IQ" sz="1500" dirty="0" smtClean="0">
                          <a:effectLst/>
                        </a:rPr>
                        <a:t>–</a:t>
                      </a:r>
                      <a:r>
                        <a:rPr lang="en-US" sz="1500" dirty="0" smtClean="0">
                          <a:effectLst/>
                        </a:rPr>
                        <a:t>20</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dirty="0" smtClean="0">
                          <a:effectLst/>
                        </a:rPr>
                        <a:t>4.1</a:t>
                      </a:r>
                      <a:r>
                        <a:rPr lang="ar-IQ" sz="1500" dirty="0" smtClean="0">
                          <a:effectLst/>
                        </a:rPr>
                        <a:t>%</a:t>
                      </a:r>
                      <a:endParaRPr lang="ar-IQ" sz="1500" dirty="0">
                        <a:effectLst/>
                      </a:endParaRPr>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3984">
                <a:tc gridSpan="4">
                  <a:txBody>
                    <a:bodyPr/>
                    <a:lstStyle/>
                    <a:p>
                      <a:endParaRPr lang="en-US" sz="1500" dirty="0"/>
                    </a:p>
                  </a:txBody>
                  <a:tcPr marL="75298" marR="75298" marT="37649" marB="376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pPr rtl="1"/>
                      <a:endParaRPr lang="ar-IQ"/>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pPr rtl="1"/>
                      <a:endParaRPr lang="ar-IQ"/>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pPr rtl="1"/>
                      <a:endParaRPr lang="ar-IQ" dirty="0"/>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61725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1241</Words>
  <Application>Microsoft Office PowerPoint</Application>
  <PresentationFormat>On-screen Show (4:3)</PresentationFormat>
  <Paragraphs>144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Definition                                    </vt:lpstr>
      <vt:lpstr>Classification                                       </vt:lpstr>
      <vt:lpstr>PowerPoint Presentation</vt:lpstr>
      <vt:lpstr>Replication cycle</vt:lpstr>
      <vt:lpstr>PowerPoint Presentation</vt:lpstr>
      <vt:lpstr>Infection in humans </vt:lpstr>
      <vt:lpstr>PowerPoint Presentation</vt:lpstr>
      <vt:lpstr>PowerPoint Presentation</vt:lpstr>
      <vt:lpstr>PowerPoint Presentation</vt:lpstr>
      <vt:lpstr>Middle East respiratory syndrome ((MERS</vt:lpstr>
      <vt:lpstr>Severe acute respiratory syndrome coronavirus 2 (SARS-CoV-2) </vt:lpstr>
      <vt:lpstr> Stage 2: Upper airway and conducting airway response (next few days) </vt:lpstr>
      <vt:lpstr> Stage 3: Hypoxia, ground glass infiltrates, and progression to ARDS </vt:lpstr>
      <vt:lpstr>pathology</vt:lpstr>
      <vt:lpstr>Prevention </vt:lpstr>
      <vt:lpstr>PowerPoint Presentation</vt:lpstr>
      <vt:lpstr>PowerPoint Presentation</vt:lpstr>
      <vt:lpstr>PowerPoint Presentation</vt:lpstr>
      <vt:lpstr> FOUR MAIN TYPES OF COVID-19 VACCINE </vt:lpstr>
      <vt:lpstr>  Whole VIRUS VACCINE </vt:lpstr>
      <vt:lpstr>PROTEIN SUBUNIT Vaccine </vt:lpstr>
      <vt:lpstr>NUCLEIC ACID (RNA AND DNA).  </vt:lpstr>
      <vt:lpstr>VIRAL VECTOR vaccine</vt:lpstr>
      <vt:lpstr>The big three - Pfizer/BioNtech, Moderna and Oxford/AstraZeneca </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saddam abbas</cp:lastModifiedBy>
  <cp:revision>40</cp:revision>
  <dcterms:created xsi:type="dcterms:W3CDTF">2021-02-02T09:10:00Z</dcterms:created>
  <dcterms:modified xsi:type="dcterms:W3CDTF">2026-01-31T19:13:11Z</dcterms:modified>
</cp:coreProperties>
</file>