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94" r:id="rId4"/>
    <p:sldId id="292" r:id="rId5"/>
    <p:sldId id="259" r:id="rId6"/>
    <p:sldId id="300" r:id="rId7"/>
    <p:sldId id="306" r:id="rId8"/>
    <p:sldId id="264" r:id="rId9"/>
    <p:sldId id="308" r:id="rId10"/>
    <p:sldId id="313" r:id="rId11"/>
    <p:sldId id="282" r:id="rId12"/>
    <p:sldId id="318" r:id="rId13"/>
    <p:sldId id="319" r:id="rId14"/>
    <p:sldId id="321" r:id="rId15"/>
    <p:sldId id="275" r:id="rId16"/>
    <p:sldId id="279" r:id="rId17"/>
  </p:sldIdLst>
  <p:sldSz cx="9144000" cy="6858000" type="screen4x3"/>
  <p:notesSz cx="7559675" cy="10691813"/>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79"/>
  </p:normalViewPr>
  <p:slideViewPr>
    <p:cSldViewPr snapToGrid="0" snapToObjects="1">
      <p:cViewPr varScale="1">
        <p:scale>
          <a:sx n="104" d="100"/>
          <a:sy n="104" d="100"/>
        </p:scale>
        <p:origin x="16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240"/>
            <a:ext cx="8228880" cy="1145160"/>
          </a:xfrm>
          <a:prstGeom prst="rect">
            <a:avLst/>
          </a:prstGeom>
        </p:spPr>
        <p:txBody>
          <a:bodyPr lIns="0" tIns="0" rIns="0" bIns="0" anchor="ctr">
            <a:spAutoFit/>
          </a:bodyPr>
          <a:lstStyle/>
          <a:p>
            <a:r>
              <a:rPr lang="en-GB" sz="1800" b="0" strike="noStrike" spc="-1">
                <a:latin typeface="Arial"/>
              </a:rPr>
              <a:t>Click to edit the title text format</a:t>
            </a:r>
          </a:p>
        </p:txBody>
      </p:sp>
      <p:sp>
        <p:nvSpPr>
          <p:cNvPr id="3" name="PlaceHolder 2"/>
          <p:cNvSpPr>
            <a:spLocks noGrp="1"/>
          </p:cNvSpPr>
          <p:nvPr>
            <p:ph type="body"/>
          </p:nvPr>
        </p:nvSpPr>
        <p:spPr>
          <a:xfrm>
            <a:off x="457200" y="1600200"/>
            <a:ext cx="8228880" cy="45252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1800" b="0" strike="noStrike" spc="-1">
                <a:latin typeface="Arial"/>
              </a:rPr>
              <a:t>Second Outline Level</a:t>
            </a:r>
          </a:p>
          <a:p>
            <a:pPr marL="1296000" lvl="2" indent="-288000">
              <a:spcBef>
                <a:spcPts val="850"/>
              </a:spcBef>
              <a:buClr>
                <a:srgbClr val="000000"/>
              </a:buClr>
              <a:buSzPct val="45000"/>
              <a:buFont typeface="Wingdings" charset="2"/>
              <a:buChar char=""/>
            </a:pPr>
            <a:r>
              <a:rPr lang="en-GB" sz="1800" b="0" strike="noStrike" spc="-1">
                <a:latin typeface="Arial"/>
              </a:rPr>
              <a:t>Third Outline Level</a:t>
            </a:r>
          </a:p>
          <a:p>
            <a:pPr marL="1728000" lvl="3" indent="-216000">
              <a:spcBef>
                <a:spcPts val="567"/>
              </a:spcBef>
              <a:buClr>
                <a:srgbClr val="000000"/>
              </a:buClr>
              <a:buSzPct val="75000"/>
              <a:buFont typeface="Symbol" charset="2"/>
              <a:buChar char=""/>
            </a:pPr>
            <a:r>
              <a:rPr lang="en-GB" sz="1800" b="0" strike="noStrike" spc="-1">
                <a:latin typeface="Arial"/>
              </a:rPr>
              <a:t>Fourth Outline Level</a:t>
            </a:r>
          </a:p>
          <a:p>
            <a:pPr marL="2160000" lvl="4" indent="-216000">
              <a:spcBef>
                <a:spcPts val="283"/>
              </a:spcBef>
              <a:buClr>
                <a:srgbClr val="000000"/>
              </a:buClr>
              <a:buSzPct val="45000"/>
              <a:buFont typeface="Wingdings" charset="2"/>
              <a:buChar char=""/>
            </a:pPr>
            <a:r>
              <a:rPr lang="en-GB" sz="1800" b="0" strike="noStrike" spc="-1">
                <a:latin typeface="Arial"/>
              </a:rPr>
              <a:t>Fifth Outline Level</a:t>
            </a:r>
          </a:p>
          <a:p>
            <a:pPr marL="2592000" lvl="5" indent="-216000">
              <a:spcBef>
                <a:spcPts val="283"/>
              </a:spcBef>
              <a:buClr>
                <a:srgbClr val="000000"/>
              </a:buClr>
              <a:buSzPct val="45000"/>
              <a:buFont typeface="Wingdings" charset="2"/>
              <a:buChar char=""/>
            </a:pPr>
            <a:r>
              <a:rPr lang="en-GB" sz="1800" b="0" strike="noStrike" spc="-1">
                <a:latin typeface="Arial"/>
              </a:rPr>
              <a:t>Sixth Outline Level</a:t>
            </a:r>
          </a:p>
          <a:p>
            <a:pPr marL="3024000" lvl="6" indent="-216000">
              <a:spcBef>
                <a:spcPts val="283"/>
              </a:spcBef>
              <a:buClr>
                <a:srgbClr val="000000"/>
              </a:buClr>
              <a:buSzPct val="45000"/>
              <a:buFont typeface="Wingdings" charset="2"/>
              <a:buChar char=""/>
            </a:pPr>
            <a:r>
              <a:rPr lang="en-GB"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240"/>
            <a:ext cx="8228880" cy="1145160"/>
          </a:xfrm>
          <a:prstGeom prst="rect">
            <a:avLst/>
          </a:prstGeom>
        </p:spPr>
        <p:txBody>
          <a:bodyPr lIns="0" tIns="0" rIns="0" bIns="0" anchor="ctr">
            <a:spAutoFit/>
          </a:bodyPr>
          <a:lstStyle/>
          <a:p>
            <a:r>
              <a:rPr lang="en-GB" sz="1800" b="0" strike="noStrike" spc="-1">
                <a:latin typeface="Arial"/>
              </a:rPr>
              <a:t>Click to edit the title text format</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Amino_acid" TargetMode="External"/><Relationship Id="rId3" Type="http://schemas.openxmlformats.org/officeDocument/2006/relationships/hyperlink" Target="https://en.wikipedia.org/wiki/Enzyme" TargetMode="External"/><Relationship Id="rId7" Type="http://schemas.openxmlformats.org/officeDocument/2006/relationships/hyperlink" Target="https://en.wikipedia.org/wiki/Glutathione" TargetMode="External"/><Relationship Id="rId2" Type="http://schemas.openxmlformats.org/officeDocument/2006/relationships/hyperlink" Target="https://en.wikipedia.org/wiki/Transferase" TargetMode="External"/><Relationship Id="rId1" Type="http://schemas.openxmlformats.org/officeDocument/2006/relationships/slideLayout" Target="../slideLayouts/slideLayout15.xml"/><Relationship Id="rId6" Type="http://schemas.openxmlformats.org/officeDocument/2006/relationships/hyperlink" Target="https://en.wikipedia.org/wiki/Functional_group" TargetMode="External"/><Relationship Id="rId5" Type="http://schemas.openxmlformats.org/officeDocument/2006/relationships/hyperlink" Target="https://en.wikipedia.org/wiki/Glutamic_acid" TargetMode="External"/><Relationship Id="rId10" Type="http://schemas.openxmlformats.org/officeDocument/2006/relationships/hyperlink" Target="https://en.wikipedia.org/wiki/Glutamate" TargetMode="External"/><Relationship Id="rId4" Type="http://schemas.openxmlformats.org/officeDocument/2006/relationships/hyperlink" Target="https://en.wikipedia.org/wiki/Catalysis" TargetMode="External"/><Relationship Id="rId9" Type="http://schemas.openxmlformats.org/officeDocument/2006/relationships/hyperlink" Target="https://en.wikipedia.org/wiki/Peptid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A6B09BF-1B0E-6548-8229-56C1AE2FF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8719"/>
            <a:ext cx="4243716" cy="3121924"/>
          </a:xfrm>
          <a:prstGeom prst="rect">
            <a:avLst/>
          </a:prstGeom>
          <a:noFill/>
          <a:extLst>
            <a:ext uri="{909E8E84-426E-40DD-AFC4-6F175D3DCCD1}">
              <a14:hiddenFill xmlns:a14="http://schemas.microsoft.com/office/drawing/2010/main">
                <a:solidFill>
                  <a:srgbClr val="FFFFFF"/>
                </a:solidFill>
              </a14:hiddenFill>
            </a:ext>
          </a:extLst>
        </p:spPr>
      </p:pic>
      <p:sp>
        <p:nvSpPr>
          <p:cNvPr id="3" name="CustomShape 1">
            <a:extLst>
              <a:ext uri="{FF2B5EF4-FFF2-40B4-BE49-F238E27FC236}">
                <a16:creationId xmlns:a16="http://schemas.microsoft.com/office/drawing/2014/main" id="{C904002C-2F79-9341-A566-7290C4EDAEFA}"/>
              </a:ext>
            </a:extLst>
          </p:cNvPr>
          <p:cNvSpPr/>
          <p:nvPr/>
        </p:nvSpPr>
        <p:spPr>
          <a:xfrm>
            <a:off x="109182" y="148719"/>
            <a:ext cx="359964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r>
              <a:rPr lang="en-GB" b="1" strike="noStrike" spc="-1" dirty="0">
                <a:latin typeface="Times New Roman" panose="02020603050405020304" pitchFamily="18" charset="0"/>
                <a:cs typeface="Times New Roman" panose="02020603050405020304" pitchFamily="18" charset="0"/>
              </a:rPr>
              <a:t>Lec.3 Liver Function Tests</a:t>
            </a:r>
          </a:p>
          <a:p>
            <a:pPr algn="ctr">
              <a:lnSpc>
                <a:spcPct val="100000"/>
              </a:lnSpc>
            </a:pPr>
            <a:r>
              <a:rPr lang="en-GB" b="1" strike="noStrike" spc="-1" dirty="0">
                <a:latin typeface="Times New Roman" panose="02020603050405020304" pitchFamily="18" charset="0"/>
                <a:cs typeface="Times New Roman" panose="02020603050405020304" pitchFamily="18" charset="0"/>
              </a:rPr>
              <a:t>Dr. Shatha AL-</a:t>
            </a:r>
            <a:r>
              <a:rPr lang="en-GB" b="1" strike="noStrike" spc="-1" dirty="0" err="1">
                <a:latin typeface="Times New Roman" panose="02020603050405020304" pitchFamily="18" charset="0"/>
                <a:cs typeface="Times New Roman" panose="02020603050405020304" pitchFamily="18" charset="0"/>
              </a:rPr>
              <a:t>Khateeb</a:t>
            </a:r>
            <a:endParaRPr lang="en-GB" sz="1600" b="1" strike="noStrike" spc="-1"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131428C8-36B5-614B-BE98-BFD40D520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2" y="889688"/>
            <a:ext cx="3450117" cy="27802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a:extLst>
              <a:ext uri="{FF2B5EF4-FFF2-40B4-BE49-F238E27FC236}">
                <a16:creationId xmlns:a16="http://schemas.microsoft.com/office/drawing/2014/main" id="{BFD224C7-4176-FD48-A1E0-6DF759547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134" y="3150973"/>
            <a:ext cx="4501732" cy="35583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B1B8FE-A96A-EE4D-BFF3-9A816EC14C86}"/>
              </a:ext>
            </a:extLst>
          </p:cNvPr>
          <p:cNvSpPr txBox="1"/>
          <p:nvPr/>
        </p:nvSpPr>
        <p:spPr>
          <a:xfrm>
            <a:off x="176037" y="3535217"/>
            <a:ext cx="3316406" cy="461665"/>
          </a:xfrm>
          <a:prstGeom prst="rect">
            <a:avLst/>
          </a:prstGeom>
          <a:noFill/>
        </p:spPr>
        <p:txBody>
          <a:bodyPr wrap="square">
            <a:spAutoFit/>
          </a:bodyPr>
          <a:lstStyle/>
          <a:p>
            <a:pPr algn="l"/>
            <a:r>
              <a:rPr lang="en-US" sz="1200" b="1" u="none" strike="noStrike" dirty="0">
                <a:solidFill>
                  <a:srgbClr val="FF0000"/>
                </a:solidFill>
                <a:effectLst/>
                <a:latin typeface="Times New Roman" panose="02020603050405020304" pitchFamily="18" charset="0"/>
                <a:cs typeface="Times New Roman" panose="02020603050405020304" pitchFamily="18" charset="0"/>
              </a:rPr>
              <a:t>Algorithm of Approach in Abnormal Liver Function Test</a:t>
            </a:r>
          </a:p>
        </p:txBody>
      </p:sp>
    </p:spTree>
    <p:extLst>
      <p:ext uri="{BB962C8B-B14F-4D97-AF65-F5344CB8AC3E}">
        <p14:creationId xmlns:p14="http://schemas.microsoft.com/office/powerpoint/2010/main" val="3386509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90C2F0-1A57-4F4D-B28B-BBFFCB140C5E}"/>
              </a:ext>
            </a:extLst>
          </p:cNvPr>
          <p:cNvSpPr txBox="1"/>
          <p:nvPr/>
        </p:nvSpPr>
        <p:spPr>
          <a:xfrm>
            <a:off x="0" y="224117"/>
            <a:ext cx="9144000" cy="6555641"/>
          </a:xfrm>
          <a:prstGeom prst="rect">
            <a:avLst/>
          </a:prstGeom>
          <a:noFill/>
        </p:spPr>
        <p:txBody>
          <a:bodyPr wrap="square">
            <a:spAutoFit/>
          </a:bodyPr>
          <a:lstStyle/>
          <a:p>
            <a:pPr algn="ctr"/>
            <a:r>
              <a:rPr lang="en-US" sz="1200" b="1" u="none" strike="noStrike" dirty="0">
                <a:solidFill>
                  <a:srgbClr val="FF0000"/>
                </a:solidFill>
                <a:effectLst/>
                <a:latin typeface="Times New Roman" panose="02020603050405020304" pitchFamily="18" charset="0"/>
                <a:cs typeface="Times New Roman" panose="02020603050405020304" pitchFamily="18" charset="0"/>
              </a:rPr>
              <a:t>Hypoalbuminemia:</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It is when the albumin level is lower than normal, this may be due to various factors like:</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Impaired syntheses of the Albumin from the liver or decreased intake of the proteins.</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Increased catabolism due to inflammation or tissue damage.</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Due to malabsorption or malnutrition, leading to decreased absorption of the amino acids.</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There is an increased loss of Albumin in the urine in conditions like nephrotic syndrome, chronic glomerulonephritis, diabetes mellitus, and SLE.</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Protein loss in case of burn or protein-losing-enteropathy.</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In the case of ascites, where there is high pressure in the portal system, it drives the Albumin into the peritoneal cavity.</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When the albumin level is &lt;2.0 g/L, it will lead to edema formation. This usually occurs when the albumin loss is through the urine or feces.</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Serum electrophoresis shows a low albumin spike.</a:t>
            </a:r>
            <a:endParaRPr lang="ar-SA" sz="1200" u="none" strike="noStrike" dirty="0">
              <a:solidFill>
                <a:srgbClr val="323232"/>
              </a:solidFill>
              <a:effectLst/>
              <a:latin typeface="Times New Roman" panose="02020603050405020304" pitchFamily="18" charset="0"/>
              <a:cs typeface="Times New Roman" panose="02020603050405020304" pitchFamily="18" charset="0"/>
            </a:endParaRPr>
          </a:p>
          <a:p>
            <a:pPr lvl="1" algn="l"/>
            <a:endParaRPr lang="ar-SA" sz="1200" dirty="0">
              <a:solidFill>
                <a:srgbClr val="323232"/>
              </a:solidFill>
              <a:latin typeface="Times New Roman" panose="02020603050405020304" pitchFamily="18" charset="0"/>
              <a:cs typeface="Times New Roman" panose="02020603050405020304" pitchFamily="18" charset="0"/>
            </a:endParaRPr>
          </a:p>
          <a:p>
            <a:pPr algn="l"/>
            <a:r>
              <a:rPr lang="en-US" sz="1200" b="1" i="0" u="sng" strike="noStrike" dirty="0">
                <a:solidFill>
                  <a:srgbClr val="FF0000"/>
                </a:solidFill>
                <a:effectLst/>
                <a:latin typeface="Times New Roman" panose="02020603050405020304" pitchFamily="18" charset="0"/>
                <a:cs typeface="Times New Roman" panose="02020603050405020304" pitchFamily="18" charset="0"/>
              </a:rPr>
              <a:t>Mechanism of decrease in the albumin synthesis:</a:t>
            </a:r>
          </a:p>
          <a:p>
            <a:pPr algn="l"/>
            <a:r>
              <a:rPr lang="en-US" sz="1200" b="1" i="0" u="none" strike="noStrike" dirty="0">
                <a:solidFill>
                  <a:srgbClr val="323232"/>
                </a:solidFill>
                <a:effectLst/>
                <a:latin typeface="Times New Roman" panose="02020603050405020304" pitchFamily="18" charset="0"/>
                <a:cs typeface="Times New Roman" panose="02020603050405020304" pitchFamily="18" charset="0"/>
              </a:rPr>
              <a:t>Decreased synthesis may be seen in:</a:t>
            </a:r>
          </a:p>
          <a:p>
            <a:pPr marL="742950" lvl="1" indent="-285750" algn="l">
              <a:buFont typeface="+mj-lt"/>
              <a:buAutoNum type="arabicPeriod"/>
            </a:pPr>
            <a:r>
              <a:rPr lang="en-US" sz="1200" b="0" i="0" u="none" strike="noStrike" dirty="0">
                <a:solidFill>
                  <a:srgbClr val="323232"/>
                </a:solidFill>
                <a:effectLst/>
                <a:latin typeface="Times New Roman" panose="02020603050405020304" pitchFamily="18" charset="0"/>
                <a:cs typeface="Times New Roman" panose="02020603050405020304" pitchFamily="18" charset="0"/>
              </a:rPr>
              <a:t>Injury to the hepatocytes.</a:t>
            </a:r>
          </a:p>
          <a:p>
            <a:pPr marL="742950" lvl="1" indent="-285750" algn="l">
              <a:buFont typeface="+mj-lt"/>
              <a:buAutoNum type="arabicPeriod"/>
            </a:pPr>
            <a:r>
              <a:rPr lang="en-US" sz="1200" b="0" i="0" u="none" strike="noStrike" dirty="0">
                <a:solidFill>
                  <a:srgbClr val="323232"/>
                </a:solidFill>
                <a:effectLst/>
                <a:latin typeface="Times New Roman" panose="02020603050405020304" pitchFamily="18" charset="0"/>
                <a:cs typeface="Times New Roman" panose="02020603050405020304" pitchFamily="18" charset="0"/>
              </a:rPr>
              <a:t>Decreased protein intake, like malnutrition or starvation.</a:t>
            </a:r>
          </a:p>
          <a:p>
            <a:pPr marL="742950" lvl="1" indent="-285750" algn="l">
              <a:buFont typeface="+mj-lt"/>
              <a:buAutoNum type="arabicPeriod"/>
            </a:pPr>
            <a:r>
              <a:rPr lang="en-US" sz="1200" b="0" i="0" u="none" strike="noStrike" dirty="0">
                <a:solidFill>
                  <a:srgbClr val="323232"/>
                </a:solidFill>
                <a:effectLst/>
                <a:latin typeface="Times New Roman" panose="02020603050405020304" pitchFamily="18" charset="0"/>
                <a:cs typeface="Times New Roman" panose="02020603050405020304" pitchFamily="18" charset="0"/>
              </a:rPr>
              <a:t>If there is impaired absorption of the protein products like in sprue.</a:t>
            </a:r>
          </a:p>
          <a:p>
            <a:pPr algn="l"/>
            <a:r>
              <a:rPr lang="en-US" sz="1200" b="1" i="0" u="none" strike="noStrike" dirty="0">
                <a:solidFill>
                  <a:srgbClr val="323232"/>
                </a:solidFill>
                <a:effectLst/>
                <a:latin typeface="Times New Roman" panose="02020603050405020304" pitchFamily="18" charset="0"/>
                <a:cs typeface="Times New Roman" panose="02020603050405020304" pitchFamily="18" charset="0"/>
              </a:rPr>
              <a:t>Extensive loss of the Albumin seen in:</a:t>
            </a:r>
          </a:p>
          <a:p>
            <a:pPr marL="742950" lvl="1" indent="-285750" algn="l">
              <a:buFont typeface="+mj-lt"/>
              <a:buAutoNum type="arabicPeriod"/>
            </a:pPr>
            <a:r>
              <a:rPr lang="en-US" sz="1200" b="0" i="0" u="none" strike="noStrike" dirty="0">
                <a:solidFill>
                  <a:srgbClr val="323232"/>
                </a:solidFill>
                <a:effectLst/>
                <a:latin typeface="Times New Roman" panose="02020603050405020304" pitchFamily="18" charset="0"/>
                <a:cs typeface="Times New Roman" panose="02020603050405020304" pitchFamily="18" charset="0"/>
              </a:rPr>
              <a:t>In nephrotic syndrome, there is extensive loss of protein in the urine.</a:t>
            </a:r>
          </a:p>
          <a:p>
            <a:pPr marL="742950" lvl="1" indent="-285750" algn="l">
              <a:buFont typeface="+mj-lt"/>
              <a:buAutoNum type="arabicPeriod"/>
            </a:pPr>
            <a:r>
              <a:rPr lang="en-US" sz="1200" b="0" i="0" u="none" strike="noStrike" dirty="0">
                <a:solidFill>
                  <a:srgbClr val="323232"/>
                </a:solidFill>
                <a:effectLst/>
                <a:latin typeface="Times New Roman" panose="02020603050405020304" pitchFamily="18" charset="0"/>
                <a:cs typeface="Times New Roman" panose="02020603050405020304" pitchFamily="18" charset="0"/>
              </a:rPr>
              <a:t>There is loos of protein in the extensive burns or exfoliative dermatitis.</a:t>
            </a:r>
          </a:p>
          <a:p>
            <a:pPr marL="742950" lvl="1" indent="-285750" algn="l">
              <a:buFont typeface="+mj-lt"/>
              <a:buAutoNum type="arabicPeriod"/>
            </a:pPr>
            <a:r>
              <a:rPr lang="en-US" sz="1200" b="0" i="0" u="none" strike="noStrike" dirty="0">
                <a:solidFill>
                  <a:srgbClr val="323232"/>
                </a:solidFill>
                <a:effectLst/>
                <a:latin typeface="Times New Roman" panose="02020603050405020304" pitchFamily="18" charset="0"/>
                <a:cs typeface="Times New Roman" panose="02020603050405020304" pitchFamily="18" charset="0"/>
              </a:rPr>
              <a:t>In protein-losing intestinal diseases (protein-losing enteropathies).</a:t>
            </a:r>
            <a:endParaRPr lang="ar-SA" sz="1200" b="0" i="0" u="none" strike="noStrike" dirty="0">
              <a:solidFill>
                <a:srgbClr val="323232"/>
              </a:solidFill>
              <a:effectLst/>
              <a:latin typeface="Times New Roman" panose="02020603050405020304" pitchFamily="18" charset="0"/>
              <a:cs typeface="Times New Roman" panose="02020603050405020304" pitchFamily="18" charset="0"/>
            </a:endParaRPr>
          </a:p>
          <a:p>
            <a:pPr lvl="1" algn="l"/>
            <a:endParaRPr lang="ar-SA" sz="1200" dirty="0">
              <a:solidFill>
                <a:srgbClr val="323232"/>
              </a:solidFill>
              <a:latin typeface="Times New Roman" panose="02020603050405020304" pitchFamily="18" charset="0"/>
              <a:cs typeface="Times New Roman" panose="02020603050405020304" pitchFamily="18" charset="0"/>
            </a:endParaRPr>
          </a:p>
          <a:p>
            <a:pPr algn="l"/>
            <a:r>
              <a:rPr lang="en-US" sz="1200" b="1" i="0" u="none" strike="noStrike" dirty="0">
                <a:solidFill>
                  <a:srgbClr val="FF0000"/>
                </a:solidFill>
                <a:effectLst/>
                <a:latin typeface="Times New Roman" panose="02020603050405020304" pitchFamily="18" charset="0"/>
                <a:cs typeface="Times New Roman" panose="02020603050405020304" pitchFamily="18" charset="0"/>
              </a:rPr>
              <a:t>Urinary loss:</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US" sz="1200" b="0" i="0" u="none" strike="noStrike" dirty="0">
                <a:solidFill>
                  <a:srgbClr val="323232"/>
                </a:solidFill>
                <a:effectLst/>
                <a:latin typeface="Times New Roman" panose="02020603050405020304" pitchFamily="18" charset="0"/>
                <a:cs typeface="Times New Roman" panose="02020603050405020304" pitchFamily="18" charset="0"/>
              </a:rPr>
              <a:t>As Albumin is relatively small and globular, a significant amount is filtered into the glomerular urine. Then the majority is reabsorbed by the proximal tubular cells.</a:t>
            </a:r>
          </a:p>
          <a:p>
            <a:pPr marL="742950" lvl="1" indent="-285750" algn="l">
              <a:buFont typeface="+mj-lt"/>
              <a:buAutoNum type="arabicPeriod"/>
            </a:pPr>
            <a:r>
              <a:rPr lang="en-US" sz="1200" b="0" i="0" u="none" strike="noStrike" dirty="0">
                <a:solidFill>
                  <a:srgbClr val="323232"/>
                </a:solidFill>
                <a:effectLst/>
                <a:latin typeface="Times New Roman" panose="02020603050405020304" pitchFamily="18" charset="0"/>
                <a:cs typeface="Times New Roman" panose="02020603050405020304" pitchFamily="18" charset="0"/>
              </a:rPr>
              <a:t>Normal urine contains 20 mg of Albumin per gram of creatinine.</a:t>
            </a:r>
          </a:p>
          <a:p>
            <a:pPr marL="1143000" lvl="2" indent="-228600" algn="l">
              <a:buFont typeface="+mj-lt"/>
              <a:buAutoNum type="arabicPeriod"/>
            </a:pPr>
            <a:r>
              <a:rPr lang="en-US" sz="1200" b="0" i="0" u="none" strike="noStrike" dirty="0">
                <a:solidFill>
                  <a:srgbClr val="323232"/>
                </a:solidFill>
                <a:effectLst/>
                <a:latin typeface="Times New Roman" panose="02020603050405020304" pitchFamily="18" charset="0"/>
                <a:cs typeface="Times New Roman" panose="02020603050405020304" pitchFamily="18" charset="0"/>
              </a:rPr>
              <a:t>Excretion above this level is seen in:</a:t>
            </a:r>
          </a:p>
          <a:p>
            <a:pPr marL="1600200" lvl="3" indent="-228600" algn="l">
              <a:buFont typeface="+mj-lt"/>
              <a:buAutoNum type="arabicPeriod"/>
            </a:pPr>
            <a:r>
              <a:rPr lang="en-US" sz="1200" b="0" i="0" u="none" strike="noStrike" dirty="0">
                <a:solidFill>
                  <a:srgbClr val="323232"/>
                </a:solidFill>
                <a:effectLst/>
                <a:latin typeface="Times New Roman" panose="02020603050405020304" pitchFamily="18" charset="0"/>
                <a:cs typeface="Times New Roman" panose="02020603050405020304" pitchFamily="18" charset="0"/>
              </a:rPr>
              <a:t>Increased glomerular filtration.</a:t>
            </a:r>
          </a:p>
          <a:p>
            <a:pPr marL="1600200" lvl="3" indent="-228600" algn="l">
              <a:buFont typeface="+mj-lt"/>
              <a:buAutoNum type="arabicPeriod"/>
            </a:pPr>
            <a:r>
              <a:rPr lang="en-US" sz="1200" b="0" i="0" u="none" strike="noStrike" dirty="0">
                <a:solidFill>
                  <a:srgbClr val="323232"/>
                </a:solidFill>
                <a:effectLst/>
                <a:latin typeface="Times New Roman" panose="02020603050405020304" pitchFamily="18" charset="0"/>
                <a:cs typeface="Times New Roman" panose="02020603050405020304" pitchFamily="18" charset="0"/>
              </a:rPr>
              <a:t>Tubular damage.</a:t>
            </a:r>
          </a:p>
          <a:p>
            <a:pPr algn="l"/>
            <a:endParaRPr lang="en-US" sz="1200" u="none" strike="noStrike" dirty="0">
              <a:solidFill>
                <a:srgbClr val="323232"/>
              </a:solidFill>
              <a:effectLst/>
              <a:latin typeface="Times New Roman" panose="02020603050405020304" pitchFamily="18" charset="0"/>
              <a:cs typeface="Times New Roman" panose="02020603050405020304" pitchFamily="18" charset="0"/>
            </a:endParaRPr>
          </a:p>
          <a:p>
            <a:pPr algn="l"/>
            <a:r>
              <a:rPr lang="en-US" sz="1200" u="none" strike="noStrike" dirty="0">
                <a:solidFill>
                  <a:srgbClr val="323232"/>
                </a:solidFill>
                <a:effectLst/>
                <a:latin typeface="Times New Roman" panose="02020603050405020304" pitchFamily="18" charset="0"/>
                <a:cs typeface="Times New Roman" panose="02020603050405020304" pitchFamily="18" charset="0"/>
              </a:rPr>
              <a:t>The albumin/globulin ratio </a:t>
            </a:r>
            <a:r>
              <a:rPr lang="en-US" sz="1200" b="1" u="none" strike="noStrike" dirty="0">
                <a:solidFill>
                  <a:srgbClr val="FF0000"/>
                </a:solidFill>
                <a:effectLst/>
                <a:latin typeface="Times New Roman" panose="02020603050405020304" pitchFamily="18" charset="0"/>
                <a:cs typeface="Times New Roman" panose="02020603050405020304" pitchFamily="18" charset="0"/>
              </a:rPr>
              <a:t>(A/G) </a:t>
            </a:r>
            <a:r>
              <a:rPr lang="en-US" sz="1200" u="none" strike="noStrike" dirty="0">
                <a:solidFill>
                  <a:srgbClr val="323232"/>
                </a:solidFill>
                <a:effectLst/>
                <a:latin typeface="Times New Roman" panose="02020603050405020304" pitchFamily="18" charset="0"/>
                <a:cs typeface="Times New Roman" panose="02020603050405020304" pitchFamily="18" charset="0"/>
              </a:rPr>
              <a:t>is normally found = &gt;1.0.</a:t>
            </a:r>
          </a:p>
          <a:p>
            <a:pPr algn="l"/>
            <a:r>
              <a:rPr lang="en-US" sz="1200" u="none" strike="noStrike" dirty="0">
                <a:solidFill>
                  <a:srgbClr val="323232"/>
                </a:solidFill>
                <a:effectLst/>
                <a:latin typeface="Times New Roman" panose="02020603050405020304" pitchFamily="18" charset="0"/>
                <a:cs typeface="Times New Roman" panose="02020603050405020304" pitchFamily="18" charset="0"/>
              </a:rPr>
              <a:t>A/G ratio &lt;1.0 is usually seen in liver diseases.</a:t>
            </a:r>
          </a:p>
          <a:p>
            <a:pPr lvl="1" algn="l"/>
            <a:endParaRPr lang="en-US" sz="1200" b="0" i="0" u="none" strike="noStrike" dirty="0">
              <a:solidFill>
                <a:srgbClr val="323232"/>
              </a:solidFill>
              <a:effectLst/>
              <a:latin typeface="Times New Roman" panose="02020603050405020304" pitchFamily="18" charset="0"/>
              <a:cs typeface="Times New Roman" panose="02020603050405020304" pitchFamily="18" charset="0"/>
            </a:endParaRPr>
          </a:p>
          <a:p>
            <a:pPr lvl="1" algn="l"/>
            <a:endParaRPr lang="en-US" sz="1200" u="none" strike="noStrike" dirty="0">
              <a:solidFill>
                <a:srgbClr val="32323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87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840F6F-7952-6145-85F7-EA5C7529F73E}"/>
              </a:ext>
            </a:extLst>
          </p:cNvPr>
          <p:cNvSpPr txBox="1"/>
          <p:nvPr/>
        </p:nvSpPr>
        <p:spPr>
          <a:xfrm>
            <a:off x="148281" y="233398"/>
            <a:ext cx="8995719" cy="1015663"/>
          </a:xfrm>
          <a:prstGeom prst="rect">
            <a:avLst/>
          </a:prstGeom>
          <a:noFill/>
        </p:spPr>
        <p:txBody>
          <a:bodyPr wrap="square">
            <a:spAutoFit/>
          </a:bodyPr>
          <a:lstStyle/>
          <a:p>
            <a:pPr algn="l"/>
            <a:r>
              <a:rPr lang="en-US" sz="1200" b="1" u="sng" strike="noStrike" dirty="0">
                <a:solidFill>
                  <a:srgbClr val="FF0000"/>
                </a:solidFill>
                <a:effectLst/>
                <a:latin typeface="Times New Roman" panose="02020603050405020304" pitchFamily="18" charset="0"/>
                <a:cs typeface="Times New Roman" panose="02020603050405020304" pitchFamily="18" charset="0"/>
              </a:rPr>
              <a:t>Albumin level increases in:</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Naturally, there is no reason for the increase in albumin levels.</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Dehydration or any other cause leading to a decrease in the plasma volume causes an increase in the level.</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High protein diet.</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When the tourniquet is applied for a long time.</a:t>
            </a:r>
          </a:p>
        </p:txBody>
      </p:sp>
      <p:graphicFrame>
        <p:nvGraphicFramePr>
          <p:cNvPr id="2" name="Table 1">
            <a:extLst>
              <a:ext uri="{FF2B5EF4-FFF2-40B4-BE49-F238E27FC236}">
                <a16:creationId xmlns:a16="http://schemas.microsoft.com/office/drawing/2014/main" id="{E87EEAC2-B44C-E540-9979-85F3EBB9BEEC}"/>
              </a:ext>
            </a:extLst>
          </p:cNvPr>
          <p:cNvGraphicFramePr>
            <a:graphicFrameLocks noGrp="1"/>
          </p:cNvGraphicFramePr>
          <p:nvPr>
            <p:extLst>
              <p:ext uri="{D42A27DB-BD31-4B8C-83A1-F6EECF244321}">
                <p14:modId xmlns:p14="http://schemas.microsoft.com/office/powerpoint/2010/main" val="2944925887"/>
              </p:ext>
            </p:extLst>
          </p:nvPr>
        </p:nvGraphicFramePr>
        <p:xfrm>
          <a:off x="3682314" y="1249061"/>
          <a:ext cx="5029200" cy="2952234"/>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788402145"/>
                    </a:ext>
                  </a:extLst>
                </a:gridCol>
                <a:gridCol w="2514600">
                  <a:extLst>
                    <a:ext uri="{9D8B030D-6E8A-4147-A177-3AD203B41FA5}">
                      <a16:colId xmlns:a16="http://schemas.microsoft.com/office/drawing/2014/main" val="2896453926"/>
                    </a:ext>
                  </a:extLst>
                </a:gridCol>
              </a:tblGrid>
              <a:tr h="299359">
                <a:tc>
                  <a:txBody>
                    <a:bodyPr/>
                    <a:lstStyle/>
                    <a:p>
                      <a:r>
                        <a:rPr lang="en-US" sz="1200" b="0" i="0" u="none" strike="noStrike" kern="1200" dirty="0">
                          <a:solidFill>
                            <a:schemeClr val="lt1"/>
                          </a:solidFill>
                          <a:effectLst/>
                          <a:latin typeface="Times New Roman" panose="02020603050405020304" pitchFamily="18" charset="0"/>
                          <a:ea typeface="+mn-ea"/>
                          <a:cs typeface="Times New Roman" panose="02020603050405020304" pitchFamily="18" charset="0"/>
                        </a:rPr>
                        <a:t>Hypoalbuminemia</a:t>
                      </a:r>
                      <a:endParaRPr lang="en-IQ" sz="1200" b="0" i="0" dirty="0">
                        <a:latin typeface="Times New Roman" panose="02020603050405020304" pitchFamily="18" charset="0"/>
                        <a:cs typeface="Times New Roman" panose="02020603050405020304" pitchFamily="18" charset="0"/>
                      </a:endParaRPr>
                    </a:p>
                  </a:txBody>
                  <a:tcPr/>
                </a:tc>
                <a:tc>
                  <a:txBody>
                    <a:bodyPr/>
                    <a:lstStyle/>
                    <a:p>
                      <a:r>
                        <a:rPr lang="en-US" sz="1200" b="0" i="0" u="none" strike="noStrike" kern="1200" dirty="0">
                          <a:solidFill>
                            <a:schemeClr val="lt1"/>
                          </a:solidFill>
                          <a:effectLst/>
                          <a:latin typeface="Times New Roman" panose="02020603050405020304" pitchFamily="18" charset="0"/>
                          <a:ea typeface="+mn-ea"/>
                          <a:cs typeface="Times New Roman" panose="02020603050405020304" pitchFamily="18" charset="0"/>
                        </a:rPr>
                        <a:t>Hyperalbuminemia</a:t>
                      </a:r>
                      <a:endParaRPr lang="en-IQ" sz="12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68101256"/>
                  </a:ext>
                </a:extLst>
              </a:tr>
              <a:tr h="301329">
                <a:tc>
                  <a:txBody>
                    <a:bodyPr/>
                    <a:lstStyle/>
                    <a:p>
                      <a:pPr fontAlgn="t"/>
                      <a:r>
                        <a:rPr lang="en-US" sz="1200" b="0" i="0" dirty="0">
                          <a:effectLst/>
                          <a:latin typeface="Times New Roman" panose="02020603050405020304" pitchFamily="18" charset="0"/>
                          <a:cs typeface="Times New Roman" panose="02020603050405020304" pitchFamily="18" charset="0"/>
                        </a:rPr>
                        <a:t>Nephrotic syndrome</a:t>
                      </a:r>
                    </a:p>
                  </a:txBody>
                  <a:tcPr marL="47625" marR="47625" marT="47625" marB="47625"/>
                </a:tc>
                <a:tc>
                  <a:txBody>
                    <a:bodyPr/>
                    <a:lstStyle/>
                    <a:p>
                      <a:pPr fontAlgn="t"/>
                      <a:r>
                        <a:rPr lang="en-US" sz="1200" b="0" i="0" dirty="0">
                          <a:effectLst/>
                          <a:latin typeface="Times New Roman" panose="02020603050405020304" pitchFamily="18" charset="0"/>
                          <a:cs typeface="Times New Roman" panose="02020603050405020304" pitchFamily="18" charset="0"/>
                        </a:rPr>
                        <a:t>Dehydration</a:t>
                      </a:r>
                    </a:p>
                  </a:txBody>
                  <a:tcPr marL="47625" marR="47625" marT="47625" marB="47625"/>
                </a:tc>
                <a:extLst>
                  <a:ext uri="{0D108BD9-81ED-4DB2-BD59-A6C34878D82A}">
                    <a16:rowId xmlns:a16="http://schemas.microsoft.com/office/drawing/2014/main" val="4194151477"/>
                  </a:ext>
                </a:extLst>
              </a:tr>
              <a:tr h="301329">
                <a:tc>
                  <a:txBody>
                    <a:bodyPr/>
                    <a:lstStyle/>
                    <a:p>
                      <a:pPr fontAlgn="t"/>
                      <a:r>
                        <a:rPr lang="en-US" sz="1200" b="0" i="0" dirty="0">
                          <a:effectLst/>
                          <a:latin typeface="Times New Roman" panose="02020603050405020304" pitchFamily="18" charset="0"/>
                          <a:cs typeface="Times New Roman" panose="02020603050405020304" pitchFamily="18" charset="0"/>
                        </a:rPr>
                        <a:t>Burns</a:t>
                      </a:r>
                    </a:p>
                  </a:txBody>
                  <a:tcPr marL="47625" marR="47625" marT="47625" marB="47625"/>
                </a:tc>
                <a:tc>
                  <a:txBody>
                    <a:bodyPr/>
                    <a:lstStyle/>
                    <a:p>
                      <a:pPr fontAlgn="t"/>
                      <a:r>
                        <a:rPr lang="en-US" sz="1200" b="0" i="0" dirty="0">
                          <a:effectLst/>
                          <a:latin typeface="Times New Roman" panose="02020603050405020304" pitchFamily="18" charset="0"/>
                          <a:cs typeface="Times New Roman" panose="02020603050405020304" pitchFamily="18" charset="0"/>
                        </a:rPr>
                        <a:t>High protein diet</a:t>
                      </a:r>
                    </a:p>
                  </a:txBody>
                  <a:tcPr marL="47625" marR="47625" marT="47625" marB="47625"/>
                </a:tc>
                <a:extLst>
                  <a:ext uri="{0D108BD9-81ED-4DB2-BD59-A6C34878D82A}">
                    <a16:rowId xmlns:a16="http://schemas.microsoft.com/office/drawing/2014/main" val="1576698890"/>
                  </a:ext>
                </a:extLst>
              </a:tr>
              <a:tr h="553422">
                <a:tc>
                  <a:txBody>
                    <a:bodyPr/>
                    <a:lstStyle/>
                    <a:p>
                      <a:pPr fontAlgn="t"/>
                      <a:r>
                        <a:rPr lang="en-US" sz="1200" b="0" i="0" dirty="0">
                          <a:effectLst/>
                          <a:latin typeface="Times New Roman" panose="02020603050405020304" pitchFamily="18" charset="0"/>
                          <a:cs typeface="Times New Roman" panose="02020603050405020304" pitchFamily="18" charset="0"/>
                        </a:rPr>
                        <a:t>Blood loss</a:t>
                      </a:r>
                    </a:p>
                  </a:txBody>
                  <a:tcPr marL="47625" marR="47625" marT="47625" marB="47625"/>
                </a:tc>
                <a:tc>
                  <a:txBody>
                    <a:bodyPr/>
                    <a:lstStyle/>
                    <a:p>
                      <a:pPr fontAlgn="t"/>
                      <a:r>
                        <a:rPr lang="en-US" sz="1200" b="0" i="0" dirty="0">
                          <a:effectLst/>
                          <a:latin typeface="Times New Roman" panose="02020603050405020304" pitchFamily="18" charset="0"/>
                          <a:cs typeface="Times New Roman" panose="02020603050405020304" pitchFamily="18" charset="0"/>
                        </a:rPr>
                        <a:t>False value due to prolonged tourniquet</a:t>
                      </a:r>
                    </a:p>
                  </a:txBody>
                  <a:tcPr marL="47625" marR="47625" marT="47625" marB="47625"/>
                </a:tc>
                <a:extLst>
                  <a:ext uri="{0D108BD9-81ED-4DB2-BD59-A6C34878D82A}">
                    <a16:rowId xmlns:a16="http://schemas.microsoft.com/office/drawing/2014/main" val="2015250540"/>
                  </a:ext>
                </a:extLst>
              </a:tr>
              <a:tr h="299359">
                <a:tc>
                  <a:txBody>
                    <a:bodyPr/>
                    <a:lstStyle/>
                    <a:p>
                      <a:r>
                        <a:rPr lang="en-US" sz="12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Malignancies</a:t>
                      </a:r>
                      <a:endParaRPr lang="en-IQ" sz="1200" b="0" i="0" dirty="0">
                        <a:latin typeface="Times New Roman" panose="02020603050405020304" pitchFamily="18" charset="0"/>
                        <a:cs typeface="Times New Roman" panose="02020603050405020304" pitchFamily="18" charset="0"/>
                      </a:endParaRPr>
                    </a:p>
                  </a:txBody>
                  <a:tcPr/>
                </a:tc>
                <a:tc>
                  <a:txBody>
                    <a:bodyPr/>
                    <a:lstStyle/>
                    <a:p>
                      <a:endParaRPr lang="en-IQ" sz="1200" b="0" i="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3985765"/>
                  </a:ext>
                </a:extLst>
              </a:tr>
              <a:tr h="299359">
                <a:tc>
                  <a:txBody>
                    <a:bodyPr/>
                    <a:lstStyle/>
                    <a:p>
                      <a:r>
                        <a:rPr lang="en-US" sz="12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Inflammatory process</a:t>
                      </a:r>
                      <a:endParaRPr lang="en-IQ" sz="1200" b="0" i="0" dirty="0">
                        <a:latin typeface="Times New Roman" panose="02020603050405020304" pitchFamily="18" charset="0"/>
                        <a:cs typeface="Times New Roman" panose="02020603050405020304" pitchFamily="18" charset="0"/>
                      </a:endParaRPr>
                    </a:p>
                  </a:txBody>
                  <a:tcPr/>
                </a:tc>
                <a:tc>
                  <a:txBody>
                    <a:bodyPr/>
                    <a:lstStyle/>
                    <a:p>
                      <a:endParaRPr lang="en-IQ" sz="1200" b="0" i="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41831476"/>
                  </a:ext>
                </a:extLst>
              </a:tr>
              <a:tr h="299359">
                <a:tc>
                  <a:txBody>
                    <a:bodyPr/>
                    <a:lstStyle/>
                    <a:p>
                      <a:r>
                        <a:rPr lang="en-US" sz="12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Liver diseases</a:t>
                      </a:r>
                      <a:endParaRPr lang="en-IQ" sz="1200" b="0" i="0" dirty="0">
                        <a:latin typeface="Times New Roman" panose="02020603050405020304" pitchFamily="18" charset="0"/>
                        <a:cs typeface="Times New Roman" panose="02020603050405020304" pitchFamily="18" charset="0"/>
                      </a:endParaRPr>
                    </a:p>
                  </a:txBody>
                  <a:tcPr/>
                </a:tc>
                <a:tc>
                  <a:txBody>
                    <a:bodyPr/>
                    <a:lstStyle/>
                    <a:p>
                      <a:endParaRPr lang="en-IQ" sz="1200" b="0" i="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92596297"/>
                  </a:ext>
                </a:extLst>
              </a:tr>
              <a:tr h="299359">
                <a:tc>
                  <a:txBody>
                    <a:bodyPr/>
                    <a:lstStyle/>
                    <a:p>
                      <a:r>
                        <a:rPr lang="en-US" sz="12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Decreased protein intake</a:t>
                      </a:r>
                      <a:endParaRPr lang="en-IQ" sz="1200" b="0" i="0" dirty="0">
                        <a:latin typeface="Times New Roman" panose="02020603050405020304" pitchFamily="18" charset="0"/>
                        <a:cs typeface="Times New Roman" panose="02020603050405020304" pitchFamily="18" charset="0"/>
                      </a:endParaRPr>
                    </a:p>
                  </a:txBody>
                  <a:tcPr/>
                </a:tc>
                <a:tc>
                  <a:txBody>
                    <a:bodyPr/>
                    <a:lstStyle/>
                    <a:p>
                      <a:endParaRPr lang="en-IQ" sz="12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811970"/>
                  </a:ext>
                </a:extLst>
              </a:tr>
              <a:tr h="299359">
                <a:tc>
                  <a:txBody>
                    <a:bodyPr/>
                    <a:lstStyle/>
                    <a:p>
                      <a:r>
                        <a:rPr lang="en-US" sz="12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Ascites</a:t>
                      </a:r>
                      <a:endParaRPr lang="en-IQ" sz="1200" b="0" i="0" dirty="0">
                        <a:latin typeface="Times New Roman" panose="02020603050405020304" pitchFamily="18" charset="0"/>
                        <a:cs typeface="Times New Roman" panose="02020603050405020304" pitchFamily="18" charset="0"/>
                      </a:endParaRPr>
                    </a:p>
                  </a:txBody>
                  <a:tcPr/>
                </a:tc>
                <a:tc>
                  <a:txBody>
                    <a:bodyPr/>
                    <a:lstStyle/>
                    <a:p>
                      <a:pPr marL="0" algn="r" defTabSz="914400" rtl="1" eaLnBrk="1" latinLnBrk="0" hangingPunct="1"/>
                      <a:endParaRPr lang="en-IQ" sz="12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24857872"/>
                  </a:ext>
                </a:extLst>
              </a:tr>
            </a:tbl>
          </a:graphicData>
        </a:graphic>
      </p:graphicFrame>
      <p:sp>
        <p:nvSpPr>
          <p:cNvPr id="6" name="TextBox 5">
            <a:extLst>
              <a:ext uri="{FF2B5EF4-FFF2-40B4-BE49-F238E27FC236}">
                <a16:creationId xmlns:a16="http://schemas.microsoft.com/office/drawing/2014/main" id="{50CC3C5A-D628-354E-9BC4-FC8DCAA8678B}"/>
              </a:ext>
            </a:extLst>
          </p:cNvPr>
          <p:cNvSpPr txBox="1"/>
          <p:nvPr/>
        </p:nvSpPr>
        <p:spPr>
          <a:xfrm>
            <a:off x="148281" y="1613805"/>
            <a:ext cx="3323968" cy="2800767"/>
          </a:xfrm>
          <a:prstGeom prst="rect">
            <a:avLst/>
          </a:prstGeom>
          <a:noFill/>
        </p:spPr>
        <p:txBody>
          <a:bodyPr wrap="square">
            <a:spAutoFit/>
          </a:bodyPr>
          <a:lstStyle/>
          <a:p>
            <a:pPr marL="343080" indent="-342360" algn="ctr">
              <a:lnSpc>
                <a:spcPct val="100000"/>
              </a:lnSpc>
              <a:spcBef>
                <a:spcPts val="799"/>
              </a:spcBef>
              <a:buClr>
                <a:srgbClr val="FF0000"/>
              </a:buClr>
              <a:buFont typeface="Arial"/>
              <a:buChar char="•"/>
            </a:pPr>
            <a:r>
              <a:rPr lang="en-GB" sz="1200" u="sng" strike="noStrike" spc="-1" dirty="0">
                <a:solidFill>
                  <a:srgbClr val="FF0000"/>
                </a:solidFill>
                <a:uFillTx/>
                <a:latin typeface="Times New Roman" panose="02020603050405020304" pitchFamily="18" charset="0"/>
                <a:cs typeface="Times New Roman" panose="02020603050405020304" pitchFamily="18" charset="0"/>
              </a:rPr>
              <a:t>Immunoglobulins</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Diagnostic sensitivity for elevated IgA in alcoholic liver disease and IgM in primary biliary cirrhosis. With the exception of IgM in primary biliary cirrhosis. </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 </a:t>
            </a:r>
            <a:r>
              <a:rPr lang="en-GB" sz="1200" u="sng" strike="noStrike" spc="-1" dirty="0">
                <a:solidFill>
                  <a:srgbClr val="FF0000"/>
                </a:solidFill>
                <a:uFillTx/>
                <a:latin typeface="Times New Roman" panose="02020603050405020304" pitchFamily="18" charset="0"/>
                <a:cs typeface="Times New Roman" panose="02020603050405020304" pitchFamily="18" charset="0"/>
              </a:rPr>
              <a:t>1-</a:t>
            </a:r>
            <a:r>
              <a:rPr lang="en-GB" sz="1200" strike="noStrike" spc="-1" dirty="0">
                <a:solidFill>
                  <a:srgbClr val="000000"/>
                </a:solidFill>
                <a:latin typeface="Times New Roman" panose="02020603050405020304" pitchFamily="18" charset="0"/>
                <a:cs typeface="Times New Roman" panose="02020603050405020304" pitchFamily="18" charset="0"/>
              </a:rPr>
              <a:t>In primary biliary cirrhosis IgM is characteristically increased.</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 </a:t>
            </a:r>
            <a:r>
              <a:rPr lang="en-GB" sz="1200" u="sng" strike="noStrike" spc="-1" dirty="0">
                <a:solidFill>
                  <a:srgbClr val="FF0000"/>
                </a:solidFill>
                <a:uFillTx/>
                <a:latin typeface="Times New Roman" panose="02020603050405020304" pitchFamily="18" charset="0"/>
                <a:cs typeface="Times New Roman" panose="02020603050405020304" pitchFamily="18" charset="0"/>
              </a:rPr>
              <a:t>2-</a:t>
            </a:r>
            <a:r>
              <a:rPr lang="en-GB" sz="1200" strike="noStrike" spc="-1" dirty="0">
                <a:solidFill>
                  <a:srgbClr val="000000"/>
                </a:solidFill>
                <a:latin typeface="Times New Roman" panose="02020603050405020304" pitchFamily="18" charset="0"/>
                <a:cs typeface="Times New Roman" panose="02020603050405020304" pitchFamily="18" charset="0"/>
              </a:rPr>
              <a:t>In alcoholic cirrhosis IgA is characteristically increased and this tends to cause "beta-gamma bridging" on serum electrophoresis.</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FF0000"/>
              </a:buClr>
              <a:buFont typeface="Arial"/>
              <a:buChar char="•"/>
            </a:pPr>
            <a:r>
              <a:rPr lang="en-GB" sz="1200" u="sng" strike="noStrike" spc="-1" dirty="0">
                <a:solidFill>
                  <a:srgbClr val="FF0000"/>
                </a:solidFill>
                <a:uFillTx/>
                <a:latin typeface="Times New Roman" panose="02020603050405020304" pitchFamily="18" charset="0"/>
                <a:cs typeface="Times New Roman" panose="02020603050405020304" pitchFamily="18" charset="0"/>
              </a:rPr>
              <a:t>3-</a:t>
            </a:r>
            <a:r>
              <a:rPr lang="en-GB" sz="1200" strike="noStrike" spc="-1" dirty="0">
                <a:solidFill>
                  <a:srgbClr val="000000"/>
                </a:solidFill>
                <a:latin typeface="Times New Roman" panose="02020603050405020304" pitchFamily="18" charset="0"/>
                <a:cs typeface="Times New Roman" panose="02020603050405020304" pitchFamily="18" charset="0"/>
              </a:rPr>
              <a:t>In autoimmune chronic active hepatitis IgG is particularly increased.</a:t>
            </a:r>
            <a:endParaRPr lang="en-GB" sz="1200" strike="noStrike" spc="-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2209918-418C-9A4B-A447-7C2E83D83B54}"/>
              </a:ext>
            </a:extLst>
          </p:cNvPr>
          <p:cNvSpPr txBox="1"/>
          <p:nvPr/>
        </p:nvSpPr>
        <p:spPr>
          <a:xfrm>
            <a:off x="148281" y="4594650"/>
            <a:ext cx="1977082" cy="369332"/>
          </a:xfrm>
          <a:prstGeom prst="rect">
            <a:avLst/>
          </a:prstGeom>
          <a:noFill/>
        </p:spPr>
        <p:txBody>
          <a:bodyPr wrap="square">
            <a:spAutoFit/>
          </a:bodyPr>
          <a:lstStyle/>
          <a:p>
            <a:pPr marL="0" algn="r" defTabSz="914400" rtl="1" eaLnBrk="1" latinLnBrk="0" hangingPunct="1"/>
            <a:r>
              <a:rPr lang="en-GB" sz="1800" b="1" u="sng" strike="noStrike" spc="-1" dirty="0">
                <a:solidFill>
                  <a:srgbClr val="FF0000"/>
                </a:solidFill>
                <a:uFillTx/>
                <a:latin typeface="Times New Roman" panose="02020603050405020304" pitchFamily="18" charset="0"/>
                <a:cs typeface="Times New Roman" panose="02020603050405020304" pitchFamily="18" charset="0"/>
              </a:rPr>
              <a:t>Clotting factors</a:t>
            </a:r>
            <a:r>
              <a:rPr lang="en-GB" sz="1800" b="1" strike="noStrike" spc="-1" dirty="0">
                <a:solidFill>
                  <a:srgbClr val="FF0000"/>
                </a:solidFill>
                <a:latin typeface="Times New Roman" panose="02020603050405020304" pitchFamily="18" charset="0"/>
                <a:cs typeface="Times New Roman" panose="02020603050405020304" pitchFamily="18" charset="0"/>
              </a:rPr>
              <a:t> </a:t>
            </a:r>
            <a:endParaRPr lang="en-IQ" b="1" dirty="0">
              <a:solidFill>
                <a:srgbClr val="FF0000"/>
              </a:solidFill>
            </a:endParaRPr>
          </a:p>
        </p:txBody>
      </p:sp>
      <p:sp>
        <p:nvSpPr>
          <p:cNvPr id="9" name="TextBox 8">
            <a:extLst>
              <a:ext uri="{FF2B5EF4-FFF2-40B4-BE49-F238E27FC236}">
                <a16:creationId xmlns:a16="http://schemas.microsoft.com/office/drawing/2014/main" id="{BDF8B60C-5E3C-E248-B7A9-F95163003224}"/>
              </a:ext>
            </a:extLst>
          </p:cNvPr>
          <p:cNvSpPr txBox="1"/>
          <p:nvPr/>
        </p:nvSpPr>
        <p:spPr>
          <a:xfrm>
            <a:off x="148281" y="5131771"/>
            <a:ext cx="7698260" cy="1092607"/>
          </a:xfrm>
          <a:prstGeom prst="rect">
            <a:avLst/>
          </a:prstGeom>
          <a:noFill/>
        </p:spPr>
        <p:txBody>
          <a:bodyPr wrap="square">
            <a:spAutoFit/>
          </a:bodyPr>
          <a:lstStyle/>
          <a:p>
            <a:pPr marL="343080" indent="-342360" rtl="1">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Haemostasis is intimately related to liver function, because most coagulation factors are synthesized by liver parenchymal cells and the liver's reticuloendothelial system serves an important role in the clearance of activation products. </a:t>
            </a:r>
            <a:endParaRPr lang="en-GB" sz="1200" strike="noStrike" spc="-1" dirty="0">
              <a:latin typeface="Times New Roman" panose="02020603050405020304" pitchFamily="18" charset="0"/>
              <a:cs typeface="Times New Roman" panose="02020603050405020304" pitchFamily="18" charset="0"/>
            </a:endParaRPr>
          </a:p>
          <a:p>
            <a:pPr marL="343080" indent="-342360" rtl="1">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Vitamin K deficiency leads to the production of abnormal vitamin K-dependent factors. The factors lack gamma-carboxy glutamic acid residues in the NH2-terminal part of their molecules. </a:t>
            </a:r>
            <a:endParaRPr lang="en-GB" sz="1200" strike="noStrike" spc="-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80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478EDB-C4C0-A545-9816-54142D973B96}"/>
              </a:ext>
            </a:extLst>
          </p:cNvPr>
          <p:cNvSpPr txBox="1"/>
          <p:nvPr/>
        </p:nvSpPr>
        <p:spPr>
          <a:xfrm>
            <a:off x="98854" y="168520"/>
            <a:ext cx="8711513" cy="3908762"/>
          </a:xfrm>
          <a:prstGeom prst="rect">
            <a:avLst/>
          </a:prstGeom>
          <a:noFill/>
        </p:spPr>
        <p:txBody>
          <a:bodyPr wrap="square">
            <a:spAutoFit/>
          </a:bodyPr>
          <a:lstStyle/>
          <a:p>
            <a:pPr algn="ctr"/>
            <a:r>
              <a:rPr lang="en-GB" sz="1200" b="1" u="sng" strike="noStrike" spc="-1" dirty="0">
                <a:solidFill>
                  <a:srgbClr val="FF0000"/>
                </a:solidFill>
                <a:uFillTx/>
                <a:latin typeface="Times New Roman" panose="02020603050405020304" pitchFamily="18" charset="0"/>
                <a:cs typeface="Times New Roman" panose="02020603050405020304" pitchFamily="18" charset="0"/>
              </a:rPr>
              <a:t>Alpha-foetoprotein</a:t>
            </a:r>
            <a:r>
              <a:rPr lang="en-GB" sz="1200" u="sng" strike="noStrike" spc="-1" dirty="0">
                <a:solidFill>
                  <a:srgbClr val="FF0000"/>
                </a:solidFill>
                <a:uFillTx/>
                <a:latin typeface="Times New Roman" panose="02020603050405020304" pitchFamily="18" charset="0"/>
                <a:cs typeface="Times New Roman" panose="02020603050405020304" pitchFamily="18" charset="0"/>
              </a:rPr>
              <a:t> (AFP)</a:t>
            </a:r>
            <a:endParaRPr lang="en-GB" sz="1200" strike="noStrike" spc="-1" dirty="0">
              <a:latin typeface="Times New Roman" panose="02020603050405020304" pitchFamily="18" charset="0"/>
              <a:cs typeface="Times New Roman" panose="02020603050405020304" pitchFamily="18" charset="0"/>
            </a:endParaRPr>
          </a:p>
          <a:p>
            <a:pPr algn="l"/>
            <a:r>
              <a:rPr lang="en-US" sz="1200" u="none" strike="noStrike" dirty="0">
                <a:solidFill>
                  <a:srgbClr val="323232"/>
                </a:solidFill>
                <a:effectLst/>
                <a:latin typeface="Times New Roman" panose="02020603050405020304" pitchFamily="18" charset="0"/>
                <a:cs typeface="Times New Roman" panose="02020603050405020304" pitchFamily="18" charset="0"/>
              </a:rPr>
              <a:t>AFP (</a:t>
            </a:r>
            <a:r>
              <a:rPr lang="el-GR" sz="1200" u="none" strike="noStrike" dirty="0">
                <a:solidFill>
                  <a:srgbClr val="323232"/>
                </a:solidFill>
                <a:effectLst/>
                <a:latin typeface="Times New Roman" panose="02020603050405020304" pitchFamily="18" charset="0"/>
                <a:cs typeface="Times New Roman" panose="02020603050405020304" pitchFamily="18" charset="0"/>
              </a:rPr>
              <a:t>α-</a:t>
            </a:r>
            <a:r>
              <a:rPr lang="en-US" sz="1200" u="none" strike="noStrike" dirty="0">
                <a:solidFill>
                  <a:srgbClr val="323232"/>
                </a:solidFill>
                <a:effectLst/>
                <a:latin typeface="Times New Roman" panose="02020603050405020304" pitchFamily="18" charset="0"/>
                <a:cs typeface="Times New Roman" panose="02020603050405020304" pitchFamily="18" charset="0"/>
              </a:rPr>
              <a:t>Fetoprotein) is a principal protein in the fetus, and its function in the adult is unknown.</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AFP is the most significant protein found in the second trimester of the fetus.</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This is a transport protein produced by the fetal liver with functions similar to albumin in infants and adult body fluids.</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Due to its large molecular weight, it is found in amniotic fluid and maternal circulation in a minimal amount, so it cannot cross the fetoplacental circulation.</a:t>
            </a:r>
            <a:endParaRPr lang="ar-SA" sz="1200" u="none" strike="noStrike" dirty="0">
              <a:solidFill>
                <a:srgbClr val="323232"/>
              </a:solidFill>
              <a:effectLst/>
              <a:latin typeface="Times New Roman" panose="02020603050405020304" pitchFamily="18" charset="0"/>
              <a:cs typeface="Times New Roman" panose="02020603050405020304" pitchFamily="18" charset="0"/>
            </a:endParaRPr>
          </a:p>
          <a:p>
            <a:pPr lvl="1" algn="l"/>
            <a:endParaRPr lang="ar-SA" sz="1200" dirty="0">
              <a:solidFill>
                <a:srgbClr val="323232"/>
              </a:solidFill>
              <a:latin typeface="Times New Roman" panose="02020603050405020304" pitchFamily="18" charset="0"/>
              <a:cs typeface="Times New Roman" panose="02020603050405020304" pitchFamily="18" charset="0"/>
            </a:endParaRPr>
          </a:p>
          <a:p>
            <a:pPr marL="720">
              <a:lnSpc>
                <a:spcPct val="100000"/>
              </a:lnSpc>
              <a:spcBef>
                <a:spcPts val="641"/>
              </a:spcBef>
              <a:buClr>
                <a:srgbClr val="000000"/>
              </a:buClr>
            </a:pPr>
            <a:r>
              <a:rPr lang="en-GB" sz="1200" strike="noStrike" spc="-1" dirty="0">
                <a:solidFill>
                  <a:srgbClr val="000000"/>
                </a:solidFill>
                <a:latin typeface="Times New Roman" panose="02020603050405020304" pitchFamily="18" charset="0"/>
                <a:cs typeface="Times New Roman" panose="02020603050405020304" pitchFamily="18" charset="0"/>
              </a:rPr>
              <a:t>It is increased markedly in primary liver cell carcinoma (hepatoma) as a result of reversion of the malignant cells to a de-differentiated state. Also it is produced by some germ cell tumours (e.g. teratoma). Moderate elevations may occur when liver tissue is regenerating, such as in the recovery stage after hepatitis or in cirrhosis.</a:t>
            </a:r>
          </a:p>
          <a:p>
            <a:pPr marL="720">
              <a:lnSpc>
                <a:spcPct val="100000"/>
              </a:lnSpc>
              <a:spcBef>
                <a:spcPts val="641"/>
              </a:spcBef>
              <a:buClr>
                <a:srgbClr val="000000"/>
              </a:buClr>
            </a:pPr>
            <a:r>
              <a:rPr lang="en-GB" sz="1200" strike="noStrike" spc="-1" dirty="0">
                <a:solidFill>
                  <a:srgbClr val="000000"/>
                </a:solidFill>
                <a:latin typeface="Times New Roman" panose="02020603050405020304" pitchFamily="18" charset="0"/>
                <a:cs typeface="Times New Roman" panose="02020603050405020304" pitchFamily="18" charset="0"/>
              </a:rPr>
              <a:t> </a:t>
            </a:r>
            <a:r>
              <a:rPr lang="en-US" sz="1200" b="1" u="none" strike="noStrike" dirty="0">
                <a:solidFill>
                  <a:srgbClr val="FF0000"/>
                </a:solidFill>
                <a:effectLst/>
                <a:latin typeface="Times New Roman" panose="02020603050405020304" pitchFamily="18" charset="0"/>
                <a:cs typeface="Times New Roman" panose="02020603050405020304" pitchFamily="18" charset="0"/>
              </a:rPr>
              <a:t>Noncancerous causes are:</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Cirrhosis.</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Chronic active hepatitis.</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AFP levels are raised in twin pregnancies.</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In 5 to 10% of patients with cirrhosis and hepatitis.</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In alcoholic liver disease.</a:t>
            </a:r>
          </a:p>
          <a:p>
            <a:pPr>
              <a:lnSpc>
                <a:spcPct val="100000"/>
              </a:lnSpc>
              <a:spcBef>
                <a:spcPts val="641"/>
              </a:spcBef>
            </a:pP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FF0000"/>
              </a:buClr>
              <a:buFont typeface="Arial"/>
              <a:buChar char="•"/>
            </a:pPr>
            <a:r>
              <a:rPr lang="en-GB" sz="1200" u="sng" strike="noStrike" spc="-1" dirty="0">
                <a:solidFill>
                  <a:srgbClr val="FF0000"/>
                </a:solidFill>
                <a:uFillTx/>
                <a:latin typeface="Times New Roman" panose="02020603050405020304" pitchFamily="18" charset="0"/>
                <a:cs typeface="Times New Roman" panose="02020603050405020304" pitchFamily="18" charset="0"/>
              </a:rPr>
              <a:t>Ferritin</a:t>
            </a:r>
            <a:r>
              <a:rPr lang="en-GB" sz="1200" strike="noStrike" spc="-1" dirty="0">
                <a:solidFill>
                  <a:srgbClr val="000000"/>
                </a:solidFill>
                <a:latin typeface="Times New Roman" panose="02020603050405020304" pitchFamily="18" charset="0"/>
                <a:cs typeface="Times New Roman" panose="02020603050405020304" pitchFamily="18" charset="0"/>
              </a:rPr>
              <a:t> is the form in which iron is stored in the liver. Increased levels reflect increased iron stores or liver cell necrosis.</a:t>
            </a:r>
            <a:endParaRPr lang="en-GB" sz="1200" strike="noStrike" spc="-1" dirty="0">
              <a:latin typeface="Times New Roman" panose="02020603050405020304" pitchFamily="18" charset="0"/>
              <a:cs typeface="Times New Roman" panose="02020603050405020304" pitchFamily="18" charset="0"/>
            </a:endParaRPr>
          </a:p>
          <a:p>
            <a:pPr lvl="1" algn="l"/>
            <a:endParaRPr lang="en-US" sz="1200" u="none" strike="noStrike" dirty="0">
              <a:solidFill>
                <a:srgbClr val="323232"/>
              </a:solidFill>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AE8E46C-6159-314C-A1FD-3978226B36B9}"/>
              </a:ext>
            </a:extLst>
          </p:cNvPr>
          <p:cNvPicPr/>
          <p:nvPr/>
        </p:nvPicPr>
        <p:blipFill>
          <a:blip r:embed="rId2"/>
          <a:stretch/>
        </p:blipFill>
        <p:spPr>
          <a:xfrm>
            <a:off x="333633" y="3933749"/>
            <a:ext cx="4571280" cy="2779997"/>
          </a:xfrm>
          <a:prstGeom prst="rect">
            <a:avLst/>
          </a:prstGeom>
          <a:ln>
            <a:noFill/>
          </a:ln>
        </p:spPr>
      </p:pic>
    </p:spTree>
    <p:extLst>
      <p:ext uri="{BB962C8B-B14F-4D97-AF65-F5344CB8AC3E}">
        <p14:creationId xmlns:p14="http://schemas.microsoft.com/office/powerpoint/2010/main" val="234083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0" y="0"/>
            <a:ext cx="9143280" cy="685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ctr">
              <a:lnSpc>
                <a:spcPct val="100000"/>
              </a:lnSpc>
              <a:spcBef>
                <a:spcPts val="720"/>
              </a:spcBef>
              <a:buClr>
                <a:srgbClr val="FF0000"/>
              </a:buClr>
              <a:buFont typeface="Arial"/>
              <a:buChar char="•"/>
            </a:pPr>
            <a:r>
              <a:rPr lang="en-GB" sz="1200" u="sng" strike="noStrike" spc="-1" dirty="0">
                <a:solidFill>
                  <a:srgbClr val="FF0000"/>
                </a:solidFill>
                <a:uFillTx/>
                <a:latin typeface="Times New Roman" panose="02020603050405020304" pitchFamily="18" charset="0"/>
                <a:cs typeface="Times New Roman" panose="02020603050405020304" pitchFamily="18" charset="0"/>
              </a:rPr>
              <a:t>PLASMA AMMONIA</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Normal level &lt; 40 </a:t>
            </a:r>
            <a:r>
              <a:rPr lang="en-GB" sz="1200" strike="noStrike" spc="-1" dirty="0" err="1">
                <a:solidFill>
                  <a:srgbClr val="000000"/>
                </a:solidFill>
                <a:latin typeface="Times New Roman" panose="02020603050405020304" pitchFamily="18" charset="0"/>
                <a:cs typeface="Times New Roman" panose="02020603050405020304" pitchFamily="18" charset="0"/>
              </a:rPr>
              <a:t>μmol</a:t>
            </a:r>
            <a:r>
              <a:rPr lang="en-GB" sz="1200" strike="noStrike" spc="-1" dirty="0">
                <a:solidFill>
                  <a:srgbClr val="000000"/>
                </a:solidFill>
                <a:latin typeface="Times New Roman" panose="02020603050405020304" pitchFamily="18" charset="0"/>
                <a:cs typeface="Times New Roman" panose="02020603050405020304" pitchFamily="18" charset="0"/>
              </a:rPr>
              <a:t>/l. Measurement of ammonia is most useful in cases of altered levels of consciousness. Since elevated ammonia levels are responsible for the neurological signs of hepatic encephalopathy.</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Hyperammonaemia occurs in:</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Generalised liver disease with hepatic failure.</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Transient Hyperammonaemia of the Newborn, due to liver immaturity.</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Urea cycle enzyme deficiencies. These mostly present in childhood, with neurological symptoms.</a:t>
            </a:r>
            <a:endParaRPr lang="en-GB" sz="1200" strike="noStrike" spc="-1" dirty="0">
              <a:latin typeface="Times New Roman" panose="02020603050405020304" pitchFamily="18" charset="0"/>
              <a:cs typeface="Times New Roman" panose="02020603050405020304" pitchFamily="18" charset="0"/>
            </a:endParaRPr>
          </a:p>
          <a:p>
            <a:pPr rtl="1">
              <a:lnSpc>
                <a:spcPct val="100000"/>
              </a:lnSpc>
              <a:spcBef>
                <a:spcPts val="641"/>
              </a:spcBef>
            </a:pPr>
            <a:endParaRPr lang="en-GB" sz="3200" b="0" strike="noStrike" spc="-1" dirty="0">
              <a:latin typeface="Arial"/>
            </a:endParaRPr>
          </a:p>
        </p:txBody>
      </p:sp>
      <p:pic>
        <p:nvPicPr>
          <p:cNvPr id="3" name="Picture 2">
            <a:extLst>
              <a:ext uri="{FF2B5EF4-FFF2-40B4-BE49-F238E27FC236}">
                <a16:creationId xmlns:a16="http://schemas.microsoft.com/office/drawing/2014/main" id="{1FB86E37-0CE2-C845-B5D0-788558D1F704}"/>
              </a:ext>
            </a:extLst>
          </p:cNvPr>
          <p:cNvPicPr/>
          <p:nvPr/>
        </p:nvPicPr>
        <p:blipFill>
          <a:blip r:embed="rId2"/>
          <a:stretch/>
        </p:blipFill>
        <p:spPr>
          <a:xfrm>
            <a:off x="267344" y="1890583"/>
            <a:ext cx="4514721" cy="3570383"/>
          </a:xfrm>
          <a:prstGeom prst="rect">
            <a:avLst/>
          </a:prstGeom>
          <a:ln>
            <a:noFill/>
          </a:ln>
        </p:spPr>
      </p:pic>
      <p:pic>
        <p:nvPicPr>
          <p:cNvPr id="4" name="Picture 2">
            <a:extLst>
              <a:ext uri="{FF2B5EF4-FFF2-40B4-BE49-F238E27FC236}">
                <a16:creationId xmlns:a16="http://schemas.microsoft.com/office/drawing/2014/main" id="{E13D55F4-2D4D-FB4E-893D-0AAF8D244F1F}"/>
              </a:ext>
            </a:extLst>
          </p:cNvPr>
          <p:cNvPicPr/>
          <p:nvPr/>
        </p:nvPicPr>
        <p:blipFill>
          <a:blip r:embed="rId3"/>
          <a:stretch/>
        </p:blipFill>
        <p:spPr>
          <a:xfrm>
            <a:off x="4782065" y="3175686"/>
            <a:ext cx="4361215" cy="3681593"/>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360" y="274680"/>
            <a:ext cx="9143280" cy="6582600"/>
          </a:xfrm>
          <a:prstGeom prst="rect">
            <a:avLst/>
          </a:prstGeom>
          <a:noFill/>
          <a:ln>
            <a:noFill/>
          </a:ln>
        </p:spPr>
        <p:style>
          <a:lnRef idx="0">
            <a:scrgbClr r="0" g="0" b="0"/>
          </a:lnRef>
          <a:fillRef idx="0">
            <a:scrgbClr r="0" g="0" b="0"/>
          </a:fillRef>
          <a:effectRef idx="0">
            <a:scrgbClr r="0" g="0" b="0"/>
          </a:effectRef>
          <a:fontRef idx="minor"/>
        </p:style>
      </p:sp>
      <p:pic>
        <p:nvPicPr>
          <p:cNvPr id="151" name="Picture 2"/>
          <p:cNvPicPr/>
          <p:nvPr/>
        </p:nvPicPr>
        <p:blipFill>
          <a:blip r:embed="rId2"/>
          <a:stretch/>
        </p:blipFill>
        <p:spPr>
          <a:xfrm>
            <a:off x="5116418" y="274680"/>
            <a:ext cx="3236750" cy="2456164"/>
          </a:xfrm>
          <a:prstGeom prst="rect">
            <a:avLst/>
          </a:prstGeom>
          <a:ln>
            <a:noFill/>
          </a:ln>
        </p:spPr>
      </p:pic>
      <p:graphicFrame>
        <p:nvGraphicFramePr>
          <p:cNvPr id="4" name="Table 2">
            <a:extLst>
              <a:ext uri="{FF2B5EF4-FFF2-40B4-BE49-F238E27FC236}">
                <a16:creationId xmlns:a16="http://schemas.microsoft.com/office/drawing/2014/main" id="{D8907170-E3BD-2349-A7C6-C4970872AEE2}"/>
              </a:ext>
            </a:extLst>
          </p:cNvPr>
          <p:cNvGraphicFramePr/>
          <p:nvPr>
            <p:extLst>
              <p:ext uri="{D42A27DB-BD31-4B8C-83A1-F6EECF244321}">
                <p14:modId xmlns:p14="http://schemas.microsoft.com/office/powerpoint/2010/main" val="44352460"/>
              </p:ext>
            </p:extLst>
          </p:nvPr>
        </p:nvGraphicFramePr>
        <p:xfrm>
          <a:off x="160639" y="2890011"/>
          <a:ext cx="8192529" cy="3869134"/>
        </p:xfrm>
        <a:graphic>
          <a:graphicData uri="http://schemas.openxmlformats.org/drawingml/2006/table">
            <a:tbl>
              <a:tblPr/>
              <a:tblGrid>
                <a:gridCol w="1364723">
                  <a:extLst>
                    <a:ext uri="{9D8B030D-6E8A-4147-A177-3AD203B41FA5}">
                      <a16:colId xmlns:a16="http://schemas.microsoft.com/office/drawing/2014/main" val="20000"/>
                    </a:ext>
                  </a:extLst>
                </a:gridCol>
                <a:gridCol w="1364723">
                  <a:extLst>
                    <a:ext uri="{9D8B030D-6E8A-4147-A177-3AD203B41FA5}">
                      <a16:colId xmlns:a16="http://schemas.microsoft.com/office/drawing/2014/main" val="20001"/>
                    </a:ext>
                  </a:extLst>
                </a:gridCol>
                <a:gridCol w="1365690">
                  <a:extLst>
                    <a:ext uri="{9D8B030D-6E8A-4147-A177-3AD203B41FA5}">
                      <a16:colId xmlns:a16="http://schemas.microsoft.com/office/drawing/2014/main" val="20002"/>
                    </a:ext>
                  </a:extLst>
                </a:gridCol>
                <a:gridCol w="1365690">
                  <a:extLst>
                    <a:ext uri="{9D8B030D-6E8A-4147-A177-3AD203B41FA5}">
                      <a16:colId xmlns:a16="http://schemas.microsoft.com/office/drawing/2014/main" val="20003"/>
                    </a:ext>
                  </a:extLst>
                </a:gridCol>
                <a:gridCol w="1365690">
                  <a:extLst>
                    <a:ext uri="{9D8B030D-6E8A-4147-A177-3AD203B41FA5}">
                      <a16:colId xmlns:a16="http://schemas.microsoft.com/office/drawing/2014/main" val="20004"/>
                    </a:ext>
                  </a:extLst>
                </a:gridCol>
                <a:gridCol w="1366013">
                  <a:extLst>
                    <a:ext uri="{9D8B030D-6E8A-4147-A177-3AD203B41FA5}">
                      <a16:colId xmlns:a16="http://schemas.microsoft.com/office/drawing/2014/main" val="20005"/>
                    </a:ext>
                  </a:extLst>
                </a:gridCol>
              </a:tblGrid>
              <a:tr h="357527">
                <a:tc>
                  <a:txBody>
                    <a:bodyPr/>
                    <a:lstStyle/>
                    <a:p>
                      <a:pPr rtl="1">
                        <a:lnSpc>
                          <a:spcPct val="115000"/>
                        </a:lnSpc>
                        <a:spcAft>
                          <a:spcPts val="1001"/>
                        </a:spcAft>
                      </a:pPr>
                      <a:r>
                        <a:rPr lang="en-GB" sz="1400" b="1" strike="noStrike" spc="-1">
                          <a:solidFill>
                            <a:srgbClr val="FFFFFF"/>
                          </a:solidFill>
                          <a:latin typeface="Calibri"/>
                        </a:rPr>
                        <a:t>GGT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rtl="1">
                        <a:lnSpc>
                          <a:spcPct val="115000"/>
                        </a:lnSpc>
                        <a:spcAft>
                          <a:spcPts val="1001"/>
                        </a:spcAft>
                      </a:pPr>
                      <a:r>
                        <a:rPr lang="en-GB" sz="1400" b="1" strike="noStrike" spc="-1">
                          <a:solidFill>
                            <a:srgbClr val="FFFFFF"/>
                          </a:solidFill>
                          <a:latin typeface="Calibri"/>
                        </a:rPr>
                        <a:t>ALP</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rtl="1">
                        <a:lnSpc>
                          <a:spcPct val="115000"/>
                        </a:lnSpc>
                        <a:spcAft>
                          <a:spcPts val="1001"/>
                        </a:spcAft>
                      </a:pPr>
                      <a:r>
                        <a:rPr lang="en-GB" sz="1400" b="1" strike="noStrike" spc="-1">
                          <a:solidFill>
                            <a:srgbClr val="FFFFFF"/>
                          </a:solidFill>
                          <a:latin typeface="Calibri"/>
                        </a:rPr>
                        <a:t>ALT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rtl="1">
                        <a:lnSpc>
                          <a:spcPct val="115000"/>
                        </a:lnSpc>
                        <a:spcAft>
                          <a:spcPts val="1001"/>
                        </a:spcAft>
                      </a:pPr>
                      <a:r>
                        <a:rPr lang="en-GB" sz="1400" b="1" strike="noStrike" spc="-1">
                          <a:solidFill>
                            <a:srgbClr val="FFFFFF"/>
                          </a:solidFill>
                          <a:latin typeface="Calibri"/>
                        </a:rPr>
                        <a:t>Bilirubin</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rtl="1">
                        <a:lnSpc>
                          <a:spcPct val="115000"/>
                        </a:lnSpc>
                        <a:spcAft>
                          <a:spcPts val="1001"/>
                        </a:spcAft>
                      </a:pPr>
                      <a:r>
                        <a:rPr lang="en-GB" sz="1400" b="1" strike="noStrike" spc="-1">
                          <a:solidFill>
                            <a:srgbClr val="FFFFFF"/>
                          </a:solidFill>
                          <a:latin typeface="Calibri"/>
                        </a:rPr>
                        <a:t>Plasma Albumin</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rtl="1">
                        <a:lnSpc>
                          <a:spcPct val="115000"/>
                        </a:lnSpc>
                        <a:spcAft>
                          <a:spcPts val="1001"/>
                        </a:spcAft>
                      </a:pPr>
                      <a:r>
                        <a:rPr lang="en-GB" sz="1400" b="1" strike="noStrike" spc="-1">
                          <a:solidFill>
                            <a:srgbClr val="FFFFFF"/>
                          </a:solidFill>
                          <a:latin typeface="Calibri"/>
                        </a:rPr>
                        <a:t> </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630816">
                <a:tc>
                  <a:txBody>
                    <a:bodyPr/>
                    <a:lstStyle/>
                    <a:p>
                      <a:pPr algn="ctr" rtl="1">
                        <a:lnSpc>
                          <a:spcPct val="115000"/>
                        </a:lnSpc>
                        <a:spcAft>
                          <a:spcPts val="1001"/>
                        </a:spcAft>
                      </a:pPr>
                      <a:r>
                        <a:rPr lang="en-GB" sz="1400" b="1" strike="noStrike" spc="-1">
                          <a:solidFill>
                            <a:srgbClr val="FFFFFF"/>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a:txBody>
                    <a:bodyPr/>
                    <a:lstStyle/>
                    <a:p>
                      <a:pPr algn="ctr" rtl="1">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rtl="1">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rtl="1">
                        <a:lnSpc>
                          <a:spcPct val="115000"/>
                        </a:lnSpc>
                        <a:spcAft>
                          <a:spcPts val="1001"/>
                        </a:spcAft>
                      </a:pPr>
                      <a:r>
                        <a:rPr lang="en-GB" sz="1600" b="0" strike="noStrike" spc="-1">
                          <a:solidFill>
                            <a:srgbClr val="000000"/>
                          </a:solidFill>
                          <a:latin typeface="Calibri"/>
                        </a:rPr>
                        <a:t>↑</a:t>
                      </a:r>
                      <a:endParaRPr lang="en-GB" sz="1600" b="0" strike="noStrike" spc="-1">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rtl="1">
                        <a:lnSpc>
                          <a:spcPct val="115000"/>
                        </a:lnSpc>
                        <a:spcAft>
                          <a:spcPts val="1001"/>
                        </a:spcAft>
                      </a:pPr>
                      <a:r>
                        <a:rPr lang="en-GB" sz="1400" b="0" strike="noStrike" spc="-1">
                          <a:solidFill>
                            <a:srgbClr val="000000"/>
                          </a:solidFill>
                          <a:latin typeface="Calibri"/>
                        </a:rPr>
                        <a:t>Acute alcoholic hepatitis</a:t>
                      </a:r>
                      <a:endParaRPr lang="en-GB" sz="1400" b="0" strike="noStrike" spc="-1">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630816">
                <a:tc>
                  <a:txBody>
                    <a:bodyPr/>
                    <a:lstStyle/>
                    <a:p>
                      <a:pPr algn="ctr" rtl="1">
                        <a:lnSpc>
                          <a:spcPct val="115000"/>
                        </a:lnSpc>
                        <a:spcAft>
                          <a:spcPts val="1001"/>
                        </a:spcAft>
                      </a:pPr>
                      <a:r>
                        <a:rPr lang="en-GB" sz="1400" b="1" strike="noStrike" spc="-1">
                          <a:solidFill>
                            <a:srgbClr val="FFFFFF"/>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rtl="1">
                        <a:lnSpc>
                          <a:spcPct val="115000"/>
                        </a:lnSpc>
                        <a:spcAft>
                          <a:spcPts val="1001"/>
                        </a:spcAft>
                      </a:pPr>
                      <a:r>
                        <a:rPr lang="en-GB" sz="1400" b="0" strike="noStrike" spc="-1" dirty="0">
                          <a:solidFill>
                            <a:srgbClr val="000000"/>
                          </a:solidFill>
                          <a:latin typeface="Calibri"/>
                        </a:rPr>
                        <a:t>↑</a:t>
                      </a:r>
                      <a:endParaRPr lang="en-GB"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rtl="1">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rtl="1">
                        <a:lnSpc>
                          <a:spcPct val="115000"/>
                        </a:lnSpc>
                        <a:spcAft>
                          <a:spcPts val="1001"/>
                        </a:spcAft>
                      </a:pPr>
                      <a:r>
                        <a:rPr lang="en-GB" sz="1400" b="0" strike="noStrike" spc="-1" dirty="0">
                          <a:solidFill>
                            <a:srgbClr val="000000"/>
                          </a:solidFill>
                          <a:latin typeface="Calibri"/>
                        </a:rPr>
                        <a:t>↑↑</a:t>
                      </a:r>
                      <a:endParaRPr lang="en-GB"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rtl="1">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rtl="1">
                        <a:lnSpc>
                          <a:spcPct val="115000"/>
                        </a:lnSpc>
                        <a:spcAft>
                          <a:spcPts val="1001"/>
                        </a:spcAft>
                      </a:pPr>
                      <a:r>
                        <a:rPr lang="en-GB" sz="1400" b="0" strike="noStrike" spc="-1">
                          <a:solidFill>
                            <a:srgbClr val="000000"/>
                          </a:solidFill>
                          <a:latin typeface="Calibri"/>
                        </a:rPr>
                        <a:t>Acute Viral hepatitis</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630816">
                <a:tc>
                  <a:txBody>
                    <a:bodyPr/>
                    <a:lstStyle/>
                    <a:p>
                      <a:pPr algn="ctr" rtl="1">
                        <a:lnSpc>
                          <a:spcPct val="115000"/>
                        </a:lnSpc>
                        <a:spcAft>
                          <a:spcPts val="1001"/>
                        </a:spcAft>
                      </a:pPr>
                      <a:r>
                        <a:rPr lang="en-GB" sz="1400" b="1" strike="noStrike" spc="-1">
                          <a:solidFill>
                            <a:srgbClr val="FFFFFF"/>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rtl="1">
                        <a:lnSpc>
                          <a:spcPct val="115000"/>
                        </a:lnSpc>
                        <a:spcAft>
                          <a:spcPts val="1001"/>
                        </a:spcAft>
                      </a:pPr>
                      <a:r>
                        <a:rPr lang="en-GB" sz="1400" b="0" strike="noStrike" spc="-1">
                          <a:solidFill>
                            <a:srgbClr val="000000"/>
                          </a:solidFill>
                          <a:latin typeface="Calibri"/>
                        </a:rPr>
                        <a:t>or-------↑</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rtl="1">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rtl="1">
                        <a:lnSpc>
                          <a:spcPct val="115000"/>
                        </a:lnSpc>
                        <a:spcAft>
                          <a:spcPts val="1001"/>
                        </a:spcAft>
                      </a:pPr>
                      <a:r>
                        <a:rPr lang="en-GB" sz="1400" b="0" strike="noStrike" spc="-1">
                          <a:solidFill>
                            <a:srgbClr val="000000"/>
                          </a:solidFill>
                          <a:latin typeface="Calibri"/>
                        </a:rPr>
                        <a:t>or --------↑</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rtl="1">
                        <a:lnSpc>
                          <a:spcPct val="115000"/>
                        </a:lnSpc>
                        <a:spcAft>
                          <a:spcPts val="1001"/>
                        </a:spcAft>
                      </a:pPr>
                      <a:r>
                        <a:rPr lang="en-GB" sz="1400" b="0" strike="noStrike" spc="-1">
                          <a:solidFill>
                            <a:srgbClr val="000000"/>
                          </a:solidFill>
                          <a:latin typeface="Calibri"/>
                        </a:rPr>
                        <a:t>------- or ↓</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rtl="1">
                        <a:lnSpc>
                          <a:spcPct val="115000"/>
                        </a:lnSpc>
                        <a:spcAft>
                          <a:spcPts val="1001"/>
                        </a:spcAft>
                      </a:pPr>
                      <a:r>
                        <a:rPr lang="en-GB" sz="1400" b="0" strike="noStrike" spc="-1">
                          <a:solidFill>
                            <a:srgbClr val="000000"/>
                          </a:solidFill>
                          <a:latin typeface="Calibri"/>
                        </a:rPr>
                        <a:t>Chronic viral hepatitis</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r h="357527">
                <a:tc>
                  <a:txBody>
                    <a:bodyPr/>
                    <a:lstStyle/>
                    <a:p>
                      <a:pPr algn="ctr" rtl="1">
                        <a:lnSpc>
                          <a:spcPct val="115000"/>
                        </a:lnSpc>
                        <a:spcAft>
                          <a:spcPts val="1001"/>
                        </a:spcAft>
                      </a:pPr>
                      <a:r>
                        <a:rPr lang="en-GB" sz="1400" b="1" strike="noStrike" spc="-1">
                          <a:solidFill>
                            <a:srgbClr val="FFFFFF"/>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rtl="1">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rtl="1">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rtl="1">
                        <a:lnSpc>
                          <a:spcPct val="115000"/>
                        </a:lnSpc>
                        <a:spcAft>
                          <a:spcPts val="1001"/>
                        </a:spcAft>
                      </a:pPr>
                      <a:r>
                        <a:rPr lang="en-GB" sz="1400" b="0" strike="noStrike" spc="-1">
                          <a:solidFill>
                            <a:srgbClr val="000000"/>
                          </a:solidFill>
                          <a:latin typeface="Calibri"/>
                        </a:rPr>
                        <a:t>or -------↑</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rtl="1">
                        <a:lnSpc>
                          <a:spcPct val="115000"/>
                        </a:lnSpc>
                        <a:spcAft>
                          <a:spcPts val="1001"/>
                        </a:spcAft>
                      </a:pPr>
                      <a:r>
                        <a:rPr lang="en-GB" sz="1400" b="0" strike="noStrike" spc="-1">
                          <a:solidFill>
                            <a:srgbClr val="000000"/>
                          </a:solidFill>
                          <a:latin typeface="Calibri"/>
                        </a:rPr>
                        <a:t>Cirrhosis</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630816">
                <a:tc>
                  <a:txBody>
                    <a:bodyPr/>
                    <a:lstStyle/>
                    <a:p>
                      <a:pPr algn="ctr" rtl="1">
                        <a:lnSpc>
                          <a:spcPct val="115000"/>
                        </a:lnSpc>
                        <a:spcAft>
                          <a:spcPts val="1001"/>
                        </a:spcAft>
                      </a:pPr>
                      <a:r>
                        <a:rPr lang="en-GB" sz="1400" b="1" strike="noStrike" spc="-1">
                          <a:solidFill>
                            <a:srgbClr val="FFFFFF"/>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rtl="1">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rtl="1">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rtl="1">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15000"/>
                        </a:lnSpc>
                        <a:spcAft>
                          <a:spcPts val="1001"/>
                        </a:spcAft>
                      </a:pPr>
                      <a:r>
                        <a:rPr lang="en-GB" sz="1400" b="0" strike="noStrike" spc="-1">
                          <a:solidFill>
                            <a:srgbClr val="000000"/>
                          </a:solidFill>
                          <a:latin typeface="Calibri"/>
                        </a:rPr>
                        <a:t>------- or ↓</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rtl="1">
                        <a:lnSpc>
                          <a:spcPct val="115000"/>
                        </a:lnSpc>
                        <a:spcAft>
                          <a:spcPts val="1001"/>
                        </a:spcAft>
                      </a:pPr>
                      <a:r>
                        <a:rPr lang="en-GB" sz="1400" b="0" strike="noStrike" spc="-1">
                          <a:solidFill>
                            <a:srgbClr val="000000"/>
                          </a:solidFill>
                          <a:latin typeface="Calibri"/>
                        </a:rPr>
                        <a:t>Primary Biliary cirrhosis</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630816">
                <a:tc>
                  <a:txBody>
                    <a:bodyPr/>
                    <a:lstStyle/>
                    <a:p>
                      <a:pPr algn="ctr" rtl="1">
                        <a:lnSpc>
                          <a:spcPct val="115000"/>
                        </a:lnSpc>
                        <a:spcAft>
                          <a:spcPts val="1001"/>
                        </a:spcAft>
                      </a:pPr>
                      <a:r>
                        <a:rPr lang="en-GB" sz="1400" b="1" strike="noStrike" spc="-1">
                          <a:solidFill>
                            <a:srgbClr val="FFFFFF"/>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rtl="1">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rtl="1">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rtl="1">
                        <a:lnSpc>
                          <a:spcPct val="115000"/>
                        </a:lnSpc>
                        <a:spcAft>
                          <a:spcPts val="1001"/>
                        </a:spcAft>
                      </a:pPr>
                      <a:r>
                        <a:rPr lang="en-GB" sz="1400" b="0" strike="noStrike" spc="-1">
                          <a:solidFill>
                            <a:srgbClr val="000000"/>
                          </a:solidFill>
                          <a:latin typeface="Calibri"/>
                        </a:rPr>
                        <a:t>or -------↑</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15000"/>
                        </a:lnSpc>
                        <a:spcAft>
                          <a:spcPts val="1001"/>
                        </a:spcAft>
                      </a:pPr>
                      <a:r>
                        <a:rPr lang="en-GB" sz="1400" b="0" strike="noStrike" spc="-1">
                          <a:solidFill>
                            <a:srgbClr val="000000"/>
                          </a:solidFill>
                          <a:latin typeface="Calibri"/>
                        </a:rPr>
                        <a:t>-----------</a:t>
                      </a:r>
                      <a:endParaRPr lang="en-GB" sz="14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rtl="1">
                        <a:lnSpc>
                          <a:spcPct val="115000"/>
                        </a:lnSpc>
                        <a:spcAft>
                          <a:spcPts val="1001"/>
                        </a:spcAft>
                      </a:pPr>
                      <a:r>
                        <a:rPr lang="en-GB" sz="1400" b="0" strike="noStrike" spc="-1" dirty="0">
                          <a:solidFill>
                            <a:srgbClr val="000000"/>
                          </a:solidFill>
                          <a:latin typeface="Calibri"/>
                        </a:rPr>
                        <a:t>Tumor secondaries</a:t>
                      </a:r>
                      <a:endParaRPr lang="en-GB" sz="14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4BF866-E001-E440-A671-265CB9F40BA3}"/>
              </a:ext>
            </a:extLst>
          </p:cNvPr>
          <p:cNvSpPr txBox="1"/>
          <p:nvPr/>
        </p:nvSpPr>
        <p:spPr>
          <a:xfrm>
            <a:off x="122829" y="0"/>
            <a:ext cx="8898341" cy="5632311"/>
          </a:xfrm>
          <a:prstGeom prst="rect">
            <a:avLst/>
          </a:prstGeom>
          <a:noFill/>
        </p:spPr>
        <p:txBody>
          <a:bodyPr wrap="square">
            <a:spAutoFit/>
          </a:bodyPr>
          <a:lstStyle/>
          <a:p>
            <a:pPr algn="ctr"/>
            <a:r>
              <a:rPr lang="en-US" sz="1200" b="1" u="sng" strike="noStrike" dirty="0">
                <a:solidFill>
                  <a:srgbClr val="FF0000"/>
                </a:solidFill>
                <a:effectLst/>
                <a:latin typeface="Times New Roman" panose="02020603050405020304" pitchFamily="18" charset="0"/>
                <a:cs typeface="Times New Roman" panose="02020603050405020304" pitchFamily="18" charset="0"/>
              </a:rPr>
              <a:t>Cholestasis</a:t>
            </a:r>
          </a:p>
          <a:p>
            <a:r>
              <a:rPr lang="en-US" sz="1200" dirty="0">
                <a:latin typeface="Times New Roman" panose="02020603050405020304" pitchFamily="18" charset="0"/>
                <a:cs typeface="Times New Roman" panose="02020603050405020304" pitchFamily="18" charset="0"/>
              </a:rPr>
              <a:t>It</a:t>
            </a:r>
            <a:r>
              <a:rPr lang="en-US" sz="1200" u="none" strike="noStrike" dirty="0">
                <a:effectLst/>
                <a:latin typeface="Times New Roman" panose="02020603050405020304" pitchFamily="18" charset="0"/>
                <a:cs typeface="Times New Roman" panose="02020603050405020304" pitchFamily="18" charset="0"/>
              </a:rPr>
              <a:t> is defined as a decrease in bile flow due to impaired secretion by hepatocytes or to obstruction of bile flow through intrahepatic (a problem with </a:t>
            </a:r>
            <a:r>
              <a:rPr lang="en-US" sz="1200" dirty="0">
                <a:latin typeface="Times New Roman" panose="02020603050405020304" pitchFamily="18" charset="0"/>
                <a:cs typeface="Times New Roman" panose="02020603050405020304" pitchFamily="18" charset="0"/>
              </a:rPr>
              <a:t>the </a:t>
            </a:r>
            <a:r>
              <a:rPr lang="en-US" sz="1200" u="none" strike="noStrike" dirty="0">
                <a:effectLst/>
                <a:latin typeface="Times New Roman" panose="02020603050405020304" pitchFamily="18" charset="0"/>
                <a:cs typeface="Times New Roman" panose="02020603050405020304" pitchFamily="18" charset="0"/>
              </a:rPr>
              <a:t>liver that inhibits its ability to secrete bile into the bile ducts) -or extrahepatic(problem in the bile ducts that’s physically restricting the flow of bile through the ducts </a:t>
            </a:r>
            <a:r>
              <a:rPr lang="en-US" sz="1200" dirty="0">
                <a:latin typeface="Times New Roman" panose="02020603050405020304" pitchFamily="18" charset="0"/>
                <a:cs typeface="Times New Roman" panose="02020603050405020304" pitchFamily="18" charset="0"/>
              </a:rPr>
              <a:t>)</a:t>
            </a:r>
            <a:r>
              <a:rPr lang="en-US" sz="1200" u="none" strike="noStrike" dirty="0">
                <a:effectLst/>
                <a:latin typeface="Times New Roman" panose="02020603050405020304" pitchFamily="18" charset="0"/>
                <a:cs typeface="Times New Roman" panose="02020603050405020304" pitchFamily="18" charset="0"/>
              </a:rPr>
              <a:t>. </a:t>
            </a:r>
          </a:p>
          <a:p>
            <a:r>
              <a:rPr lang="en-US" sz="1200" u="none" strike="noStrike" dirty="0">
                <a:effectLst/>
                <a:latin typeface="Times New Roman" panose="02020603050405020304" pitchFamily="18" charset="0"/>
                <a:cs typeface="Times New Roman" panose="02020603050405020304" pitchFamily="18" charset="0"/>
              </a:rPr>
              <a:t>Therefore, the clinical definition of cholestasis is any condition in which substances normally excreted into bile are retained. Serum concentrations of conjugated bilirubin, bile salts, and gamma glutamyl transferase are the labs most commonly measured to assess for cholestasis.</a:t>
            </a:r>
          </a:p>
          <a:p>
            <a:r>
              <a:rPr lang="en-US" sz="1200" u="none" strike="noStrike" dirty="0">
                <a:effectLst/>
                <a:latin typeface="Times New Roman" panose="02020603050405020304" pitchFamily="18" charset="0"/>
                <a:cs typeface="Times New Roman" panose="02020603050405020304" pitchFamily="18" charset="0"/>
              </a:rPr>
              <a:t>Cholestatic liver disease happens when the bile flow from the liver is blocked or reduced, because of some defect or interference with normal bile secretion. </a:t>
            </a:r>
          </a:p>
          <a:p>
            <a:pPr algn="ctr">
              <a:lnSpc>
                <a:spcPct val="100000"/>
              </a:lnSpc>
            </a:pPr>
            <a:r>
              <a:rPr lang="en-GB" sz="1200" b="1" u="sng" strike="noStrike" spc="-1" dirty="0">
                <a:solidFill>
                  <a:srgbClr val="FF0000"/>
                </a:solidFill>
                <a:uFillTx/>
                <a:latin typeface="Times New Roman" panose="02020603050405020304" pitchFamily="18" charset="0"/>
                <a:cs typeface="Times New Roman" panose="02020603050405020304" pitchFamily="18" charset="0"/>
              </a:rPr>
              <a:t>Tests of Cholestatic Injury</a:t>
            </a:r>
            <a:endParaRPr lang="en-GB" sz="1200" b="1" strike="noStrike" spc="-1" dirty="0">
              <a:solidFill>
                <a:srgbClr val="FF0000"/>
              </a:solidFill>
              <a:latin typeface="Times New Roman" panose="02020603050405020304" pitchFamily="18" charset="0"/>
              <a:cs typeface="Times New Roman" panose="02020603050405020304" pitchFamily="18" charset="0"/>
            </a:endParaRPr>
          </a:p>
          <a:p>
            <a:pPr>
              <a:lnSpc>
                <a:spcPct val="100000"/>
              </a:lnSpc>
            </a:pPr>
            <a:r>
              <a:rPr lang="en-GB" sz="1200" strike="noStrike" spc="-1" dirty="0">
                <a:solidFill>
                  <a:srgbClr val="000000"/>
                </a:solidFill>
                <a:latin typeface="Times New Roman" panose="02020603050405020304" pitchFamily="18" charset="0"/>
                <a:cs typeface="Times New Roman" panose="02020603050405020304" pitchFamily="18" charset="0"/>
              </a:rPr>
              <a:t>Cholestatic liver disease is associated with</a:t>
            </a:r>
            <a:r>
              <a:rPr lang="en-GB" sz="1200" strike="noStrike" spc="-1" dirty="0">
                <a:solidFill>
                  <a:srgbClr val="C9211E"/>
                </a:solidFill>
                <a:latin typeface="Times New Roman" panose="02020603050405020304" pitchFamily="18" charset="0"/>
                <a:cs typeface="Times New Roman" panose="02020603050405020304" pitchFamily="18" charset="0"/>
              </a:rPr>
              <a:t> </a:t>
            </a:r>
            <a:r>
              <a:rPr lang="en-GB" sz="1200" strike="noStrike" spc="-1" dirty="0">
                <a:solidFill>
                  <a:srgbClr val="FF0000"/>
                </a:solidFill>
                <a:latin typeface="Times New Roman" panose="02020603050405020304" pitchFamily="18" charset="0"/>
                <a:cs typeface="Times New Roman" panose="02020603050405020304" pitchFamily="18" charset="0"/>
              </a:rPr>
              <a:t>elevated alkaline phosphatase </a:t>
            </a:r>
            <a:r>
              <a:rPr lang="en-GB" sz="1200" strike="noStrike" spc="-1" dirty="0">
                <a:solidFill>
                  <a:srgbClr val="000000"/>
                </a:solidFill>
                <a:latin typeface="Times New Roman" panose="02020603050405020304" pitchFamily="18" charset="0"/>
                <a:cs typeface="Times New Roman" panose="02020603050405020304" pitchFamily="18" charset="0"/>
              </a:rPr>
              <a:t>with or without elevations in bilirubin. </a:t>
            </a:r>
            <a:endParaRPr lang="en-GB" sz="1200" strike="noStrike" spc="-1" dirty="0">
              <a:latin typeface="Times New Roman" panose="02020603050405020304" pitchFamily="18" charset="0"/>
              <a:cs typeface="Times New Roman" panose="02020603050405020304" pitchFamily="18" charset="0"/>
            </a:endParaRPr>
          </a:p>
          <a:p>
            <a:pPr>
              <a:lnSpc>
                <a:spcPct val="100000"/>
              </a:lnSpc>
            </a:pPr>
            <a:r>
              <a:rPr lang="en-GB" sz="1200" strike="noStrike" spc="-1" dirty="0">
                <a:solidFill>
                  <a:srgbClr val="000000"/>
                </a:solidFill>
                <a:latin typeface="Times New Roman" panose="02020603050405020304" pitchFamily="18" charset="0"/>
                <a:cs typeface="Times New Roman" panose="02020603050405020304" pitchFamily="18" charset="0"/>
              </a:rPr>
              <a:t>These</a:t>
            </a:r>
            <a:r>
              <a:rPr lang="en-GB" sz="1200" strike="noStrike" spc="-1" dirty="0">
                <a:solidFill>
                  <a:srgbClr val="C9211E"/>
                </a:solidFill>
                <a:latin typeface="Times New Roman" panose="02020603050405020304" pitchFamily="18" charset="0"/>
                <a:cs typeface="Times New Roman" panose="02020603050405020304" pitchFamily="18" charset="0"/>
              </a:rPr>
              <a:t> elevations </a:t>
            </a:r>
            <a:r>
              <a:rPr lang="en-GB" sz="1200" strike="noStrike" spc="-1" dirty="0">
                <a:solidFill>
                  <a:srgbClr val="000000"/>
                </a:solidFill>
                <a:latin typeface="Times New Roman" panose="02020603050405020304" pitchFamily="18" charset="0"/>
                <a:cs typeface="Times New Roman" panose="02020603050405020304" pitchFamily="18" charset="0"/>
              </a:rPr>
              <a:t>indicate</a:t>
            </a:r>
            <a:r>
              <a:rPr lang="en-GB" sz="1200" strike="noStrike" spc="-1" dirty="0">
                <a:solidFill>
                  <a:srgbClr val="C9211E"/>
                </a:solidFill>
                <a:latin typeface="Times New Roman" panose="02020603050405020304" pitchFamily="18" charset="0"/>
                <a:cs typeface="Times New Roman" panose="02020603050405020304" pitchFamily="18" charset="0"/>
              </a:rPr>
              <a:t> </a:t>
            </a:r>
            <a:r>
              <a:rPr lang="en-GB" sz="1200" strike="noStrike" spc="-1" dirty="0">
                <a:solidFill>
                  <a:srgbClr val="FF0000"/>
                </a:solidFill>
                <a:latin typeface="Times New Roman" panose="02020603050405020304" pitchFamily="18" charset="0"/>
                <a:cs typeface="Times New Roman" panose="02020603050405020304" pitchFamily="18" charset="0"/>
              </a:rPr>
              <a:t>damage to the bile ducts. </a:t>
            </a:r>
          </a:p>
          <a:p>
            <a:pPr>
              <a:lnSpc>
                <a:spcPct val="100000"/>
              </a:lnSpc>
            </a:pPr>
            <a:r>
              <a:rPr lang="en-GB" sz="1200" strike="noStrike" spc="-1" dirty="0">
                <a:solidFill>
                  <a:srgbClr val="000000"/>
                </a:solidFill>
                <a:latin typeface="Times New Roman" panose="02020603050405020304" pitchFamily="18" charset="0"/>
                <a:cs typeface="Times New Roman" panose="02020603050405020304" pitchFamily="18" charset="0"/>
              </a:rPr>
              <a:t>ALP elevations are</a:t>
            </a:r>
            <a:r>
              <a:rPr lang="en-GB" sz="1200" strike="noStrike" spc="-1" dirty="0">
                <a:solidFill>
                  <a:srgbClr val="C9211E"/>
                </a:solidFill>
                <a:latin typeface="Times New Roman" panose="02020603050405020304" pitchFamily="18" charset="0"/>
                <a:cs typeface="Times New Roman" panose="02020603050405020304" pitchFamily="18" charset="0"/>
              </a:rPr>
              <a:t> </a:t>
            </a:r>
            <a:r>
              <a:rPr lang="en-GB" sz="1200" strike="noStrike" spc="-1" dirty="0">
                <a:solidFill>
                  <a:srgbClr val="FF0000"/>
                </a:solidFill>
                <a:latin typeface="Times New Roman" panose="02020603050405020304" pitchFamily="18" charset="0"/>
                <a:cs typeface="Times New Roman" panose="02020603050405020304" pitchFamily="18" charset="0"/>
              </a:rPr>
              <a:t>not specific for liver disease </a:t>
            </a:r>
            <a:r>
              <a:rPr lang="en-GB" sz="1200" strike="noStrike" spc="-1" dirty="0">
                <a:solidFill>
                  <a:srgbClr val="000000"/>
                </a:solidFill>
                <a:latin typeface="Times New Roman" panose="02020603050405020304" pitchFamily="18" charset="0"/>
                <a:cs typeface="Times New Roman" panose="02020603050405020304" pitchFamily="18" charset="0"/>
              </a:rPr>
              <a:t>and additional tests may be needed to assess the source of the problem. </a:t>
            </a:r>
            <a:endParaRPr lang="en-GB" sz="1200" strike="noStrike" spc="-1" dirty="0">
              <a:latin typeface="Times New Roman" panose="02020603050405020304" pitchFamily="18" charset="0"/>
              <a:cs typeface="Times New Roman" panose="02020603050405020304" pitchFamily="18" charset="0"/>
            </a:endParaRPr>
          </a:p>
          <a:p>
            <a:pPr>
              <a:lnSpc>
                <a:spcPct val="100000"/>
              </a:lnSpc>
            </a:pPr>
            <a:r>
              <a:rPr lang="en-GB" sz="1200" strike="noStrike" spc="-1" dirty="0">
                <a:solidFill>
                  <a:srgbClr val="000000"/>
                </a:solidFill>
                <a:latin typeface="Times New Roman" panose="02020603050405020304" pitchFamily="18" charset="0"/>
                <a:cs typeface="Times New Roman" panose="02020603050405020304" pitchFamily="18" charset="0"/>
              </a:rPr>
              <a:t>GGT and or 5' Nucleotidase combined</a:t>
            </a:r>
            <a:r>
              <a:rPr lang="en-GB" sz="1200" strike="noStrike" spc="-1" dirty="0">
                <a:solidFill>
                  <a:srgbClr val="C9211E"/>
                </a:solidFill>
                <a:latin typeface="Times New Roman" panose="02020603050405020304" pitchFamily="18" charset="0"/>
                <a:cs typeface="Times New Roman" panose="02020603050405020304" pitchFamily="18" charset="0"/>
              </a:rPr>
              <a:t> </a:t>
            </a:r>
            <a:r>
              <a:rPr lang="en-GB" sz="1200" strike="noStrike" spc="-1" dirty="0">
                <a:solidFill>
                  <a:srgbClr val="000000"/>
                </a:solidFill>
                <a:latin typeface="Times New Roman" panose="02020603050405020304" pitchFamily="18" charset="0"/>
                <a:cs typeface="Times New Roman" panose="02020603050405020304" pitchFamily="18" charset="0"/>
              </a:rPr>
              <a:t>with an</a:t>
            </a:r>
            <a:r>
              <a:rPr lang="en-GB" sz="1200" strike="noStrike" spc="-1" dirty="0">
                <a:solidFill>
                  <a:srgbClr val="C9211E"/>
                </a:solidFill>
                <a:latin typeface="Times New Roman" panose="02020603050405020304" pitchFamily="18" charset="0"/>
                <a:cs typeface="Times New Roman" panose="02020603050405020304" pitchFamily="18" charset="0"/>
              </a:rPr>
              <a:t> </a:t>
            </a:r>
            <a:r>
              <a:rPr lang="en-GB" sz="1200" strike="noStrike" spc="-1" dirty="0">
                <a:solidFill>
                  <a:srgbClr val="000000"/>
                </a:solidFill>
                <a:latin typeface="Times New Roman" panose="02020603050405020304" pitchFamily="18" charset="0"/>
                <a:cs typeface="Times New Roman" panose="02020603050405020304" pitchFamily="18" charset="0"/>
              </a:rPr>
              <a:t>elevated alkaline</a:t>
            </a:r>
            <a:r>
              <a:rPr lang="en-GB" sz="1200" strike="noStrike" spc="-1" dirty="0">
                <a:solidFill>
                  <a:srgbClr val="C9211E"/>
                </a:solidFill>
                <a:latin typeface="Times New Roman" panose="02020603050405020304" pitchFamily="18" charset="0"/>
                <a:cs typeface="Times New Roman" panose="02020603050405020304" pitchFamily="18" charset="0"/>
              </a:rPr>
              <a:t> </a:t>
            </a:r>
            <a:r>
              <a:rPr lang="en-GB" sz="1200" strike="noStrike" spc="-1" dirty="0">
                <a:solidFill>
                  <a:srgbClr val="000000"/>
                </a:solidFill>
                <a:latin typeface="Times New Roman" panose="02020603050405020304" pitchFamily="18" charset="0"/>
                <a:cs typeface="Times New Roman" panose="02020603050405020304" pitchFamily="18" charset="0"/>
              </a:rPr>
              <a:t>phosphatase helps to</a:t>
            </a:r>
            <a:r>
              <a:rPr lang="en-GB" sz="1200" strike="noStrike" spc="-1" dirty="0">
                <a:solidFill>
                  <a:srgbClr val="C9211E"/>
                </a:solidFill>
                <a:latin typeface="Times New Roman" panose="02020603050405020304" pitchFamily="18" charset="0"/>
                <a:cs typeface="Times New Roman" panose="02020603050405020304" pitchFamily="18" charset="0"/>
              </a:rPr>
              <a:t> </a:t>
            </a:r>
            <a:r>
              <a:rPr lang="en-GB" sz="1200" strike="noStrike" spc="-1" dirty="0">
                <a:solidFill>
                  <a:srgbClr val="FF0000"/>
                </a:solidFill>
                <a:latin typeface="Times New Roman" panose="02020603050405020304" pitchFamily="18" charset="0"/>
                <a:cs typeface="Times New Roman" panose="02020603050405020304" pitchFamily="18" charset="0"/>
              </a:rPr>
              <a:t>differentiate between hepatobiliary origin vs bone origin.</a:t>
            </a:r>
            <a:r>
              <a:rPr lang="en-GB" sz="1200" strike="noStrike" spc="-1" dirty="0">
                <a:solidFill>
                  <a:srgbClr val="C9211E"/>
                </a:solidFill>
                <a:latin typeface="Times New Roman" panose="02020603050405020304" pitchFamily="18" charset="0"/>
                <a:cs typeface="Times New Roman" panose="02020603050405020304" pitchFamily="18" charset="0"/>
              </a:rPr>
              <a:t> </a:t>
            </a:r>
            <a:r>
              <a:rPr lang="en-GB" sz="1200" strike="noStrike" spc="-1" dirty="0">
                <a:solidFill>
                  <a:srgbClr val="000000"/>
                </a:solidFill>
                <a:latin typeface="Times New Roman" panose="02020603050405020304" pitchFamily="18" charset="0"/>
                <a:cs typeface="Times New Roman" panose="02020603050405020304" pitchFamily="18" charset="0"/>
              </a:rPr>
              <a:t>(If the GGT or 5 prime Nucleotidase are normal, then the origin is NOT for the liver).</a:t>
            </a:r>
            <a:endParaRPr lang="en-GB" sz="1200" strike="noStrike" spc="-1" dirty="0">
              <a:latin typeface="Times New Roman" panose="02020603050405020304" pitchFamily="18" charset="0"/>
              <a:cs typeface="Times New Roman" panose="02020603050405020304" pitchFamily="18" charset="0"/>
            </a:endParaRPr>
          </a:p>
          <a:p>
            <a:pPr>
              <a:lnSpc>
                <a:spcPct val="100000"/>
              </a:lnSpc>
            </a:pPr>
            <a:r>
              <a:rPr lang="en-GB" sz="1200" u="sng" strike="noStrike" spc="-1" dirty="0">
                <a:solidFill>
                  <a:srgbClr val="FF0000"/>
                </a:solidFill>
                <a:uFillTx/>
                <a:latin typeface="Times New Roman" panose="02020603050405020304" pitchFamily="18" charset="0"/>
                <a:cs typeface="Times New Roman" panose="02020603050405020304" pitchFamily="18" charset="0"/>
              </a:rPr>
              <a:t>Alkaline phosphatase</a:t>
            </a:r>
            <a:r>
              <a:rPr lang="en-GB" sz="1200" strike="noStrike" spc="-1" dirty="0">
                <a:solidFill>
                  <a:srgbClr val="FF0000"/>
                </a:solidFill>
                <a:latin typeface="Times New Roman" panose="02020603050405020304" pitchFamily="18" charset="0"/>
                <a:cs typeface="Times New Roman" panose="02020603050405020304" pitchFamily="18" charset="0"/>
              </a:rPr>
              <a:t> </a:t>
            </a:r>
            <a:r>
              <a:rPr lang="en-GB" sz="1200" strike="noStrike" spc="-1" dirty="0">
                <a:solidFill>
                  <a:srgbClr val="000000"/>
                </a:solidFill>
                <a:latin typeface="Times New Roman" panose="02020603050405020304" pitchFamily="18" charset="0"/>
                <a:cs typeface="Times New Roman" panose="02020603050405020304" pitchFamily="18" charset="0"/>
              </a:rPr>
              <a:t>is an enzyme in the liver, cholestasis leads to a de novo increase in the production of this enzyme by the bile duct epithelium and the canalicular membrane of the hepatocytes, thus ALP levels may be normal in acute biliary obstruction and the elevation of the enzyme may not be seen until after a few days. Non-hepatic sources of ALP are bones, intestine and placenta.</a:t>
            </a:r>
          </a:p>
          <a:p>
            <a:pPr>
              <a:lnSpc>
                <a:spcPct val="100000"/>
              </a:lnSpc>
            </a:pPr>
            <a:r>
              <a:rPr lang="en-GB" sz="1200" u="sng" strike="noStrike" spc="-1" dirty="0">
                <a:solidFill>
                  <a:srgbClr val="FF0000"/>
                </a:solidFill>
                <a:uFillTx/>
                <a:latin typeface="Times New Roman" panose="02020603050405020304" pitchFamily="18" charset="0"/>
                <a:cs typeface="Times New Roman" panose="02020603050405020304" pitchFamily="18" charset="0"/>
              </a:rPr>
              <a:t>GGT is </a:t>
            </a:r>
            <a:r>
              <a:rPr lang="en-GB" sz="1200" strike="noStrike" spc="-1" dirty="0">
                <a:solidFill>
                  <a:srgbClr val="000000"/>
                </a:solidFill>
                <a:latin typeface="Times New Roman" panose="02020603050405020304" pitchFamily="18" charset="0"/>
                <a:cs typeface="Times New Roman" panose="02020603050405020304" pitchFamily="18" charset="0"/>
              </a:rPr>
              <a:t>also found in hepatocytes and bile duct epithelial cells. It is a very sensitive test of hepatobiliary disease (both hepatocellular and cholestatic injuries).  Because GGT is not elevated in bone disease, it is mainly used to confirm the liver as the source of increased alkaline phosphatase.</a:t>
            </a:r>
            <a:endParaRPr lang="en-GB" sz="1200" strike="noStrike" spc="-1" dirty="0">
              <a:latin typeface="Times New Roman" panose="02020603050405020304" pitchFamily="18" charset="0"/>
              <a:cs typeface="Times New Roman" panose="02020603050405020304" pitchFamily="18" charset="0"/>
            </a:endParaRPr>
          </a:p>
          <a:p>
            <a:pPr>
              <a:lnSpc>
                <a:spcPct val="100000"/>
              </a:lnSpc>
            </a:pPr>
            <a:endParaRPr lang="en-GB" sz="1200" strike="noStrike" spc="-1" dirty="0">
              <a:latin typeface="Times New Roman" panose="02020603050405020304" pitchFamily="18" charset="0"/>
              <a:cs typeface="Times New Roman" panose="02020603050405020304" pitchFamily="18" charset="0"/>
            </a:endParaRPr>
          </a:p>
          <a:p>
            <a:pPr>
              <a:lnSpc>
                <a:spcPct val="100000"/>
              </a:lnSpc>
            </a:pPr>
            <a:r>
              <a:rPr lang="en-GB" sz="1200" u="sng" strike="noStrike" spc="-1" dirty="0">
                <a:solidFill>
                  <a:srgbClr val="FF0000"/>
                </a:solidFill>
                <a:uFillTx/>
                <a:latin typeface="Times New Roman" panose="02020603050405020304" pitchFamily="18" charset="0"/>
                <a:cs typeface="Times New Roman" panose="02020603050405020304" pitchFamily="18" charset="0"/>
              </a:rPr>
              <a:t>5'-Nucleotidase (5'N)</a:t>
            </a:r>
            <a:endParaRPr lang="en-GB" sz="1200" strike="noStrike" spc="-1" dirty="0">
              <a:solidFill>
                <a:srgbClr val="FF0000"/>
              </a:solidFill>
              <a:latin typeface="Times New Roman" panose="02020603050405020304" pitchFamily="18" charset="0"/>
              <a:cs typeface="Times New Roman" panose="02020603050405020304" pitchFamily="18" charset="0"/>
            </a:endParaRPr>
          </a:p>
          <a:p>
            <a:pPr>
              <a:lnSpc>
                <a:spcPct val="100000"/>
              </a:lnSpc>
            </a:pPr>
            <a:r>
              <a:rPr lang="en-GB" sz="1200" strike="noStrike" spc="-1" dirty="0">
                <a:latin typeface="Times New Roman" panose="02020603050405020304" pitchFamily="18" charset="0"/>
                <a:cs typeface="Times New Roman" panose="02020603050405020304" pitchFamily="18" charset="0"/>
              </a:rPr>
              <a:t>Although 5'N has a wide body distribution, its elevation is generally associated with hepatobiliary pathology. </a:t>
            </a:r>
          </a:p>
          <a:p>
            <a:pPr>
              <a:lnSpc>
                <a:spcPct val="100000"/>
              </a:lnSpc>
            </a:pPr>
            <a:r>
              <a:rPr lang="en-GB" sz="1200" strike="noStrike" spc="-1" dirty="0">
                <a:latin typeface="Times New Roman" panose="02020603050405020304" pitchFamily="18" charset="0"/>
                <a:cs typeface="Times New Roman" panose="02020603050405020304" pitchFamily="18" charset="0"/>
              </a:rPr>
              <a:t>Like GGT, 5'N is not elevated in bone disease and it is therefore useful in </a:t>
            </a:r>
            <a:r>
              <a:rPr lang="en-GB" sz="1200" strike="noStrike" spc="-1" dirty="0">
                <a:solidFill>
                  <a:srgbClr val="FF0000"/>
                </a:solidFill>
                <a:latin typeface="Times New Roman" panose="02020603050405020304" pitchFamily="18" charset="0"/>
                <a:cs typeface="Times New Roman" panose="02020603050405020304" pitchFamily="18" charset="0"/>
              </a:rPr>
              <a:t>confirming hepatic origin of alkaline phosphatase. </a:t>
            </a:r>
            <a:r>
              <a:rPr lang="en-GB" sz="1200" strike="noStrike" spc="-1" dirty="0">
                <a:latin typeface="Times New Roman" panose="02020603050405020304" pitchFamily="18" charset="0"/>
                <a:cs typeface="Times New Roman" panose="02020603050405020304" pitchFamily="18" charset="0"/>
              </a:rPr>
              <a:t>Of note, the increase in 5'N may not parallel the increase in alkaline phosphatase.</a:t>
            </a:r>
          </a:p>
          <a:p>
            <a:pPr>
              <a:lnSpc>
                <a:spcPct val="100000"/>
              </a:lnSpc>
            </a:pPr>
            <a:r>
              <a:rPr lang="en-GB" sz="1200" strike="noStrike" spc="-1" dirty="0">
                <a:latin typeface="Times New Roman" panose="02020603050405020304" pitchFamily="18" charset="0"/>
                <a:cs typeface="Times New Roman" panose="02020603050405020304" pitchFamily="18" charset="0"/>
              </a:rPr>
              <a:t>Bilirubin</a:t>
            </a:r>
          </a:p>
          <a:p>
            <a:pPr>
              <a:lnSpc>
                <a:spcPct val="100000"/>
              </a:lnSpc>
            </a:pPr>
            <a:endParaRPr lang="en-GB" sz="1200" strike="noStrike" spc="-1" dirty="0">
              <a:latin typeface="Times New Roman" panose="02020603050405020304" pitchFamily="18" charset="0"/>
              <a:cs typeface="Times New Roman" panose="02020603050405020304" pitchFamily="18" charset="0"/>
            </a:endParaRPr>
          </a:p>
          <a:p>
            <a:endParaRPr lang="en-IQ" sz="1200" dirty="0">
              <a:latin typeface="Times New Roman" panose="02020603050405020304" pitchFamily="18" charset="0"/>
              <a:cs typeface="Times New Roman" panose="02020603050405020304" pitchFamily="18" charset="0"/>
            </a:endParaRPr>
          </a:p>
          <a:p>
            <a:endParaRPr lang="en-US" sz="12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31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0" y="0"/>
            <a:ext cx="9143280" cy="3830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8000" lnSpcReduction="20000"/>
          </a:bodyPr>
          <a:lstStyle/>
          <a:p>
            <a:pPr algn="ctr" rtl="1">
              <a:lnSpc>
                <a:spcPct val="100000"/>
              </a:lnSpc>
            </a:pPr>
            <a:r>
              <a:rPr lang="en-GB" sz="1400" b="1" u="sng" strike="noStrike" spc="-1" dirty="0">
                <a:solidFill>
                  <a:srgbClr val="000000"/>
                </a:solidFill>
                <a:uFillTx/>
                <a:latin typeface="Times New Roman" panose="02020603050405020304" pitchFamily="18" charset="0"/>
                <a:cs typeface="Times New Roman" panose="02020603050405020304" pitchFamily="18" charset="0"/>
              </a:rPr>
              <a:t>Gamma Glutamyl Transferase (GGT)</a:t>
            </a:r>
            <a:br>
              <a:rPr sz="1400" b="1" dirty="0">
                <a:latin typeface="Times New Roman" panose="02020603050405020304" pitchFamily="18" charset="0"/>
                <a:cs typeface="Times New Roman" panose="02020603050405020304" pitchFamily="18" charset="0"/>
              </a:rPr>
            </a:br>
            <a:endParaRPr lang="en-GB" sz="1400" b="1" strike="noStrike" spc="-1" dirty="0">
              <a:latin typeface="Times New Roman" panose="02020603050405020304" pitchFamily="18" charset="0"/>
              <a:cs typeface="Times New Roman" panose="02020603050405020304" pitchFamily="18" charset="0"/>
            </a:endParaRPr>
          </a:p>
        </p:txBody>
      </p:sp>
      <p:sp>
        <p:nvSpPr>
          <p:cNvPr id="121" name="CustomShape 2"/>
          <p:cNvSpPr/>
          <p:nvPr/>
        </p:nvSpPr>
        <p:spPr>
          <a:xfrm>
            <a:off x="0" y="346680"/>
            <a:ext cx="9143280" cy="616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rtl="1">
              <a:lnSpc>
                <a:spcPct val="100000"/>
              </a:lnSpc>
              <a:spcBef>
                <a:spcPts val="641"/>
              </a:spcBef>
            </a:pPr>
            <a:r>
              <a:rPr lang="en-GB" sz="1200" strike="noStrike" spc="-1" dirty="0">
                <a:solidFill>
                  <a:srgbClr val="000000"/>
                </a:solidFill>
                <a:latin typeface="Times New Roman" panose="02020603050405020304" pitchFamily="18" charset="0"/>
                <a:cs typeface="Times New Roman" panose="02020603050405020304" pitchFamily="18" charset="0"/>
              </a:rPr>
              <a:t>Is a </a:t>
            </a:r>
            <a:r>
              <a:rPr lang="en-GB" sz="1200" u="sng" strike="noStrike" spc="-1" dirty="0">
                <a:solidFill>
                  <a:srgbClr val="0000FF"/>
                </a:solidFill>
                <a:uFillTx/>
                <a:latin typeface="Times New Roman" panose="02020603050405020304" pitchFamily="18" charset="0"/>
                <a:cs typeface="Times New Roman" panose="02020603050405020304" pitchFamily="18" charset="0"/>
                <a:hlinkClick r:id="rId2"/>
              </a:rPr>
              <a:t>transferase</a:t>
            </a:r>
            <a:r>
              <a:rPr lang="en-GB" sz="1200" strike="noStrike" spc="-1" dirty="0">
                <a:solidFill>
                  <a:srgbClr val="000000"/>
                </a:solidFill>
                <a:latin typeface="Times New Roman" panose="02020603050405020304" pitchFamily="18" charset="0"/>
                <a:cs typeface="Times New Roman" panose="02020603050405020304" pitchFamily="18" charset="0"/>
              </a:rPr>
              <a:t>  </a:t>
            </a:r>
            <a:r>
              <a:rPr lang="en-GB" sz="1200" u="sng" strike="noStrike" spc="-1" dirty="0">
                <a:solidFill>
                  <a:srgbClr val="0000FF"/>
                </a:solidFill>
                <a:uFillTx/>
                <a:latin typeface="Times New Roman" panose="02020603050405020304" pitchFamily="18" charset="0"/>
                <a:cs typeface="Times New Roman" panose="02020603050405020304" pitchFamily="18" charset="0"/>
                <a:hlinkClick r:id="rId3"/>
              </a:rPr>
              <a:t>enzyme</a:t>
            </a:r>
            <a:r>
              <a:rPr lang="en-GB" sz="1200" strike="noStrike" spc="-1" dirty="0">
                <a:solidFill>
                  <a:srgbClr val="000000"/>
                </a:solidFill>
                <a:latin typeface="Times New Roman" panose="02020603050405020304" pitchFamily="18" charset="0"/>
                <a:cs typeface="Times New Roman" panose="02020603050405020304" pitchFamily="18" charset="0"/>
              </a:rPr>
              <a:t> that </a:t>
            </a:r>
            <a:r>
              <a:rPr lang="en-GB" sz="1200" u="sng" strike="noStrike" spc="-1" dirty="0">
                <a:solidFill>
                  <a:srgbClr val="0000FF"/>
                </a:solidFill>
                <a:uFillTx/>
                <a:latin typeface="Times New Roman" panose="02020603050405020304" pitchFamily="18" charset="0"/>
                <a:cs typeface="Times New Roman" panose="02020603050405020304" pitchFamily="18" charset="0"/>
                <a:hlinkClick r:id="rId4"/>
              </a:rPr>
              <a:t>catalyzes</a:t>
            </a:r>
            <a:r>
              <a:rPr lang="en-GB" sz="1200" strike="noStrike" spc="-1" dirty="0">
                <a:solidFill>
                  <a:srgbClr val="000000"/>
                </a:solidFill>
                <a:latin typeface="Times New Roman" panose="02020603050405020304" pitchFamily="18" charset="0"/>
                <a:cs typeface="Times New Roman" panose="02020603050405020304" pitchFamily="18" charset="0"/>
              </a:rPr>
              <a:t> the transfer of gamma-</a:t>
            </a:r>
            <a:r>
              <a:rPr lang="en-GB" sz="1200" u="sng" strike="noStrike" spc="-1" dirty="0">
                <a:solidFill>
                  <a:srgbClr val="0000FF"/>
                </a:solidFill>
                <a:uFillTx/>
                <a:latin typeface="Times New Roman" panose="02020603050405020304" pitchFamily="18" charset="0"/>
                <a:cs typeface="Times New Roman" panose="02020603050405020304" pitchFamily="18" charset="0"/>
                <a:hlinkClick r:id="rId5"/>
              </a:rPr>
              <a:t>glutamyl</a:t>
            </a:r>
            <a:r>
              <a:rPr lang="en-GB" sz="1200" strike="noStrike" spc="-1" dirty="0">
                <a:solidFill>
                  <a:srgbClr val="000000"/>
                </a:solidFill>
                <a:latin typeface="Times New Roman" panose="02020603050405020304" pitchFamily="18" charset="0"/>
                <a:cs typeface="Times New Roman" panose="02020603050405020304" pitchFamily="18" charset="0"/>
              </a:rPr>
              <a:t> </a:t>
            </a:r>
            <a:r>
              <a:rPr lang="en-GB" sz="1200" u="sng" strike="noStrike" spc="-1" dirty="0">
                <a:solidFill>
                  <a:srgbClr val="0000FF"/>
                </a:solidFill>
                <a:uFillTx/>
                <a:latin typeface="Times New Roman" panose="02020603050405020304" pitchFamily="18" charset="0"/>
                <a:cs typeface="Times New Roman" panose="02020603050405020304" pitchFamily="18" charset="0"/>
                <a:hlinkClick r:id="rId6"/>
              </a:rPr>
              <a:t>functional groups</a:t>
            </a:r>
            <a:r>
              <a:rPr lang="en-GB" sz="1200" strike="noStrike" spc="-1" dirty="0">
                <a:solidFill>
                  <a:srgbClr val="000000"/>
                </a:solidFill>
                <a:latin typeface="Times New Roman" panose="02020603050405020304" pitchFamily="18" charset="0"/>
                <a:cs typeface="Times New Roman" panose="02020603050405020304" pitchFamily="18" charset="0"/>
              </a:rPr>
              <a:t> from molecules such as </a:t>
            </a:r>
            <a:r>
              <a:rPr lang="en-GB" sz="1200" u="sng" strike="noStrike" spc="-1" dirty="0">
                <a:solidFill>
                  <a:srgbClr val="0000FF"/>
                </a:solidFill>
                <a:uFillTx/>
                <a:latin typeface="Times New Roman" panose="02020603050405020304" pitchFamily="18" charset="0"/>
                <a:cs typeface="Times New Roman" panose="02020603050405020304" pitchFamily="18" charset="0"/>
                <a:hlinkClick r:id="rId7"/>
              </a:rPr>
              <a:t>glutathione</a:t>
            </a:r>
            <a:r>
              <a:rPr lang="en-GB" sz="1200" strike="noStrike" spc="-1" dirty="0">
                <a:solidFill>
                  <a:srgbClr val="000000"/>
                </a:solidFill>
                <a:latin typeface="Times New Roman" panose="02020603050405020304" pitchFamily="18" charset="0"/>
                <a:cs typeface="Times New Roman" panose="02020603050405020304" pitchFamily="18" charset="0"/>
              </a:rPr>
              <a:t> to an acceptor that may be an </a:t>
            </a:r>
            <a:r>
              <a:rPr lang="en-GB" sz="1200" u="sng" strike="noStrike" spc="-1" dirty="0">
                <a:solidFill>
                  <a:srgbClr val="0000FF"/>
                </a:solidFill>
                <a:uFillTx/>
                <a:latin typeface="Times New Roman" panose="02020603050405020304" pitchFamily="18" charset="0"/>
                <a:cs typeface="Times New Roman" panose="02020603050405020304" pitchFamily="18" charset="0"/>
                <a:hlinkClick r:id="rId8"/>
              </a:rPr>
              <a:t>amino acid</a:t>
            </a:r>
            <a:r>
              <a:rPr lang="en-GB" sz="1200" strike="noStrike" spc="-1" dirty="0">
                <a:solidFill>
                  <a:srgbClr val="000000"/>
                </a:solidFill>
                <a:latin typeface="Times New Roman" panose="02020603050405020304" pitchFamily="18" charset="0"/>
                <a:cs typeface="Times New Roman" panose="02020603050405020304" pitchFamily="18" charset="0"/>
              </a:rPr>
              <a:t>, a </a:t>
            </a:r>
            <a:r>
              <a:rPr lang="en-GB" sz="1200" u="sng" strike="noStrike" spc="-1" dirty="0">
                <a:solidFill>
                  <a:srgbClr val="0000FF"/>
                </a:solidFill>
                <a:uFillTx/>
                <a:latin typeface="Times New Roman" panose="02020603050405020304" pitchFamily="18" charset="0"/>
                <a:cs typeface="Times New Roman" panose="02020603050405020304" pitchFamily="18" charset="0"/>
                <a:hlinkClick r:id="rId9"/>
              </a:rPr>
              <a:t>peptide</a:t>
            </a:r>
            <a:r>
              <a:rPr lang="en-GB" sz="1200" strike="noStrike" spc="-1" dirty="0">
                <a:solidFill>
                  <a:srgbClr val="000000"/>
                </a:solidFill>
                <a:latin typeface="Times New Roman" panose="02020603050405020304" pitchFamily="18" charset="0"/>
                <a:cs typeface="Times New Roman" panose="02020603050405020304" pitchFamily="18" charset="0"/>
              </a:rPr>
              <a:t> or water (forming </a:t>
            </a:r>
            <a:r>
              <a:rPr lang="en-GB" sz="1200" u="sng" strike="noStrike" spc="-1" dirty="0">
                <a:solidFill>
                  <a:srgbClr val="0000FF"/>
                </a:solidFill>
                <a:uFillTx/>
                <a:latin typeface="Times New Roman" panose="02020603050405020304" pitchFamily="18" charset="0"/>
                <a:cs typeface="Times New Roman" panose="02020603050405020304" pitchFamily="18" charset="0"/>
                <a:hlinkClick r:id="rId10"/>
              </a:rPr>
              <a:t>glutamate</a:t>
            </a:r>
            <a:r>
              <a:rPr lang="en-GB" sz="1200" strike="noStrike" spc="-1" dirty="0">
                <a:solidFill>
                  <a:srgbClr val="000000"/>
                </a:solidFill>
                <a:latin typeface="Times New Roman" panose="02020603050405020304" pitchFamily="18" charset="0"/>
                <a:cs typeface="Times New Roman" panose="02020603050405020304" pitchFamily="18" charset="0"/>
              </a:rPr>
              <a:t>). </a:t>
            </a:r>
            <a:endParaRPr lang="ar-SA" sz="1200" strike="noStrike" spc="-1" dirty="0">
              <a:solidFill>
                <a:srgbClr val="000000"/>
              </a:solidFill>
              <a:latin typeface="Times New Roman" panose="02020603050405020304" pitchFamily="18" charset="0"/>
              <a:cs typeface="Times New Roman" panose="02020603050405020304" pitchFamily="18" charset="0"/>
            </a:endParaRPr>
          </a:p>
          <a:p>
            <a:pPr rtl="1">
              <a:spcBef>
                <a:spcPts val="641"/>
              </a:spcBef>
            </a:pPr>
            <a:r>
              <a:rPr lang="en-US" sz="1200" u="none" strike="noStrike" dirty="0">
                <a:solidFill>
                  <a:srgbClr val="212529"/>
                </a:solidFill>
                <a:effectLst/>
                <a:latin typeface="Times New Roman" panose="02020603050405020304" pitchFamily="18" charset="0"/>
                <a:cs typeface="Times New Roman" panose="02020603050405020304" pitchFamily="18" charset="0"/>
              </a:rPr>
              <a:t>The donor of the </a:t>
            </a:r>
            <a:r>
              <a:rPr lang="el-GR" sz="1200" u="none" strike="noStrike" dirty="0">
                <a:solidFill>
                  <a:srgbClr val="212529"/>
                </a:solidFill>
                <a:effectLst/>
                <a:latin typeface="Times New Roman" panose="02020603050405020304" pitchFamily="18" charset="0"/>
                <a:cs typeface="Times New Roman" panose="02020603050405020304" pitchFamily="18" charset="0"/>
              </a:rPr>
              <a:t>γ-</a:t>
            </a:r>
            <a:r>
              <a:rPr lang="en-US" sz="1200" u="none" strike="noStrike" dirty="0">
                <a:solidFill>
                  <a:srgbClr val="212529"/>
                </a:solidFill>
                <a:effectLst/>
                <a:latin typeface="Times New Roman" panose="02020603050405020304" pitchFamily="18" charset="0"/>
                <a:cs typeface="Times New Roman" panose="02020603050405020304" pitchFamily="18" charset="0"/>
              </a:rPr>
              <a:t>glutamyl residue is the tripeptide glutathione (</a:t>
            </a:r>
            <a:r>
              <a:rPr lang="el-GR" sz="1200" u="none" strike="noStrike" dirty="0">
                <a:solidFill>
                  <a:srgbClr val="212529"/>
                </a:solidFill>
                <a:effectLst/>
                <a:latin typeface="Times New Roman" panose="02020603050405020304" pitchFamily="18" charset="0"/>
                <a:cs typeface="Times New Roman" panose="02020603050405020304" pitchFamily="18" charset="0"/>
              </a:rPr>
              <a:t>γ-</a:t>
            </a:r>
            <a:r>
              <a:rPr lang="en-US" sz="1200" u="none" strike="noStrike" dirty="0">
                <a:solidFill>
                  <a:srgbClr val="212529"/>
                </a:solidFill>
                <a:effectLst/>
                <a:latin typeface="Times New Roman" panose="02020603050405020304" pitchFamily="18" charset="0"/>
                <a:cs typeface="Times New Roman" panose="02020603050405020304" pitchFamily="18" charset="0"/>
              </a:rPr>
              <a:t>glutamylcysteinylglycine) found in the cells of animals, plants and  bacteria. It protects the organism from oxidative stress (participates in the removal of hydrogen peroxide). It is regenerated by a reaction catalyzed by glutathione reductase</a:t>
            </a:r>
            <a:endParaRPr lang="ar-SA" sz="1200" u="none" strike="noStrike" dirty="0">
              <a:solidFill>
                <a:srgbClr val="212529"/>
              </a:solidFill>
              <a:effectLst/>
              <a:latin typeface="Times New Roman" panose="02020603050405020304" pitchFamily="18" charset="0"/>
              <a:cs typeface="Times New Roman" panose="02020603050405020304" pitchFamily="18" charset="0"/>
            </a:endParaRPr>
          </a:p>
          <a:p>
            <a:pPr algn="ctr"/>
            <a:r>
              <a:rPr lang="en-US" sz="1200" b="1" u="none" strike="noStrike" dirty="0">
                <a:solidFill>
                  <a:srgbClr val="FF0000"/>
                </a:solidFill>
                <a:effectLst/>
                <a:latin typeface="Times New Roman" panose="02020603050405020304" pitchFamily="18" charset="0"/>
                <a:cs typeface="Times New Roman" panose="02020603050405020304" pitchFamily="18" charset="0"/>
              </a:rPr>
              <a:t>The Biochemical Function Of Gamma-Glutamyl-Transferase (GGT)</a:t>
            </a:r>
          </a:p>
          <a:p>
            <a:pPr algn="l">
              <a:buFont typeface="+mj-lt"/>
              <a:buAutoNum type="arabicPeriod"/>
            </a:pPr>
            <a:r>
              <a:rPr lang="el-GR" sz="1200" u="none" strike="noStrike" dirty="0">
                <a:solidFill>
                  <a:srgbClr val="323232"/>
                </a:solidFill>
                <a:effectLst/>
                <a:latin typeface="Times New Roman" panose="02020603050405020304" pitchFamily="18" charset="0"/>
                <a:cs typeface="Times New Roman" panose="02020603050405020304" pitchFamily="18" charset="0"/>
              </a:rPr>
              <a:t>γ-</a:t>
            </a:r>
            <a:r>
              <a:rPr lang="en-US" sz="1200" u="none" strike="noStrike" dirty="0">
                <a:solidFill>
                  <a:srgbClr val="323232"/>
                </a:solidFill>
                <a:effectLst/>
                <a:latin typeface="Times New Roman" panose="02020603050405020304" pitchFamily="18" charset="0"/>
                <a:cs typeface="Times New Roman" panose="02020603050405020304" pitchFamily="18" charset="0"/>
              </a:rPr>
              <a:t>Glutamyl Transpeptidase is one of many peptidases cleaving terminal peptide bonds of proteins or peptides.</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The </a:t>
            </a:r>
            <a:r>
              <a:rPr lang="en-US" sz="1200" b="1" u="none" strike="noStrike" dirty="0">
                <a:solidFill>
                  <a:srgbClr val="323232"/>
                </a:solidFill>
                <a:effectLst/>
                <a:latin typeface="Times New Roman" panose="02020603050405020304" pitchFamily="18" charset="0"/>
                <a:cs typeface="Times New Roman" panose="02020603050405020304" pitchFamily="18" charset="0"/>
              </a:rPr>
              <a:t>C-terminal </a:t>
            </a:r>
            <a:r>
              <a:rPr lang="en-US" sz="1200" u="none" strike="noStrike" dirty="0">
                <a:solidFill>
                  <a:srgbClr val="323232"/>
                </a:solidFill>
                <a:effectLst/>
                <a:latin typeface="Times New Roman" panose="02020603050405020304" pitchFamily="18" charset="0"/>
                <a:cs typeface="Times New Roman" panose="02020603050405020304" pitchFamily="18" charset="0"/>
              </a:rPr>
              <a:t>amino acid must be </a:t>
            </a:r>
            <a:r>
              <a:rPr lang="en-US" sz="1200" b="1" u="none" strike="noStrike" dirty="0">
                <a:solidFill>
                  <a:srgbClr val="323232"/>
                </a:solidFill>
                <a:effectLst/>
                <a:latin typeface="Times New Roman" panose="02020603050405020304" pitchFamily="18" charset="0"/>
                <a:cs typeface="Times New Roman" panose="02020603050405020304" pitchFamily="18" charset="0"/>
              </a:rPr>
              <a:t>glutamic</a:t>
            </a:r>
            <a:r>
              <a:rPr lang="en-US" sz="1200" u="none" strike="noStrike" dirty="0">
                <a:solidFill>
                  <a:srgbClr val="323232"/>
                </a:solidFill>
                <a:effectLst/>
                <a:latin typeface="Times New Roman" panose="02020603050405020304" pitchFamily="18" charset="0"/>
                <a:cs typeface="Times New Roman" panose="02020603050405020304" pitchFamily="18" charset="0"/>
              </a:rPr>
              <a:t>.</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Specificity resides in the (</a:t>
            </a:r>
            <a:r>
              <a:rPr lang="el-GR" sz="1200" u="none" strike="noStrike" dirty="0">
                <a:solidFill>
                  <a:srgbClr val="323232"/>
                </a:solidFill>
                <a:effectLst/>
                <a:latin typeface="Times New Roman" panose="02020603050405020304" pitchFamily="18" charset="0"/>
                <a:cs typeface="Times New Roman" panose="02020603050405020304" pitchFamily="18" charset="0"/>
              </a:rPr>
              <a:t>γ) </a:t>
            </a:r>
            <a:r>
              <a:rPr lang="en-US" sz="1200" u="none" strike="noStrike" dirty="0">
                <a:solidFill>
                  <a:srgbClr val="323232"/>
                </a:solidFill>
                <a:effectLst/>
                <a:latin typeface="Times New Roman" panose="02020603050405020304" pitchFamily="18" charset="0"/>
                <a:cs typeface="Times New Roman" panose="02020603050405020304" pitchFamily="18" charset="0"/>
              </a:rPr>
              <a:t>Glutamyl portion of the substrate.</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Three different reactions have been attributed to this enzyme:</a:t>
            </a:r>
            <a:r>
              <a:rPr lang="en-US" sz="1200" b="1" u="sng" strike="noStrike" dirty="0">
                <a:solidFill>
                  <a:srgbClr val="FF0000"/>
                </a:solidFill>
                <a:effectLst/>
                <a:latin typeface="Times New Roman" panose="02020603050405020304" pitchFamily="18" charset="0"/>
                <a:cs typeface="Times New Roman" panose="02020603050405020304" pitchFamily="18" charset="0"/>
              </a:rPr>
              <a:t> A. </a:t>
            </a:r>
            <a:r>
              <a:rPr lang="en-US" sz="1200" u="none" strike="noStrike" dirty="0">
                <a:solidFill>
                  <a:srgbClr val="323232"/>
                </a:solidFill>
                <a:effectLst/>
                <a:latin typeface="Times New Roman" panose="02020603050405020304" pitchFamily="18" charset="0"/>
                <a:cs typeface="Times New Roman" panose="02020603050405020304" pitchFamily="18" charset="0"/>
              </a:rPr>
              <a:t>Hydrolysis.    </a:t>
            </a:r>
            <a:r>
              <a:rPr lang="en-US" sz="1200" b="1" u="sng" strike="noStrike" dirty="0">
                <a:solidFill>
                  <a:srgbClr val="FF0000"/>
                </a:solidFill>
                <a:effectLst/>
                <a:latin typeface="Times New Roman" panose="02020603050405020304" pitchFamily="18" charset="0"/>
                <a:cs typeface="Times New Roman" panose="02020603050405020304" pitchFamily="18" charset="0"/>
              </a:rPr>
              <a:t>B. </a:t>
            </a:r>
            <a:r>
              <a:rPr lang="en-US" sz="1200" u="none" strike="noStrike" dirty="0">
                <a:solidFill>
                  <a:srgbClr val="323232"/>
                </a:solidFill>
                <a:effectLst/>
                <a:latin typeface="Times New Roman" panose="02020603050405020304" pitchFamily="18" charset="0"/>
                <a:cs typeface="Times New Roman" panose="02020603050405020304" pitchFamily="18" charset="0"/>
              </a:rPr>
              <a:t>Internal transpeptidation.</a:t>
            </a:r>
          </a:p>
          <a:p>
            <a:pPr lvl="2" algn="l"/>
            <a:r>
              <a:rPr lang="en-US" sz="1200" b="1" u="sng" strike="noStrike" dirty="0">
                <a:solidFill>
                  <a:srgbClr val="FF0000"/>
                </a:solidFill>
                <a:effectLst/>
                <a:latin typeface="Times New Roman" panose="02020603050405020304" pitchFamily="18" charset="0"/>
                <a:cs typeface="Times New Roman" panose="02020603050405020304" pitchFamily="18" charset="0"/>
              </a:rPr>
              <a:t>C.</a:t>
            </a:r>
            <a:r>
              <a:rPr lang="en-US" sz="1200" u="none" strike="noStrike" dirty="0">
                <a:solidFill>
                  <a:srgbClr val="323232"/>
                </a:solidFill>
                <a:effectLst/>
                <a:latin typeface="Times New Roman" panose="02020603050405020304" pitchFamily="18" charset="0"/>
                <a:cs typeface="Times New Roman" panose="02020603050405020304" pitchFamily="18" charset="0"/>
              </a:rPr>
              <a:t> External transpeptidation.</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Glutathione is the common substrate of this enzyme in the body.</a:t>
            </a:r>
          </a:p>
          <a:p>
            <a:pPr lvl="1" algn="l"/>
            <a:r>
              <a:rPr lang="en-US" sz="1200" u="none" strike="noStrike" dirty="0">
                <a:solidFill>
                  <a:srgbClr val="323232"/>
                </a:solidFill>
                <a:effectLst/>
                <a:latin typeface="Times New Roman" panose="02020603050405020304" pitchFamily="18" charset="0"/>
                <a:cs typeface="Times New Roman" panose="02020603050405020304" pitchFamily="18" charset="0"/>
              </a:rPr>
              <a:t>This enzyme participates in amino acid transport by transferring the </a:t>
            </a:r>
            <a:r>
              <a:rPr lang="el-GR" sz="1200" u="none" strike="noStrike" dirty="0">
                <a:solidFill>
                  <a:srgbClr val="323232"/>
                </a:solidFill>
                <a:effectLst/>
                <a:latin typeface="Times New Roman" panose="02020603050405020304" pitchFamily="18" charset="0"/>
                <a:cs typeface="Times New Roman" panose="02020603050405020304" pitchFamily="18" charset="0"/>
              </a:rPr>
              <a:t>γ-</a:t>
            </a:r>
            <a:r>
              <a:rPr lang="en-US" sz="1200" u="none" strike="noStrike" dirty="0">
                <a:solidFill>
                  <a:srgbClr val="323232"/>
                </a:solidFill>
                <a:effectLst/>
                <a:latin typeface="Times New Roman" panose="02020603050405020304" pitchFamily="18" charset="0"/>
                <a:cs typeface="Times New Roman" panose="02020603050405020304" pitchFamily="18" charset="0"/>
              </a:rPr>
              <a:t>Glutamyl portion of glutathione to other amino acids, enabling them to cross cell membranes more easily.</a:t>
            </a:r>
            <a:endParaRPr lang="ar-SA" sz="1200" dirty="0">
              <a:solidFill>
                <a:srgbClr val="323232"/>
              </a:solidFill>
              <a:latin typeface="Times New Roman" panose="02020603050405020304" pitchFamily="18" charset="0"/>
              <a:cs typeface="Times New Roman" panose="02020603050405020304" pitchFamily="18" charset="0"/>
            </a:endParaRPr>
          </a:p>
          <a:p>
            <a:pPr algn="ctr"/>
            <a:r>
              <a:rPr lang="en-US" sz="1200" b="1" u="none" strike="noStrike" dirty="0">
                <a:solidFill>
                  <a:srgbClr val="FF0000"/>
                </a:solidFill>
                <a:effectLst/>
                <a:latin typeface="Times New Roman" panose="02020603050405020304" pitchFamily="18" charset="0"/>
                <a:cs typeface="Times New Roman" panose="02020603050405020304" pitchFamily="18" charset="0"/>
              </a:rPr>
              <a:t>The Concentration Of The Gamma-Glutamyl-Transferase (GGT) At Different Sites</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The </a:t>
            </a:r>
            <a:r>
              <a:rPr lang="en-US" sz="1200" b="1" u="none" strike="noStrike" dirty="0">
                <a:solidFill>
                  <a:srgbClr val="323232"/>
                </a:solidFill>
                <a:effectLst/>
                <a:latin typeface="Times New Roman" panose="02020603050405020304" pitchFamily="18" charset="0"/>
                <a:cs typeface="Times New Roman" panose="02020603050405020304" pitchFamily="18" charset="0"/>
              </a:rPr>
              <a:t>main</a:t>
            </a:r>
            <a:r>
              <a:rPr lang="en-US" sz="1200" u="none" strike="noStrike" dirty="0">
                <a:solidFill>
                  <a:srgbClr val="323232"/>
                </a:solidFill>
                <a:effectLst/>
                <a:latin typeface="Times New Roman" panose="02020603050405020304" pitchFamily="18" charset="0"/>
                <a:cs typeface="Times New Roman" panose="02020603050405020304" pitchFamily="18" charset="0"/>
              </a:rPr>
              <a:t> concentration is present in the </a:t>
            </a:r>
            <a:r>
              <a:rPr lang="en-US" sz="1200" b="1" u="none" strike="noStrike" dirty="0">
                <a:solidFill>
                  <a:srgbClr val="323232"/>
                </a:solidFill>
                <a:effectLst/>
                <a:latin typeface="Times New Roman" panose="02020603050405020304" pitchFamily="18" charset="0"/>
                <a:cs typeface="Times New Roman" panose="02020603050405020304" pitchFamily="18" charset="0"/>
              </a:rPr>
              <a:t>hepatocytes</a:t>
            </a:r>
            <a:r>
              <a:rPr lang="en-US" sz="1200" u="none" strike="noStrike" dirty="0">
                <a:solidFill>
                  <a:srgbClr val="323232"/>
                </a:solidFill>
                <a:effectLst/>
                <a:latin typeface="Times New Roman" panose="02020603050405020304" pitchFamily="18" charset="0"/>
                <a:cs typeface="Times New Roman" panose="02020603050405020304" pitchFamily="18" charset="0"/>
              </a:rPr>
              <a:t>.</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GGT is found in the biliary tree’s epithelial cells, mostly in the interlobular bile ducts and bile ductless. This is the reason that it is susceptible to biliary injury.</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GGT is present in the kidney, pancreas, spleen, heart, intestine, brain, and prostate gland.</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GGT level is higher in men because of the additional amount due to the prostate.</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The kidney has a maximum amount, but the liver is considered the normal source of serum activity.</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It is found throughout the hepatobiliary system and other tissues.</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GGT is present in the microsomes of the cytoplasm and the cell membrane.</a:t>
            </a:r>
          </a:p>
          <a:p>
            <a:pPr lvl="1" algn="l"/>
            <a:endParaRPr lang="en-US" sz="1200" u="none" strike="noStrike" dirty="0">
              <a:solidFill>
                <a:srgbClr val="323232"/>
              </a:solidFill>
              <a:effectLst/>
              <a:latin typeface="Times New Roman" panose="02020603050405020304" pitchFamily="18" charset="0"/>
              <a:cs typeface="Times New Roman" panose="02020603050405020304" pitchFamily="18" charset="0"/>
            </a:endParaRPr>
          </a:p>
          <a:p>
            <a:pPr rtl="1">
              <a:spcBef>
                <a:spcPts val="641"/>
              </a:spcBef>
            </a:pPr>
            <a:endParaRPr lang="en-IQ" sz="1200" dirty="0">
              <a:latin typeface="Times New Roman" panose="02020603050405020304" pitchFamily="18" charset="0"/>
              <a:cs typeface="Times New Roman" panose="02020603050405020304" pitchFamily="18" charset="0"/>
            </a:endParaRPr>
          </a:p>
          <a:p>
            <a:pPr rtl="1">
              <a:lnSpc>
                <a:spcPct val="100000"/>
              </a:lnSpc>
              <a:spcBef>
                <a:spcPts val="641"/>
              </a:spcBef>
            </a:pPr>
            <a:endParaRPr lang="en-GB" sz="1200" strike="noStrike" spc="-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mma-glutamyl transferase (gamma GT) enzyme important facts">
            <a:extLst>
              <a:ext uri="{FF2B5EF4-FFF2-40B4-BE49-F238E27FC236}">
                <a16:creationId xmlns:a16="http://schemas.microsoft.com/office/drawing/2014/main" id="{FFC60D79-3305-AB4A-985C-6ED6C4F22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372" y="0"/>
            <a:ext cx="5078627" cy="27926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0786AA-9E33-0E41-AB2D-71FF047C9EEB}"/>
              </a:ext>
            </a:extLst>
          </p:cNvPr>
          <p:cNvSpPr txBox="1"/>
          <p:nvPr/>
        </p:nvSpPr>
        <p:spPr>
          <a:xfrm>
            <a:off x="148280" y="42410"/>
            <a:ext cx="3917092" cy="2677656"/>
          </a:xfrm>
          <a:prstGeom prst="rect">
            <a:avLst/>
          </a:prstGeom>
          <a:noFill/>
        </p:spPr>
        <p:txBody>
          <a:bodyPr wrap="square">
            <a:spAutoFit/>
          </a:bodyPr>
          <a:lstStyle/>
          <a:p>
            <a:pPr algn="l"/>
            <a:r>
              <a:rPr lang="en-US" sz="1200" u="none" strike="noStrike" dirty="0">
                <a:solidFill>
                  <a:srgbClr val="323232"/>
                </a:solidFill>
                <a:effectLst/>
                <a:latin typeface="Times New Roman" panose="02020603050405020304" pitchFamily="18" charset="0"/>
                <a:cs typeface="Times New Roman" panose="02020603050405020304" pitchFamily="18" charset="0"/>
              </a:rPr>
              <a:t>However, its </a:t>
            </a:r>
            <a:r>
              <a:rPr lang="en-US" sz="1200" b="1" u="none" strike="noStrike" dirty="0">
                <a:solidFill>
                  <a:srgbClr val="323232"/>
                </a:solidFill>
                <a:effectLst/>
                <a:latin typeface="Times New Roman" panose="02020603050405020304" pitchFamily="18" charset="0"/>
                <a:cs typeface="Times New Roman" panose="02020603050405020304" pitchFamily="18" charset="0"/>
              </a:rPr>
              <a:t>raised level is nonspecific </a:t>
            </a:r>
            <a:r>
              <a:rPr lang="en-US" sz="1200" u="none" strike="noStrike" dirty="0">
                <a:solidFill>
                  <a:srgbClr val="323232"/>
                </a:solidFill>
                <a:effectLst/>
                <a:latin typeface="Times New Roman" panose="02020603050405020304" pitchFamily="18" charset="0"/>
                <a:cs typeface="Times New Roman" panose="02020603050405020304" pitchFamily="18" charset="0"/>
              </a:rPr>
              <a:t>because it is raised in cardiac, pulmonary, pancreatic, renal disorders, diabetes, and alcoholism.</a:t>
            </a:r>
          </a:p>
          <a:p>
            <a:pPr algn="l"/>
            <a:r>
              <a:rPr lang="en-US" sz="1200" b="1" u="none" strike="noStrike" dirty="0">
                <a:solidFill>
                  <a:srgbClr val="FF0000"/>
                </a:solidFill>
                <a:effectLst/>
                <a:latin typeface="Times New Roman" panose="02020603050405020304" pitchFamily="18" charset="0"/>
                <a:cs typeface="Times New Roman" panose="02020603050405020304" pitchFamily="18" charset="0"/>
              </a:rPr>
              <a:t>GGT </a:t>
            </a:r>
            <a:r>
              <a:rPr lang="en-US" sz="1200" u="none" strike="noStrike" dirty="0">
                <a:solidFill>
                  <a:srgbClr val="323232"/>
                </a:solidFill>
                <a:effectLst/>
                <a:latin typeface="Times New Roman" panose="02020603050405020304" pitchFamily="18" charset="0"/>
                <a:cs typeface="Times New Roman" panose="02020603050405020304" pitchFamily="18" charset="0"/>
              </a:rPr>
              <a:t>correlates with </a:t>
            </a:r>
            <a:r>
              <a:rPr lang="en-US" sz="1200" b="1" u="none" strike="noStrike" dirty="0">
                <a:solidFill>
                  <a:srgbClr val="FF0000"/>
                </a:solidFill>
                <a:effectLst/>
                <a:latin typeface="Times New Roman" panose="02020603050405020304" pitchFamily="18" charset="0"/>
                <a:cs typeface="Times New Roman" panose="02020603050405020304" pitchFamily="18" charset="0"/>
              </a:rPr>
              <a:t>alkaline phosphatase </a:t>
            </a:r>
            <a:r>
              <a:rPr lang="en-US" sz="1200" u="none" strike="noStrike" dirty="0">
                <a:solidFill>
                  <a:srgbClr val="323232"/>
                </a:solidFill>
                <a:effectLst/>
                <a:latin typeface="Times New Roman" panose="02020603050405020304" pitchFamily="18" charset="0"/>
                <a:cs typeface="Times New Roman" panose="02020603050405020304" pitchFamily="18" charset="0"/>
              </a:rPr>
              <a:t>in obstructive jaundice and metastatic liver infiltration</a:t>
            </a:r>
            <a:r>
              <a:rPr lang="en-US" sz="1200" dirty="0">
                <a:solidFill>
                  <a:srgbClr val="323232"/>
                </a:solidFill>
                <a:latin typeface="Times New Roman" panose="02020603050405020304" pitchFamily="18" charset="0"/>
                <a:cs typeface="Times New Roman" panose="02020603050405020304" pitchFamily="18" charset="0"/>
              </a:rPr>
              <a:t>, </a:t>
            </a:r>
            <a:r>
              <a:rPr lang="en-US" sz="1200" u="none" strike="noStrike" dirty="0">
                <a:solidFill>
                  <a:srgbClr val="323232"/>
                </a:solidFill>
                <a:effectLst/>
                <a:latin typeface="Times New Roman" panose="02020603050405020304" pitchFamily="18" charset="0"/>
                <a:cs typeface="Times New Roman" panose="02020603050405020304" pitchFamily="18" charset="0"/>
              </a:rPr>
              <a:t>In such a case, GGT is more sensitive and specific.</a:t>
            </a:r>
          </a:p>
          <a:p>
            <a:pPr algn="l"/>
            <a:r>
              <a:rPr lang="en-US" sz="1200" u="none" strike="noStrike" dirty="0">
                <a:solidFill>
                  <a:srgbClr val="323232"/>
                </a:solidFill>
                <a:effectLst/>
                <a:latin typeface="Times New Roman" panose="02020603050405020304" pitchFamily="18" charset="0"/>
                <a:cs typeface="Times New Roman" panose="02020603050405020304" pitchFamily="18" charset="0"/>
              </a:rPr>
              <a:t>GGT is </a:t>
            </a:r>
            <a:r>
              <a:rPr lang="en-US" sz="1200" b="1" u="none" strike="noStrike" dirty="0">
                <a:solidFill>
                  <a:srgbClr val="323232"/>
                </a:solidFill>
                <a:effectLst/>
                <a:latin typeface="Times New Roman" panose="02020603050405020304" pitchFamily="18" charset="0"/>
                <a:cs typeface="Times New Roman" panose="02020603050405020304" pitchFamily="18" charset="0"/>
              </a:rPr>
              <a:t>not raised </a:t>
            </a:r>
            <a:r>
              <a:rPr lang="en-US" sz="1200" u="none" strike="noStrike" dirty="0">
                <a:solidFill>
                  <a:srgbClr val="323232"/>
                </a:solidFill>
                <a:effectLst/>
                <a:latin typeface="Times New Roman" panose="02020603050405020304" pitchFamily="18" charset="0"/>
                <a:cs typeface="Times New Roman" panose="02020603050405020304" pitchFamily="18" charset="0"/>
              </a:rPr>
              <a:t>in bone disease, while GGT and alkaline phosphatase will be </a:t>
            </a:r>
            <a:r>
              <a:rPr lang="en-US" sz="1200" b="1" u="none" strike="noStrike" dirty="0">
                <a:solidFill>
                  <a:srgbClr val="323232"/>
                </a:solidFill>
                <a:effectLst/>
                <a:latin typeface="Times New Roman" panose="02020603050405020304" pitchFamily="18" charset="0"/>
                <a:cs typeface="Times New Roman" panose="02020603050405020304" pitchFamily="18" charset="0"/>
              </a:rPr>
              <a:t>raised in liver disease.</a:t>
            </a:r>
            <a:endParaRPr lang="en-US" sz="1200" u="none" strike="noStrike" dirty="0">
              <a:solidFill>
                <a:srgbClr val="323232"/>
              </a:solidFill>
              <a:effectLst/>
              <a:latin typeface="Times New Roman" panose="02020603050405020304" pitchFamily="18" charset="0"/>
              <a:cs typeface="Times New Roman" panose="02020603050405020304" pitchFamily="18" charset="0"/>
            </a:endParaRPr>
          </a:p>
          <a:p>
            <a:pPr algn="ctr"/>
            <a:r>
              <a:rPr lang="en-US" sz="1200" b="1" u="none" strike="noStrike" dirty="0">
                <a:solidFill>
                  <a:srgbClr val="FF0000"/>
                </a:solidFill>
                <a:effectLst/>
                <a:latin typeface="Times New Roman" panose="02020603050405020304" pitchFamily="18" charset="0"/>
                <a:cs typeface="Times New Roman" panose="02020603050405020304" pitchFamily="18" charset="0"/>
              </a:rPr>
              <a:t>The Functions Of The Gamma-Glutamyl-Transferase (GGT)</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GGT transports amino acids across the cell membrane.</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GGT is a sensitive indicator of liver disease, especially hepatobiliary obstruction.</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GGT is not raised in bone, muscle, and hemolytic anemia.</a:t>
            </a:r>
          </a:p>
        </p:txBody>
      </p:sp>
      <p:sp>
        <p:nvSpPr>
          <p:cNvPr id="6" name="TextBox 5">
            <a:extLst>
              <a:ext uri="{FF2B5EF4-FFF2-40B4-BE49-F238E27FC236}">
                <a16:creationId xmlns:a16="http://schemas.microsoft.com/office/drawing/2014/main" id="{3855CF2E-1289-3143-9254-8F188D0A5EC0}"/>
              </a:ext>
            </a:extLst>
          </p:cNvPr>
          <p:cNvSpPr txBox="1"/>
          <p:nvPr/>
        </p:nvSpPr>
        <p:spPr>
          <a:xfrm>
            <a:off x="0" y="2752887"/>
            <a:ext cx="8995720" cy="2554545"/>
          </a:xfrm>
          <a:prstGeom prst="rect">
            <a:avLst/>
          </a:prstGeom>
          <a:noFill/>
        </p:spPr>
        <p:txBody>
          <a:bodyPr wrap="square">
            <a:spAutoFit/>
          </a:bodyPr>
          <a:lstStyle/>
          <a:p>
            <a:pPr marL="343080" indent="-342360">
              <a:lnSpc>
                <a:spcPct val="100000"/>
              </a:lnSpc>
              <a:spcBef>
                <a:spcPts val="641"/>
              </a:spcBef>
              <a:buClr>
                <a:srgbClr val="000000"/>
              </a:buClr>
              <a:buFont typeface="Arial"/>
              <a:buChar char="•"/>
            </a:pPr>
            <a:r>
              <a:rPr lang="en-GB" sz="1200" b="1" u="sng" strike="noStrike" spc="-1" dirty="0">
                <a:solidFill>
                  <a:srgbClr val="FF0000"/>
                </a:solidFill>
                <a:uFillTx/>
                <a:latin typeface="Times New Roman" panose="02020603050405020304" pitchFamily="18" charset="0"/>
                <a:cs typeface="Times New Roman" panose="02020603050405020304" pitchFamily="18" charset="0"/>
              </a:rPr>
              <a:t>Causes of increased blood GGT:</a:t>
            </a:r>
            <a:endParaRPr lang="en-GB" sz="1200" b="1" strike="noStrike" spc="-1" dirty="0">
              <a:solidFill>
                <a:srgbClr val="FF0000"/>
              </a:solidFill>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FF0000"/>
              </a:buClr>
              <a:buFont typeface="Arial"/>
              <a:buChar char="•"/>
            </a:pPr>
            <a:r>
              <a:rPr lang="en-GB" sz="1200" b="1" u="sng" strike="noStrike" spc="-1" dirty="0">
                <a:solidFill>
                  <a:srgbClr val="FF0000"/>
                </a:solidFill>
                <a:uFillTx/>
                <a:latin typeface="Times New Roman" panose="02020603050405020304" pitchFamily="18" charset="0"/>
                <a:cs typeface="Times New Roman" panose="02020603050405020304" pitchFamily="18" charset="0"/>
              </a:rPr>
              <a:t>1-</a:t>
            </a:r>
            <a:r>
              <a:rPr lang="en-GB" sz="1200" strike="noStrike" spc="-1" dirty="0">
                <a:solidFill>
                  <a:srgbClr val="000000"/>
                </a:solidFill>
                <a:latin typeface="Times New Roman" panose="02020603050405020304" pitchFamily="18" charset="0"/>
                <a:cs typeface="Times New Roman" panose="02020603050405020304" pitchFamily="18" charset="0"/>
              </a:rPr>
              <a:t> Induction of GGT synthesis by these cells (originate primarily from hepatobiliary system) occurs without cell damage: by alcohol or drugs as anticonvulsants.</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FF0000"/>
              </a:buClr>
              <a:buFont typeface="Arial"/>
              <a:buChar char="•"/>
            </a:pPr>
            <a:r>
              <a:rPr lang="en-GB" sz="1200" b="1" u="sng" strike="noStrike" spc="-1" dirty="0">
                <a:solidFill>
                  <a:srgbClr val="FF0000"/>
                </a:solidFill>
                <a:uFillTx/>
                <a:latin typeface="Times New Roman" panose="02020603050405020304" pitchFamily="18" charset="0"/>
                <a:cs typeface="Times New Roman" panose="02020603050405020304" pitchFamily="18" charset="0"/>
              </a:rPr>
              <a:t>2-</a:t>
            </a:r>
            <a:r>
              <a:rPr lang="en-GB" sz="1200" strike="noStrike" spc="-1" dirty="0">
                <a:solidFill>
                  <a:srgbClr val="000000"/>
                </a:solidFill>
                <a:latin typeface="Times New Roman" panose="02020603050405020304" pitchFamily="18" charset="0"/>
                <a:cs typeface="Times New Roman" panose="02020603050405020304" pitchFamily="18" charset="0"/>
              </a:rPr>
              <a:t> Biliary obstruction: </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      a- GGT is markedly increased with obstruction jaundice (5-30 folds).</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      b- Increased earlier (more sensitive) than ALP.</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      c- Persists longer than ALP.</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FF0000"/>
              </a:buClr>
              <a:buFont typeface="Arial"/>
              <a:buChar char="•"/>
            </a:pPr>
            <a:r>
              <a:rPr lang="en-GB" sz="1200" b="1" u="sng" strike="noStrike" spc="-1" dirty="0">
                <a:solidFill>
                  <a:srgbClr val="FF0000"/>
                </a:solidFill>
                <a:uFillTx/>
                <a:latin typeface="Times New Roman" panose="02020603050405020304" pitchFamily="18" charset="0"/>
                <a:cs typeface="Times New Roman" panose="02020603050405020304" pitchFamily="18" charset="0"/>
              </a:rPr>
              <a:t>3-</a:t>
            </a:r>
            <a:r>
              <a:rPr lang="en-GB" sz="1200" strike="noStrike" spc="-1" dirty="0">
                <a:solidFill>
                  <a:srgbClr val="000000"/>
                </a:solidFill>
                <a:latin typeface="Times New Roman" panose="02020603050405020304" pitchFamily="18" charset="0"/>
                <a:cs typeface="Times New Roman" panose="02020603050405020304" pitchFamily="18" charset="0"/>
              </a:rPr>
              <a:t> Viral , toxic &amp; alcohol hepatitis:</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  Increased is only 2-5 folds (less sensitive than ALT&amp;AST).</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FF0000"/>
              </a:buClr>
              <a:buFont typeface="Arial"/>
              <a:buChar char="•"/>
            </a:pPr>
            <a:r>
              <a:rPr lang="en-GB" sz="1200" b="1" u="sng" strike="noStrike" spc="-1" dirty="0">
                <a:solidFill>
                  <a:srgbClr val="FF0000"/>
                </a:solidFill>
                <a:uFillTx/>
                <a:latin typeface="Times New Roman" panose="02020603050405020304" pitchFamily="18" charset="0"/>
                <a:cs typeface="Times New Roman" panose="02020603050405020304" pitchFamily="18" charset="0"/>
              </a:rPr>
              <a:t>4- </a:t>
            </a:r>
            <a:r>
              <a:rPr lang="en-GB" sz="1200" strike="noStrike" spc="-1" dirty="0">
                <a:solidFill>
                  <a:srgbClr val="000000"/>
                </a:solidFill>
                <a:latin typeface="Times New Roman" panose="02020603050405020304" pitchFamily="18" charset="0"/>
                <a:cs typeface="Times New Roman" panose="02020603050405020304" pitchFamily="18" charset="0"/>
              </a:rPr>
              <a:t>Primary and secondary liver </a:t>
            </a:r>
            <a:r>
              <a:rPr lang="en-GB" sz="1200" strike="noStrike" spc="-1" dirty="0" err="1">
                <a:solidFill>
                  <a:srgbClr val="000000"/>
                </a:solidFill>
                <a:latin typeface="Times New Roman" panose="02020603050405020304" pitchFamily="18" charset="0"/>
                <a:cs typeface="Times New Roman" panose="02020603050405020304" pitchFamily="18" charset="0"/>
              </a:rPr>
              <a:t>tumors</a:t>
            </a:r>
            <a:r>
              <a:rPr lang="en-GB" sz="1200" strike="noStrike" spc="-1" dirty="0">
                <a:solidFill>
                  <a:srgbClr val="000000"/>
                </a:solidFill>
                <a:latin typeface="Times New Roman" panose="02020603050405020304" pitchFamily="18" charset="0"/>
                <a:cs typeface="Times New Roman" panose="02020603050405020304" pitchFamily="18" charset="0"/>
              </a:rPr>
              <a:t> ( GGT is elevated earlier than other enzymes in liver neoplasm)</a:t>
            </a:r>
            <a:endParaRPr lang="en-GB" sz="1200" strike="noStrike" spc="-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01B73F7-50EB-AC49-823C-99421EC20A72}"/>
              </a:ext>
            </a:extLst>
          </p:cNvPr>
          <p:cNvSpPr txBox="1"/>
          <p:nvPr/>
        </p:nvSpPr>
        <p:spPr>
          <a:xfrm>
            <a:off x="148280" y="5368126"/>
            <a:ext cx="9144000" cy="120032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T</a:t>
            </a:r>
            <a:r>
              <a:rPr lang="en-US" sz="1200" u="none" strike="noStrike" dirty="0">
                <a:effectLst/>
                <a:latin typeface="Times New Roman" panose="02020603050405020304" pitchFamily="18" charset="0"/>
                <a:cs typeface="Times New Roman" panose="02020603050405020304" pitchFamily="18" charset="0"/>
              </a:rPr>
              <a:t>he </a:t>
            </a:r>
            <a:r>
              <a:rPr lang="en-US" sz="1200" b="1" u="none" strike="noStrike" dirty="0">
                <a:effectLst/>
                <a:latin typeface="Times New Roman" panose="02020603050405020304" pitchFamily="18" charset="0"/>
                <a:cs typeface="Times New Roman" panose="02020603050405020304" pitchFamily="18" charset="0"/>
              </a:rPr>
              <a:t>Decreased </a:t>
            </a:r>
            <a:r>
              <a:rPr lang="en-US" sz="1200" u="none" strike="noStrike" dirty="0">
                <a:effectLst/>
                <a:latin typeface="Times New Roman" panose="02020603050405020304" pitchFamily="18" charset="0"/>
                <a:cs typeface="Times New Roman" panose="02020603050405020304" pitchFamily="18" charset="0"/>
              </a:rPr>
              <a:t>Value Of Gamma-Glutamyl Transferase (GGT) in </a:t>
            </a:r>
            <a:r>
              <a:rPr lang="en-US" sz="1200" b="1" u="none" strike="noStrike" dirty="0">
                <a:solidFill>
                  <a:srgbClr val="FF0000"/>
                </a:solidFill>
                <a:effectLst/>
                <a:latin typeface="Times New Roman" panose="02020603050405020304" pitchFamily="18" charset="0"/>
                <a:cs typeface="Times New Roman" panose="02020603050405020304" pitchFamily="18" charset="0"/>
              </a:rPr>
              <a:t>Hypothyroidism.</a:t>
            </a:r>
          </a:p>
          <a:p>
            <a:pPr algn="l"/>
            <a:r>
              <a:rPr lang="en-US" sz="1200" b="1" u="none" strike="noStrike" dirty="0">
                <a:solidFill>
                  <a:srgbClr val="FF0000"/>
                </a:solidFill>
                <a:effectLst/>
                <a:latin typeface="Times New Roman" panose="02020603050405020304" pitchFamily="18" charset="0"/>
                <a:cs typeface="Times New Roman" panose="02020603050405020304" pitchFamily="18" charset="0"/>
              </a:rPr>
              <a:t>While the  Normal Values </a:t>
            </a:r>
            <a:r>
              <a:rPr lang="en-US" sz="1200" b="1" u="none" strike="noStrike" dirty="0">
                <a:effectLst/>
                <a:latin typeface="Times New Roman" panose="02020603050405020304" pitchFamily="18" charset="0"/>
                <a:cs typeface="Times New Roman" panose="02020603050405020304" pitchFamily="18" charset="0"/>
              </a:rPr>
              <a:t>Of Gamma-Glutamyl Transfers </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Bone disorder and bone growth. 2.Pregnancy. 3.Skeletal muscle disease.</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Renal failure.</a:t>
            </a:r>
          </a:p>
          <a:p>
            <a:pPr algn="l">
              <a:buFont typeface="Arial" panose="020B0604020202020204" pitchFamily="34" charset="0"/>
              <a:buChar char="•"/>
            </a:pPr>
            <a:r>
              <a:rPr lang="en-US" sz="1200" u="none" strike="noStrike" dirty="0">
                <a:solidFill>
                  <a:srgbClr val="323232"/>
                </a:solidFill>
                <a:effectLst/>
                <a:latin typeface="Times New Roman" panose="02020603050405020304" pitchFamily="18" charset="0"/>
                <a:cs typeface="Times New Roman" panose="02020603050405020304" pitchFamily="18" charset="0"/>
              </a:rPr>
              <a:t>GGT is the choice of enzyme in the case of Alcoholism.</a:t>
            </a:r>
          </a:p>
          <a:p>
            <a:pPr algn="l">
              <a:buFont typeface="Arial" panose="020B0604020202020204" pitchFamily="34" charset="0"/>
              <a:buChar char="•"/>
            </a:pPr>
            <a:r>
              <a:rPr lang="en-US" sz="1200" u="none" strike="noStrike" dirty="0">
                <a:solidFill>
                  <a:srgbClr val="323232"/>
                </a:solidFill>
                <a:effectLst/>
                <a:latin typeface="Times New Roman" panose="02020603050405020304" pitchFamily="18" charset="0"/>
                <a:cs typeface="Times New Roman" panose="02020603050405020304" pitchFamily="18" charset="0"/>
              </a:rPr>
              <a:t>Very good at monitoring liver disease. Its return to normal in liver disease is an excellent indicator.</a:t>
            </a:r>
          </a:p>
        </p:txBody>
      </p:sp>
    </p:spTree>
    <p:extLst>
      <p:ext uri="{BB962C8B-B14F-4D97-AF65-F5344CB8AC3E}">
        <p14:creationId xmlns:p14="http://schemas.microsoft.com/office/powerpoint/2010/main" val="252662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A969B3-A587-D948-8EB8-E4618809A6AD}"/>
              </a:ext>
            </a:extLst>
          </p:cNvPr>
          <p:cNvSpPr txBox="1"/>
          <p:nvPr/>
        </p:nvSpPr>
        <p:spPr>
          <a:xfrm>
            <a:off x="0" y="132968"/>
            <a:ext cx="8971005" cy="6017032"/>
          </a:xfrm>
          <a:prstGeom prst="rect">
            <a:avLst/>
          </a:prstGeom>
          <a:noFill/>
        </p:spPr>
        <p:txBody>
          <a:bodyPr wrap="square">
            <a:spAutoFit/>
          </a:bodyPr>
          <a:lstStyle/>
          <a:p>
            <a:pPr algn="l"/>
            <a:r>
              <a:rPr lang="en-US" sz="1200" u="none" strike="noStrike" dirty="0">
                <a:solidFill>
                  <a:srgbClr val="050505"/>
                </a:solidFill>
                <a:effectLst/>
                <a:latin typeface="Times New Roman" panose="02020603050405020304" pitchFamily="18" charset="0"/>
                <a:cs typeface="Times New Roman" panose="02020603050405020304" pitchFamily="18" charset="0"/>
              </a:rPr>
              <a:t>However, the </a:t>
            </a:r>
            <a:r>
              <a:rPr lang="en-US" sz="1200" b="1" u="none" strike="noStrike" dirty="0">
                <a:solidFill>
                  <a:srgbClr val="050505"/>
                </a:solidFill>
                <a:effectLst/>
                <a:latin typeface="Times New Roman" panose="02020603050405020304" pitchFamily="18" charset="0"/>
                <a:cs typeface="Times New Roman" panose="02020603050405020304" pitchFamily="18" charset="0"/>
              </a:rPr>
              <a:t>GGT test </a:t>
            </a:r>
            <a:r>
              <a:rPr lang="en-US" sz="1200" u="none" strike="noStrike" dirty="0">
                <a:solidFill>
                  <a:srgbClr val="050505"/>
                </a:solidFill>
                <a:effectLst/>
                <a:latin typeface="Times New Roman" panose="02020603050405020304" pitchFamily="18" charset="0"/>
                <a:cs typeface="Times New Roman" panose="02020603050405020304" pitchFamily="18" charset="0"/>
              </a:rPr>
              <a:t>is not very specific and is </a:t>
            </a:r>
            <a:r>
              <a:rPr lang="en-US" sz="1200" b="1" u="none" strike="noStrike" dirty="0">
                <a:solidFill>
                  <a:srgbClr val="FF0000"/>
                </a:solidFill>
                <a:effectLst/>
                <a:latin typeface="Times New Roman" panose="02020603050405020304" pitchFamily="18" charset="0"/>
                <a:cs typeface="Times New Roman" panose="02020603050405020304" pitchFamily="18" charset="0"/>
              </a:rPr>
              <a:t>not useful </a:t>
            </a:r>
            <a:r>
              <a:rPr lang="en-US" sz="1200" u="none" strike="noStrike" dirty="0">
                <a:solidFill>
                  <a:srgbClr val="050505"/>
                </a:solidFill>
                <a:effectLst/>
                <a:latin typeface="Times New Roman" panose="02020603050405020304" pitchFamily="18" charset="0"/>
                <a:cs typeface="Times New Roman" panose="02020603050405020304" pitchFamily="18" charset="0"/>
              </a:rPr>
              <a:t>in </a:t>
            </a:r>
            <a:r>
              <a:rPr lang="en-US" sz="1200" b="1" u="none" strike="noStrike" dirty="0">
                <a:solidFill>
                  <a:srgbClr val="050505"/>
                </a:solidFill>
                <a:effectLst/>
                <a:latin typeface="Times New Roman" panose="02020603050405020304" pitchFamily="18" charset="0"/>
                <a:cs typeface="Times New Roman" panose="02020603050405020304" pitchFamily="18" charset="0"/>
              </a:rPr>
              <a:t>differentiating between various causes of liver damage </a:t>
            </a:r>
            <a:r>
              <a:rPr lang="en-US" sz="1200" u="none" strike="noStrike" dirty="0">
                <a:solidFill>
                  <a:srgbClr val="050505"/>
                </a:solidFill>
                <a:effectLst/>
                <a:latin typeface="Times New Roman" panose="02020603050405020304" pitchFamily="18" charset="0"/>
                <a:cs typeface="Times New Roman" panose="02020603050405020304" pitchFamily="18" charset="0"/>
              </a:rPr>
              <a:t>because it can be elevated with many types of liver diseases, such as liver cancer and viral hepatitis, as well as other non-hepatic conditions, such as acute coronary syndrome. </a:t>
            </a:r>
          </a:p>
          <a:p>
            <a:pPr algn="l"/>
            <a:r>
              <a:rPr lang="en-US" sz="1200" b="1" u="none" strike="noStrike" dirty="0">
                <a:solidFill>
                  <a:srgbClr val="050505"/>
                </a:solidFill>
                <a:effectLst/>
                <a:latin typeface="Times New Roman" panose="02020603050405020304" pitchFamily="18" charset="0"/>
                <a:cs typeface="Times New Roman" panose="02020603050405020304" pitchFamily="18" charset="0"/>
              </a:rPr>
              <a:t>For this reason, the GGT test is not recommended for routine use by itself. </a:t>
            </a:r>
          </a:p>
          <a:p>
            <a:pPr algn="l"/>
            <a:r>
              <a:rPr lang="en-US" sz="1200" b="1" dirty="0">
                <a:solidFill>
                  <a:srgbClr val="050505"/>
                </a:solidFill>
                <a:latin typeface="Times New Roman" panose="02020603050405020304" pitchFamily="18" charset="0"/>
                <a:cs typeface="Times New Roman" panose="02020603050405020304" pitchFamily="18" charset="0"/>
              </a:rPr>
              <a:t>BUT</a:t>
            </a:r>
            <a:r>
              <a:rPr lang="en-US" sz="1200" u="none" strike="noStrike" dirty="0">
                <a:solidFill>
                  <a:srgbClr val="050505"/>
                </a:solidFill>
                <a:effectLst/>
                <a:latin typeface="Times New Roman" panose="02020603050405020304" pitchFamily="18" charset="0"/>
                <a:cs typeface="Times New Roman" panose="02020603050405020304" pitchFamily="18" charset="0"/>
              </a:rPr>
              <a:t>, it </a:t>
            </a:r>
            <a:r>
              <a:rPr lang="en-US" sz="1200" b="1" u="none" strike="noStrike" dirty="0">
                <a:solidFill>
                  <a:srgbClr val="FF0000"/>
                </a:solidFill>
                <a:effectLst/>
                <a:latin typeface="Times New Roman" panose="02020603050405020304" pitchFamily="18" charset="0"/>
                <a:cs typeface="Times New Roman" panose="02020603050405020304" pitchFamily="18" charset="0"/>
              </a:rPr>
              <a:t>can be usefu</a:t>
            </a:r>
            <a:r>
              <a:rPr lang="en-US" sz="1200" u="none" strike="noStrike" dirty="0">
                <a:solidFill>
                  <a:srgbClr val="050505"/>
                </a:solidFill>
                <a:effectLst/>
                <a:latin typeface="Times New Roman" panose="02020603050405020304" pitchFamily="18" charset="0"/>
                <a:cs typeface="Times New Roman" panose="02020603050405020304" pitchFamily="18" charset="0"/>
              </a:rPr>
              <a:t>l in conjunction with other tests and in determining the cause of a high alkaline phosphatase (ALP) level, another enzyme found in the liver.</a:t>
            </a:r>
          </a:p>
          <a:p>
            <a:pPr algn="l"/>
            <a:r>
              <a:rPr lang="en-US" sz="1200" u="none" strike="noStrike" dirty="0">
                <a:solidFill>
                  <a:srgbClr val="050505"/>
                </a:solidFill>
                <a:effectLst/>
                <a:latin typeface="Times New Roman" panose="02020603050405020304" pitchFamily="18" charset="0"/>
                <a:cs typeface="Times New Roman" panose="02020603050405020304" pitchFamily="18" charset="0"/>
              </a:rPr>
              <a:t>GGT levels are sometimes increased with consumption of even small amounts of alcohol. Higher levels are found more commonly in chronic heavy drinkers.</a:t>
            </a:r>
            <a:endParaRPr lang="ar-SA" sz="1200" u="none" strike="noStrike" dirty="0">
              <a:solidFill>
                <a:srgbClr val="050505"/>
              </a:solidFill>
              <a:effectLst/>
              <a:latin typeface="Times New Roman" panose="02020603050405020304" pitchFamily="18" charset="0"/>
              <a:cs typeface="Times New Roman" panose="02020603050405020304" pitchFamily="18" charset="0"/>
            </a:endParaRPr>
          </a:p>
          <a:p>
            <a:pPr algn="l"/>
            <a:r>
              <a:rPr lang="en-US" sz="1200" b="1" u="none" strike="noStrike" dirty="0">
                <a:solidFill>
                  <a:srgbClr val="050505"/>
                </a:solidFill>
                <a:effectLst/>
                <a:latin typeface="Times New Roman" panose="02020603050405020304" pitchFamily="18" charset="0"/>
                <a:cs typeface="Times New Roman" panose="02020603050405020304" pitchFamily="18" charset="0"/>
              </a:rPr>
              <a:t>A GGT test </a:t>
            </a:r>
            <a:r>
              <a:rPr lang="en-US" sz="1200" u="none" strike="noStrike" dirty="0">
                <a:solidFill>
                  <a:srgbClr val="050505"/>
                </a:solidFill>
                <a:effectLst/>
                <a:latin typeface="Times New Roman" panose="02020603050405020304" pitchFamily="18" charset="0"/>
                <a:cs typeface="Times New Roman" panose="02020603050405020304" pitchFamily="18" charset="0"/>
              </a:rPr>
              <a:t>may be ordered when someone has an </a:t>
            </a:r>
            <a:r>
              <a:rPr lang="en-US" sz="1200" u="none" strike="noStrike" dirty="0">
                <a:solidFill>
                  <a:srgbClr val="FF0000"/>
                </a:solidFill>
                <a:effectLst/>
                <a:latin typeface="Times New Roman" panose="02020603050405020304" pitchFamily="18" charset="0"/>
                <a:cs typeface="Times New Roman" panose="02020603050405020304" pitchFamily="18" charset="0"/>
              </a:rPr>
              <a:t>elevated ALP level. </a:t>
            </a:r>
            <a:r>
              <a:rPr lang="en-US" sz="1200" u="none" strike="noStrike" dirty="0">
                <a:solidFill>
                  <a:srgbClr val="050505"/>
                </a:solidFill>
                <a:effectLst/>
                <a:latin typeface="Times New Roman" panose="02020603050405020304" pitchFamily="18" charset="0"/>
                <a:cs typeface="Times New Roman" panose="02020603050405020304" pitchFamily="18" charset="0"/>
              </a:rPr>
              <a:t>A GGT test may be ordered when results of the ALP test are high but other tests that are part of the liver panel (such as AST and ALT) are not increased.</a:t>
            </a:r>
          </a:p>
          <a:p>
            <a:pPr algn="l"/>
            <a:r>
              <a:rPr lang="en-US" sz="1200" b="1" u="none" strike="noStrike" dirty="0">
                <a:solidFill>
                  <a:srgbClr val="050505"/>
                </a:solidFill>
                <a:effectLst/>
                <a:latin typeface="Times New Roman" panose="02020603050405020304" pitchFamily="18" charset="0"/>
                <a:cs typeface="Times New Roman" panose="02020603050405020304" pitchFamily="18" charset="0"/>
              </a:rPr>
              <a:t>GGT</a:t>
            </a:r>
            <a:r>
              <a:rPr lang="en-US" sz="1200" u="none" strike="noStrike" dirty="0">
                <a:solidFill>
                  <a:srgbClr val="050505"/>
                </a:solidFill>
                <a:effectLst/>
                <a:latin typeface="Times New Roman" panose="02020603050405020304" pitchFamily="18" charset="0"/>
                <a:cs typeface="Times New Roman" panose="02020603050405020304" pitchFamily="18" charset="0"/>
              </a:rPr>
              <a:t> may be ordered along with or as a follow up to other liver function tests when a person has signs or symptoms that suggest liver disease. Some signs and symptoms of liver damage include:</a:t>
            </a:r>
          </a:p>
          <a:p>
            <a:pPr algn="l"/>
            <a:r>
              <a:rPr lang="en-US" sz="1200" u="none" strike="noStrike" dirty="0">
                <a:solidFill>
                  <a:srgbClr val="050505"/>
                </a:solidFill>
                <a:effectLst/>
                <a:latin typeface="Times New Roman" panose="02020603050405020304" pitchFamily="18" charset="0"/>
                <a:cs typeface="Times New Roman" panose="02020603050405020304" pitchFamily="18" charset="0"/>
              </a:rPr>
              <a:t>- Weakness, fatigue.  ,Loss of appetite    ,Nausea and vomiting</a:t>
            </a:r>
          </a:p>
          <a:p>
            <a:pPr algn="l"/>
            <a:r>
              <a:rPr lang="en-US" sz="1200" u="none" strike="noStrike" dirty="0">
                <a:solidFill>
                  <a:srgbClr val="050505"/>
                </a:solidFill>
                <a:effectLst/>
                <a:latin typeface="Times New Roman" panose="02020603050405020304" pitchFamily="18" charset="0"/>
                <a:cs typeface="Times New Roman" panose="02020603050405020304" pitchFamily="18" charset="0"/>
              </a:rPr>
              <a:t>- Abdominal swelling and/or pain  ,Jaundice</a:t>
            </a:r>
            <a:r>
              <a:rPr lang="en-US" sz="1200" dirty="0">
                <a:solidFill>
                  <a:srgbClr val="050505"/>
                </a:solidFill>
                <a:latin typeface="Times New Roman" panose="02020603050405020304" pitchFamily="18" charset="0"/>
                <a:cs typeface="Times New Roman" panose="02020603050405020304" pitchFamily="18" charset="0"/>
              </a:rPr>
              <a:t> ,</a:t>
            </a:r>
            <a:r>
              <a:rPr lang="en-US" sz="1200" u="none" strike="noStrike" dirty="0">
                <a:solidFill>
                  <a:srgbClr val="050505"/>
                </a:solidFill>
                <a:effectLst/>
                <a:latin typeface="Times New Roman" panose="02020603050405020304" pitchFamily="18" charset="0"/>
                <a:cs typeface="Times New Roman" panose="02020603050405020304" pitchFamily="18" charset="0"/>
              </a:rPr>
              <a:t>Dark urine, light-colored stool   , &amp; Itching (pruritus)</a:t>
            </a:r>
          </a:p>
          <a:p>
            <a:pPr algn="l"/>
            <a:r>
              <a:rPr lang="en-US" sz="1200" u="none" strike="noStrike" dirty="0">
                <a:solidFill>
                  <a:srgbClr val="050505"/>
                </a:solidFill>
                <a:effectLst/>
                <a:latin typeface="Times New Roman" panose="02020603050405020304" pitchFamily="18" charset="0"/>
                <a:cs typeface="Times New Roman" panose="02020603050405020304" pitchFamily="18" charset="0"/>
              </a:rPr>
              <a:t>GGT may also be ordered when someone with a history of alcohol abuse has completed alcohol treatment in order to monitor compliance with the treatment program.</a:t>
            </a:r>
            <a:endParaRPr lang="ar-SA" sz="1200" u="none" strike="noStrike" dirty="0">
              <a:solidFill>
                <a:srgbClr val="050505"/>
              </a:solidFill>
              <a:effectLst/>
              <a:latin typeface="Times New Roman" panose="02020603050405020304" pitchFamily="18" charset="0"/>
              <a:cs typeface="Times New Roman" panose="02020603050405020304" pitchFamily="18" charset="0"/>
            </a:endParaRPr>
          </a:p>
          <a:p>
            <a:pPr algn="l"/>
            <a:endParaRPr lang="ar-SA" sz="1200" dirty="0">
              <a:solidFill>
                <a:srgbClr val="050505"/>
              </a:solidFill>
              <a:latin typeface="Times New Roman" panose="02020603050405020304" pitchFamily="18" charset="0"/>
              <a:cs typeface="Times New Roman" panose="02020603050405020304" pitchFamily="18" charset="0"/>
            </a:endParaRPr>
          </a:p>
          <a:p>
            <a:pPr marL="343080" indent="-342360" algn="ctr">
              <a:lnSpc>
                <a:spcPct val="100000"/>
              </a:lnSpc>
              <a:spcBef>
                <a:spcPts val="641"/>
              </a:spcBef>
              <a:buClr>
                <a:srgbClr val="FF0000"/>
              </a:buClr>
              <a:buFont typeface="Arial"/>
              <a:buChar char="•"/>
            </a:pPr>
            <a:r>
              <a:rPr lang="en-GB" sz="1200" b="1" u="sng" strike="noStrike" spc="-1" dirty="0">
                <a:solidFill>
                  <a:srgbClr val="FF0000"/>
                </a:solidFill>
                <a:uFillTx/>
                <a:latin typeface="Times New Roman" panose="02020603050405020304" pitchFamily="18" charset="0"/>
                <a:cs typeface="Times New Roman" panose="02020603050405020304" pitchFamily="18" charset="0"/>
              </a:rPr>
              <a:t>5′ Nucleotidase (NTP)</a:t>
            </a:r>
            <a:endParaRPr lang="en-GB" sz="1200" b="0" strike="noStrike" spc="-1" dirty="0">
              <a:latin typeface="Times New Roman" panose="02020603050405020304" pitchFamily="18" charset="0"/>
              <a:cs typeface="Times New Roman" panose="02020603050405020304" pitchFamily="18" charset="0"/>
            </a:endParaRPr>
          </a:p>
          <a:p>
            <a:pPr>
              <a:lnSpc>
                <a:spcPct val="100000"/>
              </a:lnSpc>
              <a:spcBef>
                <a:spcPts val="641"/>
              </a:spcBef>
            </a:pPr>
            <a:r>
              <a:rPr lang="en-GB" sz="1200" b="1" strike="noStrike" spc="-1" dirty="0">
                <a:solidFill>
                  <a:srgbClr val="000000"/>
                </a:solidFill>
                <a:latin typeface="Times New Roman" panose="02020603050405020304" pitchFamily="18" charset="0"/>
                <a:cs typeface="Times New Roman" panose="02020603050405020304" pitchFamily="18" charset="0"/>
              </a:rPr>
              <a:t>5'-nucleotidase  is an enzyme which catalyzes the phosphorylytic cleavage of 5'nucleotides</a:t>
            </a:r>
            <a:r>
              <a:rPr lang="en-GB" sz="1200" b="0" strike="noStrike" spc="-1" dirty="0">
                <a:solidFill>
                  <a:srgbClr val="000000"/>
                </a:solidFill>
                <a:latin typeface="Times New Roman" panose="02020603050405020304" pitchFamily="18" charset="0"/>
                <a:cs typeface="Times New Roman" panose="02020603050405020304" pitchFamily="18" charset="0"/>
              </a:rPr>
              <a:t>.In mammalian cells the enzyme is predominantly located in the </a:t>
            </a:r>
            <a:r>
              <a:rPr lang="en-GB" sz="1200" b="1" strike="noStrike" spc="-1" dirty="0">
                <a:solidFill>
                  <a:srgbClr val="000000"/>
                </a:solidFill>
                <a:latin typeface="Times New Roman" panose="02020603050405020304" pitchFamily="18" charset="0"/>
                <a:cs typeface="Times New Roman" panose="02020603050405020304" pitchFamily="18" charset="0"/>
              </a:rPr>
              <a:t>plasma membrane</a:t>
            </a:r>
            <a:r>
              <a:rPr lang="en-GB" sz="1200" b="0" strike="noStrike" spc="-1" dirty="0">
                <a:solidFill>
                  <a:srgbClr val="000000"/>
                </a:solidFill>
                <a:latin typeface="Times New Roman" panose="02020603050405020304" pitchFamily="18" charset="0"/>
                <a:cs typeface="Times New Roman" panose="02020603050405020304" pitchFamily="18" charset="0"/>
              </a:rPr>
              <a:t> and its primary role is in the </a:t>
            </a:r>
            <a:r>
              <a:rPr lang="en-GB" sz="1200" b="1" strike="noStrike" spc="-1" dirty="0">
                <a:solidFill>
                  <a:srgbClr val="C00000"/>
                </a:solidFill>
                <a:latin typeface="Times New Roman" panose="02020603050405020304" pitchFamily="18" charset="0"/>
                <a:cs typeface="Times New Roman" panose="02020603050405020304" pitchFamily="18" charset="0"/>
              </a:rPr>
              <a:t>conversion of extracellular nucleotides</a:t>
            </a:r>
            <a:r>
              <a:rPr lang="en-GB" sz="1200" b="0" strike="noStrike" spc="-1" dirty="0">
                <a:solidFill>
                  <a:srgbClr val="C00000"/>
                </a:solidFill>
                <a:latin typeface="Times New Roman" panose="02020603050405020304" pitchFamily="18" charset="0"/>
                <a:cs typeface="Times New Roman" panose="02020603050405020304" pitchFamily="18" charset="0"/>
              </a:rPr>
              <a:t> </a:t>
            </a:r>
            <a:r>
              <a:rPr lang="en-GB" sz="1200" b="0" strike="noStrike" spc="-1" dirty="0">
                <a:solidFill>
                  <a:srgbClr val="000000"/>
                </a:solidFill>
                <a:latin typeface="Times New Roman" panose="02020603050405020304" pitchFamily="18" charset="0"/>
                <a:cs typeface="Times New Roman" panose="02020603050405020304" pitchFamily="18" charset="0"/>
              </a:rPr>
              <a:t>(e.g. 5'-AMP), The enzyme plays a key role in the metabolism of nucleotides.</a:t>
            </a:r>
            <a:endParaRPr lang="en-GB" sz="1200" b="0" strike="noStrike" spc="-1" dirty="0">
              <a:latin typeface="Times New Roman" panose="02020603050405020304" pitchFamily="18" charset="0"/>
              <a:cs typeface="Times New Roman" panose="02020603050405020304" pitchFamily="18" charset="0"/>
            </a:endParaRPr>
          </a:p>
          <a:p>
            <a:pPr>
              <a:lnSpc>
                <a:spcPct val="100000"/>
              </a:lnSpc>
              <a:spcBef>
                <a:spcPts val="641"/>
              </a:spcBef>
            </a:pPr>
            <a:r>
              <a:rPr lang="en-GB" sz="1200" b="0" strike="noStrike" spc="-1" dirty="0">
                <a:solidFill>
                  <a:srgbClr val="000000"/>
                </a:solidFill>
                <a:latin typeface="Times New Roman" panose="02020603050405020304" pitchFamily="18" charset="0"/>
                <a:cs typeface="Times New Roman" panose="02020603050405020304" pitchFamily="18" charset="0"/>
              </a:rPr>
              <a:t>For example, the 5'nucleotidase enzyme catalyses the following chemical reactions</a:t>
            </a:r>
            <a:endParaRPr lang="en-GB" sz="1200" b="0" strike="noStrike" spc="-1" dirty="0">
              <a:latin typeface="Times New Roman" panose="02020603050405020304" pitchFamily="18" charset="0"/>
              <a:cs typeface="Times New Roman" panose="02020603050405020304" pitchFamily="18" charset="0"/>
            </a:endParaRPr>
          </a:p>
          <a:p>
            <a:pPr>
              <a:lnSpc>
                <a:spcPct val="100000"/>
              </a:lnSpc>
              <a:spcBef>
                <a:spcPts val="641"/>
              </a:spcBef>
            </a:pPr>
            <a:r>
              <a:rPr lang="en-GB" sz="1200" b="0" strike="noStrike" spc="-1" dirty="0">
                <a:solidFill>
                  <a:srgbClr val="000000"/>
                </a:solidFill>
                <a:latin typeface="Times New Roman" panose="02020603050405020304" pitchFamily="18" charset="0"/>
                <a:cs typeface="Times New Roman" panose="02020603050405020304" pitchFamily="18" charset="0"/>
              </a:rPr>
              <a:t>    a 5'-nucleotide + H2O ⇌ a nucleoside + phosphate</a:t>
            </a:r>
            <a:endParaRPr lang="en-GB" sz="1200" b="0" strike="noStrike" spc="-1" dirty="0">
              <a:latin typeface="Times New Roman" panose="02020603050405020304" pitchFamily="18" charset="0"/>
              <a:cs typeface="Times New Roman" panose="02020603050405020304" pitchFamily="18" charset="0"/>
            </a:endParaRPr>
          </a:p>
          <a:p>
            <a:pPr>
              <a:lnSpc>
                <a:spcPct val="100000"/>
              </a:lnSpc>
              <a:spcBef>
                <a:spcPts val="641"/>
              </a:spcBef>
            </a:pPr>
            <a:r>
              <a:rPr lang="en-GB" sz="1200" b="0" strike="noStrike" spc="-1" dirty="0">
                <a:solidFill>
                  <a:srgbClr val="000000"/>
                </a:solidFill>
                <a:latin typeface="Times New Roman" panose="02020603050405020304" pitchFamily="18" charset="0"/>
                <a:cs typeface="Times New Roman" panose="02020603050405020304" pitchFamily="18" charset="0"/>
              </a:rPr>
              <a:t>    ribose 5-phosphate + H2O ⇌ ribose + phosphate</a:t>
            </a:r>
            <a:endParaRPr lang="en-GB" sz="1200" b="0" strike="noStrike" spc="-1" dirty="0">
              <a:latin typeface="Times New Roman" panose="02020603050405020304" pitchFamily="18" charset="0"/>
              <a:cs typeface="Times New Roman" panose="02020603050405020304" pitchFamily="18" charset="0"/>
            </a:endParaRPr>
          </a:p>
          <a:p>
            <a:pPr algn="l"/>
            <a:r>
              <a:rPr lang="en-US" sz="1200" u="none" strike="noStrike" dirty="0">
                <a:solidFill>
                  <a:srgbClr val="202122"/>
                </a:solidFill>
                <a:effectLst/>
                <a:latin typeface="Times New Roman" panose="02020603050405020304" pitchFamily="18" charset="0"/>
                <a:cs typeface="Times New Roman" panose="02020603050405020304" pitchFamily="18" charset="0"/>
              </a:rPr>
              <a:t>The enzyme catalyzes  the following reaction:</a:t>
            </a:r>
          </a:p>
          <a:p>
            <a:pPr algn="l"/>
            <a:endParaRPr lang="en-US" sz="1200" u="none" strike="noStrike" dirty="0">
              <a:solidFill>
                <a:srgbClr val="202122"/>
              </a:solidFill>
              <a:effectLst/>
              <a:latin typeface="Times New Roman" panose="02020603050405020304" pitchFamily="18" charset="0"/>
              <a:cs typeface="Times New Roman" panose="02020603050405020304" pitchFamily="18" charset="0"/>
            </a:endParaRPr>
          </a:p>
          <a:p>
            <a:pPr algn="l"/>
            <a:r>
              <a:rPr lang="en-US" sz="1200" dirty="0">
                <a:latin typeface="Times New Roman" panose="02020603050405020304" pitchFamily="18" charset="0"/>
                <a:cs typeface="Times New Roman" panose="02020603050405020304" pitchFamily="18" charset="0"/>
              </a:rPr>
              <a:t> </a:t>
            </a:r>
            <a:r>
              <a:rPr lang="en-US" sz="1200" b="1" dirty="0">
                <a:solidFill>
                  <a:srgbClr val="FF0000"/>
                </a:solidFill>
                <a:latin typeface="Times New Roman" panose="02020603050405020304" pitchFamily="18" charset="0"/>
                <a:cs typeface="Times New Roman" panose="02020603050405020304" pitchFamily="18" charset="0"/>
              </a:rPr>
              <a:t>5′- nucleotide + H</a:t>
            </a:r>
            <a:r>
              <a:rPr lang="en-US" sz="1200" b="1" baseline="-25000" dirty="0">
                <a:solidFill>
                  <a:srgbClr val="FF0000"/>
                </a:solidFill>
                <a:effectLst/>
                <a:latin typeface="Times New Roman" panose="02020603050405020304" pitchFamily="18" charset="0"/>
                <a:cs typeface="Times New Roman" panose="02020603050405020304" pitchFamily="18" charset="0"/>
              </a:rPr>
              <a:t>2</a:t>
            </a:r>
            <a:r>
              <a:rPr lang="en-US" sz="1200" b="1" dirty="0">
                <a:solidFill>
                  <a:srgbClr val="FF0000"/>
                </a:solidFill>
                <a:latin typeface="Times New Roman" panose="02020603050405020304" pitchFamily="18" charset="0"/>
                <a:cs typeface="Times New Roman" panose="02020603050405020304" pitchFamily="18" charset="0"/>
              </a:rPr>
              <a:t>O ⇌ a  nucleoside + phosphate.</a:t>
            </a:r>
          </a:p>
          <a:p>
            <a:pPr algn="l"/>
            <a:r>
              <a:rPr lang="en-US" sz="1200" u="none" strike="noStrike" dirty="0">
                <a:solidFill>
                  <a:srgbClr val="202122"/>
                </a:solidFill>
                <a:effectLst/>
                <a:latin typeface="Times New Roman" panose="02020603050405020304" pitchFamily="18" charset="0"/>
                <a:cs typeface="Times New Roman" panose="02020603050405020304" pitchFamily="18" charset="0"/>
              </a:rPr>
              <a:t>The 5′-nucleotidase-catalyzed reaction of an AMP nucleotide to adenosine nucleoside </a:t>
            </a:r>
          </a:p>
          <a:p>
            <a:pPr algn="l"/>
            <a:endParaRPr lang="en-US" sz="1200" u="none" strike="noStrike" dirty="0">
              <a:solidFill>
                <a:srgbClr val="050505"/>
              </a:solidFill>
              <a:effectLst/>
              <a:latin typeface="Times New Roman" panose="02020603050405020304" pitchFamily="18" charset="0"/>
              <a:cs typeface="Times New Roman" panose="02020603050405020304" pitchFamily="18" charset="0"/>
            </a:endParaRPr>
          </a:p>
          <a:p>
            <a:pPr algn="l"/>
            <a:endParaRPr lang="en-US" sz="1200" u="none" strike="noStrike" dirty="0">
              <a:solidFill>
                <a:srgbClr val="050505"/>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36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72000" y="149760"/>
            <a:ext cx="8874292" cy="476651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GB" sz="1200" b="0" strike="noStrike" spc="-1" dirty="0">
                <a:latin typeface="Times New Roman" panose="02020603050405020304" pitchFamily="18" charset="0"/>
                <a:cs typeface="Times New Roman" panose="02020603050405020304" pitchFamily="18" charset="0"/>
              </a:rPr>
              <a:t>The </a:t>
            </a:r>
            <a:r>
              <a:rPr lang="en-GB" sz="1200" b="1" strike="noStrike" spc="-1" dirty="0">
                <a:solidFill>
                  <a:srgbClr val="FF0000"/>
                </a:solidFill>
                <a:latin typeface="Times New Roman" panose="02020603050405020304" pitchFamily="18" charset="0"/>
                <a:cs typeface="Times New Roman" panose="02020603050405020304" pitchFamily="18" charset="0"/>
              </a:rPr>
              <a:t>combined</a:t>
            </a:r>
            <a:r>
              <a:rPr lang="en-GB" sz="1200" b="0" strike="noStrike" spc="-1" dirty="0">
                <a:latin typeface="Times New Roman" panose="02020603050405020304" pitchFamily="18" charset="0"/>
                <a:cs typeface="Times New Roman" panose="02020603050405020304" pitchFamily="18" charset="0"/>
              </a:rPr>
              <a:t> assays of serum </a:t>
            </a:r>
            <a:r>
              <a:rPr lang="en-GB" sz="1200" b="1" strike="noStrike" spc="-1" dirty="0">
                <a:solidFill>
                  <a:srgbClr val="FF0000"/>
                </a:solidFill>
                <a:latin typeface="Times New Roman" panose="02020603050405020304" pitchFamily="18" charset="0"/>
                <a:cs typeface="Times New Roman" panose="02020603050405020304" pitchFamily="18" charset="0"/>
              </a:rPr>
              <a:t>5'nucleotisase and alkaline phosphatase </a:t>
            </a:r>
            <a:r>
              <a:rPr lang="en-GB" sz="1200" b="0" strike="noStrike" spc="-1" dirty="0">
                <a:solidFill>
                  <a:srgbClr val="FF0000"/>
                </a:solidFill>
                <a:latin typeface="Times New Roman" panose="02020603050405020304" pitchFamily="18" charset="0"/>
                <a:cs typeface="Times New Roman" panose="02020603050405020304" pitchFamily="18" charset="0"/>
              </a:rPr>
              <a:t>(</a:t>
            </a:r>
            <a:r>
              <a:rPr lang="en-GB" sz="1200" b="1" strike="noStrike" spc="-1" dirty="0">
                <a:solidFill>
                  <a:srgbClr val="FF0000"/>
                </a:solidFill>
                <a:latin typeface="Times New Roman" panose="02020603050405020304" pitchFamily="18" charset="0"/>
                <a:cs typeface="Times New Roman" panose="02020603050405020304" pitchFamily="18" charset="0"/>
              </a:rPr>
              <a:t>ALP</a:t>
            </a:r>
            <a:r>
              <a:rPr lang="en-GB" sz="1200" b="0" strike="noStrike" spc="-1" dirty="0">
                <a:solidFill>
                  <a:srgbClr val="FF0000"/>
                </a:solidFill>
                <a:latin typeface="Times New Roman" panose="02020603050405020304" pitchFamily="18" charset="0"/>
                <a:cs typeface="Times New Roman" panose="02020603050405020304" pitchFamily="18" charset="0"/>
              </a:rPr>
              <a:t>) </a:t>
            </a:r>
            <a:r>
              <a:rPr lang="en-GB" sz="1200" b="0" strike="noStrike" spc="-1" dirty="0">
                <a:latin typeface="Times New Roman" panose="02020603050405020304" pitchFamily="18" charset="0"/>
                <a:cs typeface="Times New Roman" panose="02020603050405020304" pitchFamily="18" charset="0"/>
              </a:rPr>
              <a:t>activities are extremely helpful in differential diagnosis since serum </a:t>
            </a:r>
            <a:r>
              <a:rPr lang="en-GB" sz="1200" b="1" strike="noStrike" spc="-1" dirty="0">
                <a:latin typeface="Times New Roman" panose="02020603050405020304" pitchFamily="18" charset="0"/>
                <a:cs typeface="Times New Roman" panose="02020603050405020304" pitchFamily="18" charset="0"/>
              </a:rPr>
              <a:t>5'nucleotidase activity is increased in obstructive hepatobiliary disorders</a:t>
            </a:r>
            <a:r>
              <a:rPr lang="en-GB" sz="1200" b="0" strike="noStrike" spc="-1" dirty="0">
                <a:latin typeface="Times New Roman" panose="02020603050405020304" pitchFamily="18" charset="0"/>
                <a:cs typeface="Times New Roman" panose="02020603050405020304" pitchFamily="18" charset="0"/>
              </a:rPr>
              <a:t>, whereas serum ALP activity is generally increased in both categories of diseases.</a:t>
            </a:r>
          </a:p>
          <a:p>
            <a:pPr>
              <a:lnSpc>
                <a:spcPct val="100000"/>
              </a:lnSpc>
            </a:pPr>
            <a:r>
              <a:rPr lang="en-GB" sz="1200" b="0" strike="noStrike" spc="-1" dirty="0">
                <a:latin typeface="Times New Roman" panose="02020603050405020304" pitchFamily="18" charset="0"/>
                <a:cs typeface="Times New Roman" panose="02020603050405020304" pitchFamily="18" charset="0"/>
              </a:rPr>
              <a:t> The test is used to determine if elevated protein levels are due to skeletal damage or liver damage.</a:t>
            </a:r>
          </a:p>
          <a:p>
            <a:pPr>
              <a:lnSpc>
                <a:spcPct val="100000"/>
              </a:lnSpc>
            </a:pPr>
            <a:r>
              <a:rPr lang="en-GB" sz="1200" b="0" strike="noStrike" spc="-1" dirty="0">
                <a:latin typeface="Times New Roman" panose="02020603050405020304" pitchFamily="18" charset="0"/>
                <a:cs typeface="Times New Roman" panose="02020603050405020304" pitchFamily="18" charset="0"/>
              </a:rPr>
              <a:t>  Elevated levels may indicate cholestasis, destruction of liver cells, hepatitis (liver inflammation), liver ischemia, a liver </a:t>
            </a:r>
            <a:r>
              <a:rPr lang="en-GB" sz="1200" b="0" strike="noStrike" spc="-1" dirty="0" err="1">
                <a:latin typeface="Times New Roman" panose="02020603050405020304" pitchFamily="18" charset="0"/>
                <a:cs typeface="Times New Roman" panose="02020603050405020304" pitchFamily="18" charset="0"/>
              </a:rPr>
              <a:t>tumor</a:t>
            </a:r>
            <a:r>
              <a:rPr lang="en-GB" sz="1200" b="0" strike="noStrike" spc="-1" dirty="0">
                <a:latin typeface="Times New Roman" panose="02020603050405020304" pitchFamily="18" charset="0"/>
                <a:cs typeface="Times New Roman" panose="02020603050405020304" pitchFamily="18" charset="0"/>
              </a:rPr>
              <a:t>, or use of liver-damaging drugs.</a:t>
            </a:r>
          </a:p>
          <a:p>
            <a:pPr marL="343080" indent="-342360" algn="ctr">
              <a:lnSpc>
                <a:spcPct val="100000"/>
              </a:lnSpc>
              <a:spcBef>
                <a:spcPts val="700"/>
              </a:spcBef>
              <a:buClr>
                <a:srgbClr val="FF0000"/>
              </a:buClr>
              <a:buFont typeface="Arial"/>
              <a:buChar char="•"/>
            </a:pPr>
            <a:r>
              <a:rPr lang="en-GB" sz="1200" b="0" strike="noStrike" spc="-1" dirty="0">
                <a:latin typeface="Times New Roman" panose="02020603050405020304" pitchFamily="18" charset="0"/>
                <a:cs typeface="Times New Roman" panose="02020603050405020304" pitchFamily="18" charset="0"/>
              </a:rPr>
              <a:t> </a:t>
            </a:r>
            <a:r>
              <a:rPr lang="en-GB" sz="1200" u="sng" strike="noStrike" spc="-1" dirty="0">
                <a:solidFill>
                  <a:srgbClr val="FF0000"/>
                </a:solidFill>
                <a:uFillTx/>
                <a:latin typeface="Times New Roman" panose="02020603050405020304" pitchFamily="18" charset="0"/>
                <a:cs typeface="Times New Roman" panose="02020603050405020304" pitchFamily="18" charset="0"/>
              </a:rPr>
              <a:t>Ceruloplasmin</a:t>
            </a:r>
            <a:endParaRPr lang="en-GB" sz="1200" strike="noStrike" spc="-1" dirty="0">
              <a:latin typeface="Times New Roman" panose="02020603050405020304" pitchFamily="18" charset="0"/>
              <a:cs typeface="Times New Roman" panose="02020603050405020304" pitchFamily="18" charset="0"/>
            </a:endParaRPr>
          </a:p>
          <a:p>
            <a:pPr>
              <a:lnSpc>
                <a:spcPct val="100000"/>
              </a:lnSpc>
              <a:spcBef>
                <a:spcPts val="641"/>
              </a:spcBef>
            </a:pPr>
            <a:r>
              <a:rPr lang="en-GB" sz="1200" strike="noStrike" spc="-1" dirty="0">
                <a:solidFill>
                  <a:srgbClr val="000000"/>
                </a:solidFill>
                <a:latin typeface="Times New Roman" panose="02020603050405020304" pitchFamily="18" charset="0"/>
                <a:cs typeface="Times New Roman" panose="02020603050405020304" pitchFamily="18" charset="0"/>
              </a:rPr>
              <a:t>Ceruloplasmin is  α2- globulin, and glycoprotein (7.5% carbohydrate) which is made by the liver.</a:t>
            </a:r>
            <a:endParaRPr lang="en-GB" sz="1200" strike="noStrike" spc="-1" dirty="0">
              <a:latin typeface="Times New Roman" panose="02020603050405020304" pitchFamily="18" charset="0"/>
              <a:cs typeface="Times New Roman" panose="02020603050405020304" pitchFamily="18" charset="0"/>
            </a:endParaRPr>
          </a:p>
          <a:p>
            <a:pPr>
              <a:lnSpc>
                <a:spcPct val="100000"/>
              </a:lnSpc>
              <a:spcBef>
                <a:spcPts val="641"/>
              </a:spcBef>
            </a:pPr>
            <a:r>
              <a:rPr lang="en-GB" sz="1200" strike="noStrike" spc="-1" dirty="0">
                <a:solidFill>
                  <a:srgbClr val="000000"/>
                </a:solidFill>
                <a:latin typeface="Times New Roman" panose="02020603050405020304" pitchFamily="18" charset="0"/>
                <a:cs typeface="Times New Roman" panose="02020603050405020304" pitchFamily="18" charset="0"/>
              </a:rPr>
              <a:t>Ceruloplasmin contains 95%of the total copper and gives it a blue </a:t>
            </a:r>
            <a:r>
              <a:rPr lang="en-GB" sz="1200" strike="noStrike" spc="-1" dirty="0" err="1">
                <a:solidFill>
                  <a:srgbClr val="000000"/>
                </a:solidFill>
                <a:latin typeface="Times New Roman" panose="02020603050405020304" pitchFamily="18" charset="0"/>
                <a:cs typeface="Times New Roman" panose="02020603050405020304" pitchFamily="18" charset="0"/>
              </a:rPr>
              <a:t>color</a:t>
            </a:r>
            <a:r>
              <a:rPr lang="en-GB" sz="1200" strike="noStrike" spc="-1" dirty="0">
                <a:solidFill>
                  <a:srgbClr val="000000"/>
                </a:solidFill>
                <a:latin typeface="Times New Roman" panose="02020603050405020304" pitchFamily="18" charset="0"/>
                <a:cs typeface="Times New Roman" panose="02020603050405020304" pitchFamily="18" charset="0"/>
              </a:rPr>
              <a:t>.</a:t>
            </a:r>
            <a:r>
              <a:rPr lang="en-GB" sz="1200" spc="-1" dirty="0">
                <a:latin typeface="Times New Roman" panose="02020603050405020304" pitchFamily="18" charset="0"/>
                <a:cs typeface="Times New Roman" panose="02020603050405020304" pitchFamily="18" charset="0"/>
              </a:rPr>
              <a:t> </a:t>
            </a:r>
            <a:r>
              <a:rPr lang="en-GB" sz="1200" strike="noStrike" spc="-1" dirty="0">
                <a:solidFill>
                  <a:srgbClr val="000000"/>
                </a:solidFill>
                <a:latin typeface="Times New Roman" panose="02020603050405020304" pitchFamily="18" charset="0"/>
                <a:cs typeface="Times New Roman" panose="02020603050405020304" pitchFamily="18" charset="0"/>
              </a:rPr>
              <a:t>This is an acute-phase protein and it has enzymatic activity (peroxidase activity).</a:t>
            </a:r>
          </a:p>
          <a:p>
            <a:pPr algn="ctr"/>
            <a:r>
              <a:rPr lang="en-US" sz="1200" b="1" u="none" strike="noStrike" dirty="0">
                <a:solidFill>
                  <a:srgbClr val="FF0000"/>
                </a:solidFill>
                <a:effectLst/>
                <a:latin typeface="Times New Roman" panose="02020603050405020304" pitchFamily="18" charset="0"/>
                <a:cs typeface="Times New Roman" panose="02020603050405020304" pitchFamily="18" charset="0"/>
              </a:rPr>
              <a:t>Ceruloplasmin functions:</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Ceruloplasmin’s physiological role is reduction and oxidation (Redox).</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This may be an oxidant or antioxidant, depending upon the factor, such as the presence of free Ferric (Fe</a:t>
            </a:r>
            <a:r>
              <a:rPr lang="en-US" sz="1200" u="none" strike="noStrike" baseline="30000" dirty="0">
                <a:solidFill>
                  <a:srgbClr val="323232"/>
                </a:solidFill>
                <a:effectLst/>
                <a:latin typeface="Times New Roman" panose="02020603050405020304" pitchFamily="18" charset="0"/>
                <a:cs typeface="Times New Roman" panose="02020603050405020304" pitchFamily="18" charset="0"/>
              </a:rPr>
              <a:t>+++</a:t>
            </a:r>
            <a:r>
              <a:rPr lang="en-US" sz="1200" u="none" strike="noStrike" dirty="0">
                <a:solidFill>
                  <a:srgbClr val="323232"/>
                </a:solidFill>
                <a:effectLst/>
                <a:latin typeface="Times New Roman" panose="02020603050405020304" pitchFamily="18" charset="0"/>
                <a:cs typeface="Times New Roman" panose="02020603050405020304" pitchFamily="18" charset="0"/>
              </a:rPr>
              <a:t>) ions and ferritin-binding sites.</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Ceruloplasmin is essential for maintaining the ionic state of iron, in particular, oxidizing Fe</a:t>
            </a:r>
            <a:r>
              <a:rPr lang="en-US" sz="1200" u="none" strike="noStrike" baseline="30000" dirty="0">
                <a:solidFill>
                  <a:srgbClr val="323232"/>
                </a:solidFill>
                <a:effectLst/>
                <a:latin typeface="Times New Roman" panose="02020603050405020304" pitchFamily="18" charset="0"/>
                <a:cs typeface="Times New Roman" panose="02020603050405020304" pitchFamily="18" charset="0"/>
              </a:rPr>
              <a:t>++</a:t>
            </a:r>
            <a:r>
              <a:rPr lang="en-US" sz="1200" u="none" strike="noStrike" dirty="0">
                <a:solidFill>
                  <a:srgbClr val="323232"/>
                </a:solidFill>
                <a:effectLst/>
                <a:latin typeface="Times New Roman" panose="02020603050405020304" pitchFamily="18" charset="0"/>
                <a:cs typeface="Times New Roman" panose="02020603050405020304" pitchFamily="18" charset="0"/>
              </a:rPr>
              <a:t> to Fe</a:t>
            </a:r>
            <a:r>
              <a:rPr lang="en-US" sz="1200" u="none" strike="noStrike" baseline="30000" dirty="0">
                <a:solidFill>
                  <a:srgbClr val="323232"/>
                </a:solidFill>
                <a:effectLst/>
                <a:latin typeface="Times New Roman" panose="02020603050405020304" pitchFamily="18" charset="0"/>
                <a:cs typeface="Times New Roman" panose="02020603050405020304" pitchFamily="18" charset="0"/>
              </a:rPr>
              <a:t>+++ </a:t>
            </a:r>
            <a:r>
              <a:rPr lang="en-US" sz="1200" u="none" strike="noStrike" dirty="0">
                <a:solidFill>
                  <a:srgbClr val="323232"/>
                </a:solidFill>
                <a:effectLst/>
                <a:latin typeface="Times New Roman" panose="02020603050405020304" pitchFamily="18" charset="0"/>
                <a:cs typeface="Times New Roman" panose="02020603050405020304" pitchFamily="18" charset="0"/>
              </a:rPr>
              <a:t>and preventing the formation of toxic iron products.</a:t>
            </a:r>
            <a:endParaRPr lang="ar-SA" sz="1200" u="none" strike="noStrike" dirty="0">
              <a:solidFill>
                <a:srgbClr val="323232"/>
              </a:solidFill>
              <a:effectLst/>
              <a:latin typeface="Times New Roman" panose="02020603050405020304" pitchFamily="18" charset="0"/>
              <a:cs typeface="Times New Roman" panose="02020603050405020304" pitchFamily="18" charset="0"/>
            </a:endParaRPr>
          </a:p>
          <a:p>
            <a:pPr algn="l"/>
            <a:r>
              <a:rPr lang="en-US" sz="1200" u="none" strike="noStrike" dirty="0">
                <a:solidFill>
                  <a:srgbClr val="323232"/>
                </a:solidFill>
                <a:effectLst/>
                <a:latin typeface="Times New Roman" panose="02020603050405020304" pitchFamily="18" charset="0"/>
                <a:cs typeface="Times New Roman" panose="02020603050405020304" pitchFamily="18" charset="0"/>
              </a:rPr>
              <a:t>Copper is absorbed from the gastrointestinal system in food.</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Excess copper is excreted into the bile by the Ceruloplasmin, which is produced by the liver.</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In the case of deficiency of Ceruloplasmin, copper accumulates in the body.</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Ceruloplasmin is a copper-containing protein that accounts for more than 95% of the copper found in the plasma.</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Copper is bound to Ceruloplasmin (</a:t>
            </a:r>
            <a:r>
              <a:rPr lang="el-GR" sz="1200" u="none" strike="noStrike" dirty="0">
                <a:solidFill>
                  <a:srgbClr val="323232"/>
                </a:solidFill>
                <a:effectLst/>
                <a:latin typeface="Times New Roman" panose="02020603050405020304" pitchFamily="18" charset="0"/>
                <a:cs typeface="Times New Roman" panose="02020603050405020304" pitchFamily="18" charset="0"/>
              </a:rPr>
              <a:t>α-2 </a:t>
            </a:r>
            <a:r>
              <a:rPr lang="en-US" sz="1200" u="none" strike="noStrike" dirty="0">
                <a:solidFill>
                  <a:srgbClr val="323232"/>
                </a:solidFill>
                <a:effectLst/>
                <a:latin typeface="Times New Roman" panose="02020603050405020304" pitchFamily="18" charset="0"/>
                <a:cs typeface="Times New Roman" panose="02020603050405020304" pitchFamily="18" charset="0"/>
              </a:rPr>
              <a:t>globulin) with ferroxidase activity.</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Copper is also transported in plasma loosely bound to albumin</a:t>
            </a:r>
            <a:r>
              <a:rPr lang="en-US" sz="1200" dirty="0">
                <a:solidFill>
                  <a:srgbClr val="323232"/>
                </a:solidFill>
                <a:latin typeface="Times New Roman" panose="02020603050405020304" pitchFamily="18" charset="0"/>
                <a:cs typeface="Times New Roman" panose="02020603050405020304" pitchFamily="18" charset="0"/>
              </a:rPr>
              <a:t>(</a:t>
            </a:r>
            <a:r>
              <a:rPr lang="en-US" sz="1200" u="none" strike="noStrike" dirty="0">
                <a:solidFill>
                  <a:srgbClr val="323232"/>
                </a:solidFill>
                <a:effectLst/>
                <a:latin typeface="Times New Roman" panose="02020603050405020304" pitchFamily="18" charset="0"/>
                <a:cs typeface="Times New Roman" panose="02020603050405020304" pitchFamily="18" charset="0"/>
              </a:rPr>
              <a:t>A small fraction of the copper is complexed with amino acids.)</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Excretion of copper occurs mainly in the bile and a small fraction in the urine (&lt;40 µg/day).</a:t>
            </a:r>
            <a:endParaRPr lang="ar-SA" sz="1200" u="none" strike="noStrike" dirty="0">
              <a:solidFill>
                <a:srgbClr val="323232"/>
              </a:solidFill>
              <a:effectLst/>
              <a:latin typeface="Times New Roman" panose="02020603050405020304" pitchFamily="18" charset="0"/>
              <a:cs typeface="Times New Roman" panose="02020603050405020304" pitchFamily="18" charset="0"/>
            </a:endParaRPr>
          </a:p>
          <a:p>
            <a:r>
              <a:rPr lang="en-GB" sz="1200" b="0" strike="noStrike" spc="-1" dirty="0">
                <a:latin typeface="Times New Roman"/>
              </a:rPr>
              <a:t>Wilson’s disease is characterized by the inability of the liver to make a normal quantity of Ceruloplasmin.</a:t>
            </a:r>
            <a:endParaRPr lang="en-GB" sz="1200" b="0" strike="noStrike" spc="-1" dirty="0">
              <a:latin typeface="Arial"/>
            </a:endParaRPr>
          </a:p>
          <a:p>
            <a:pPr>
              <a:lnSpc>
                <a:spcPct val="100000"/>
              </a:lnSpc>
            </a:pPr>
            <a:endParaRPr lang="en-GB" sz="1200" b="0" strike="noStrike" spc="-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D7B6614-95FD-6342-B15A-F2AD760CA66D}"/>
              </a:ext>
            </a:extLst>
          </p:cNvPr>
          <p:cNvPicPr/>
          <p:nvPr/>
        </p:nvPicPr>
        <p:blipFill>
          <a:blip r:embed="rId2"/>
          <a:stretch/>
        </p:blipFill>
        <p:spPr>
          <a:xfrm>
            <a:off x="3917092" y="4716360"/>
            <a:ext cx="4016072" cy="2141640"/>
          </a:xfrm>
          <a:prstGeom prst="rect">
            <a:avLst/>
          </a:prstGeom>
          <a:ln>
            <a:noFill/>
          </a:ln>
        </p:spPr>
      </p:pic>
      <p:sp>
        <p:nvSpPr>
          <p:cNvPr id="5" name="TextBox 4">
            <a:extLst>
              <a:ext uri="{FF2B5EF4-FFF2-40B4-BE49-F238E27FC236}">
                <a16:creationId xmlns:a16="http://schemas.microsoft.com/office/drawing/2014/main" id="{E5BBF4AA-D1E9-1C4C-A46A-9F7272A4E3DD}"/>
              </a:ext>
            </a:extLst>
          </p:cNvPr>
          <p:cNvSpPr txBox="1"/>
          <p:nvPr/>
        </p:nvSpPr>
        <p:spPr>
          <a:xfrm>
            <a:off x="345990" y="5787180"/>
            <a:ext cx="3398107" cy="276999"/>
          </a:xfrm>
          <a:prstGeom prst="rect">
            <a:avLst/>
          </a:prstGeom>
          <a:noFill/>
        </p:spPr>
        <p:txBody>
          <a:bodyPr wrap="square">
            <a:spAutoFit/>
          </a:bodyPr>
          <a:lstStyle/>
          <a:p>
            <a:pPr>
              <a:lnSpc>
                <a:spcPct val="100000"/>
              </a:lnSpc>
            </a:pPr>
            <a:r>
              <a:rPr lang="en-GB" sz="1200" b="0" strike="noStrike" spc="-1" dirty="0">
                <a:latin typeface="Times New Roman"/>
              </a:rPr>
              <a:t>Ceruloplasmin electrophoresis</a:t>
            </a:r>
            <a:endParaRPr lang="en-GB" sz="1200" b="0"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887EE9-42D4-034C-960C-E0E4FA4A0AF9}"/>
              </a:ext>
            </a:extLst>
          </p:cNvPr>
          <p:cNvSpPr txBox="1"/>
          <p:nvPr/>
        </p:nvSpPr>
        <p:spPr>
          <a:xfrm>
            <a:off x="0" y="253480"/>
            <a:ext cx="9144000" cy="5078313"/>
          </a:xfrm>
          <a:prstGeom prst="rect">
            <a:avLst/>
          </a:prstGeom>
          <a:noFill/>
        </p:spPr>
        <p:txBody>
          <a:bodyPr wrap="square">
            <a:spAutoFit/>
          </a:bodyPr>
          <a:lstStyle/>
          <a:p>
            <a:pPr algn="ctr"/>
            <a:r>
              <a:rPr lang="en-US" sz="1200" b="1" u="none" strike="noStrike" dirty="0">
                <a:solidFill>
                  <a:srgbClr val="FF0000"/>
                </a:solidFill>
                <a:effectLst/>
                <a:latin typeface="Times New Roman" panose="02020603050405020304" pitchFamily="18" charset="0"/>
                <a:cs typeface="Times New Roman" panose="02020603050405020304" pitchFamily="18" charset="0"/>
              </a:rPr>
              <a:t>Factors that will give the raised level of copper are:</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Oral contraceptives.</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Pregnancy.</a:t>
            </a:r>
          </a:p>
          <a:p>
            <a:pPr marL="742950" lvl="1" indent="-285750"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Inflammation or infectious process. </a:t>
            </a:r>
          </a:p>
          <a:p>
            <a:pPr lvl="1" algn="ctr"/>
            <a:r>
              <a:rPr lang="en-US" sz="1200" b="1" u="none" strike="noStrike" dirty="0">
                <a:solidFill>
                  <a:srgbClr val="FF0000"/>
                </a:solidFill>
                <a:effectLst/>
                <a:latin typeface="Times New Roman" panose="02020603050405020304" pitchFamily="18" charset="0"/>
                <a:cs typeface="Times New Roman" panose="02020603050405020304" pitchFamily="18" charset="0"/>
              </a:rPr>
              <a:t>Precautions</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Avoid hemolyzed or lipemic serum.</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Ceruloplasmin is affected by infection and liver function.</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Birth control pills increase ceruloplasmin and pregnancy.</a:t>
            </a:r>
            <a:endParaRPr lang="ar-SA" sz="1200" u="none" strike="noStrike" dirty="0">
              <a:solidFill>
                <a:srgbClr val="323232"/>
              </a:solidFill>
              <a:effectLst/>
              <a:latin typeface="Times New Roman" panose="02020603050405020304" pitchFamily="18" charset="0"/>
              <a:cs typeface="Times New Roman" panose="02020603050405020304" pitchFamily="18" charset="0"/>
            </a:endParaRPr>
          </a:p>
          <a:p>
            <a:pPr algn="l"/>
            <a:endParaRPr lang="ar-SA" sz="1200" dirty="0">
              <a:solidFill>
                <a:srgbClr val="323232"/>
              </a:solidFill>
              <a:latin typeface="Times New Roman" panose="02020603050405020304" pitchFamily="18" charset="0"/>
              <a:cs typeface="Times New Roman" panose="02020603050405020304" pitchFamily="18" charset="0"/>
            </a:endParaRPr>
          </a:p>
          <a:p>
            <a:pPr algn="ctr"/>
            <a:r>
              <a:rPr lang="en-US" sz="1200" b="1" u="none" strike="noStrike" dirty="0">
                <a:solidFill>
                  <a:srgbClr val="FF0000"/>
                </a:solidFill>
                <a:effectLst/>
                <a:latin typeface="Times New Roman" panose="02020603050405020304" pitchFamily="18" charset="0"/>
                <a:cs typeface="Times New Roman" panose="02020603050405020304" pitchFamily="18" charset="0"/>
              </a:rPr>
              <a:t>The decreased level of Ceruloplasmin is seen in the following:</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Wilson’s disease.</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In early infancy, the age before six months.</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Sprue.</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Kwashiorkor.</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Nephrotic syndrome.</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Starvation.</a:t>
            </a:r>
          </a:p>
          <a:p>
            <a:pPr algn="l">
              <a:buFont typeface="+mj-lt"/>
              <a:buAutoNum type="arabicPeriod"/>
            </a:pPr>
            <a:r>
              <a:rPr lang="en-US" sz="1200" u="none" strike="noStrike" dirty="0">
                <a:solidFill>
                  <a:srgbClr val="323232"/>
                </a:solidFill>
                <a:effectLst/>
                <a:latin typeface="Times New Roman" panose="02020603050405020304" pitchFamily="18" charset="0"/>
                <a:cs typeface="Times New Roman" panose="02020603050405020304" pitchFamily="18" charset="0"/>
              </a:rPr>
              <a:t>The inherited defect of production of alpha 2 globulin.</a:t>
            </a:r>
            <a:endParaRPr lang="ar-SA" sz="1200" u="none" strike="noStrike" dirty="0">
              <a:solidFill>
                <a:srgbClr val="323232"/>
              </a:solidFill>
              <a:effectLst/>
              <a:latin typeface="Times New Roman" panose="02020603050405020304" pitchFamily="18" charset="0"/>
              <a:cs typeface="Times New Roman" panose="02020603050405020304" pitchFamily="18" charset="0"/>
            </a:endParaRPr>
          </a:p>
          <a:p>
            <a:pPr algn="l"/>
            <a:endParaRPr lang="ar-SA" sz="1200" dirty="0">
              <a:solidFill>
                <a:srgbClr val="323232"/>
              </a:solidFill>
              <a:latin typeface="Times New Roman" panose="02020603050405020304" pitchFamily="18" charset="0"/>
              <a:cs typeface="Times New Roman" panose="02020603050405020304" pitchFamily="18" charset="0"/>
            </a:endParaRPr>
          </a:p>
          <a:p>
            <a:pPr algn="l"/>
            <a:r>
              <a:rPr lang="en-GB" sz="1200" b="1" u="sng" spc="-1" dirty="0">
                <a:solidFill>
                  <a:srgbClr val="FF0000"/>
                </a:solidFill>
                <a:latin typeface="Times New Roman" panose="02020603050405020304" pitchFamily="18" charset="0"/>
                <a:cs typeface="Times New Roman" panose="02020603050405020304" pitchFamily="18" charset="0"/>
              </a:rPr>
              <a:t>Plasma Proteins</a:t>
            </a:r>
            <a:br>
              <a:rPr lang="en-GB" sz="1200" spc="-1" dirty="0">
                <a:latin typeface="Times New Roman" panose="02020603050405020304" pitchFamily="18" charset="0"/>
                <a:cs typeface="Times New Roman" panose="02020603050405020304" pitchFamily="18" charset="0"/>
              </a:rPr>
            </a:br>
            <a:r>
              <a:rPr lang="en-GB" sz="1200" spc="-1" dirty="0">
                <a:solidFill>
                  <a:srgbClr val="000000"/>
                </a:solidFill>
                <a:latin typeface="Times New Roman" panose="02020603050405020304" pitchFamily="18" charset="0"/>
                <a:cs typeface="Times New Roman" panose="02020603050405020304" pitchFamily="18" charset="0"/>
              </a:rPr>
              <a:t>The liver synthesizes all plasma proteins except immunoglobulins</a:t>
            </a:r>
            <a:br>
              <a:rPr lang="en-GB" sz="1200" spc="-1" dirty="0">
                <a:solidFill>
                  <a:srgbClr val="000000"/>
                </a:solidFill>
                <a:latin typeface="Times New Roman" panose="02020603050405020304" pitchFamily="18" charset="0"/>
                <a:cs typeface="Times New Roman" panose="02020603050405020304" pitchFamily="18" charset="0"/>
              </a:rPr>
            </a:br>
            <a:r>
              <a:rPr lang="en-US" sz="1200" u="none" strike="noStrike" dirty="0">
                <a:solidFill>
                  <a:srgbClr val="323232"/>
                </a:solidFill>
                <a:effectLst/>
                <a:latin typeface="Times New Roman" panose="02020603050405020304" pitchFamily="18" charset="0"/>
                <a:cs typeface="Times New Roman" panose="02020603050405020304" pitchFamily="18" charset="0"/>
              </a:rPr>
              <a:t>Plasma proteins are separated into three major groups:</a:t>
            </a:r>
            <a:br>
              <a:rPr lang="en-US" sz="1200" u="none" strike="noStrike" dirty="0">
                <a:solidFill>
                  <a:srgbClr val="323232"/>
                </a:solidFill>
                <a:effectLst/>
                <a:latin typeface="Times New Roman" panose="02020603050405020304" pitchFamily="18" charset="0"/>
                <a:cs typeface="Times New Roman" panose="02020603050405020304" pitchFamily="18" charset="0"/>
              </a:rPr>
            </a:br>
            <a:r>
              <a:rPr lang="en-US" sz="1200" u="none" strike="noStrike" dirty="0">
                <a:solidFill>
                  <a:srgbClr val="323232"/>
                </a:solidFill>
                <a:effectLst/>
                <a:latin typeface="Times New Roman" panose="02020603050405020304" pitchFamily="18" charset="0"/>
                <a:cs typeface="Times New Roman" panose="02020603050405020304" pitchFamily="18" charset="0"/>
              </a:rPr>
              <a:t>Fibrinogen (4%).</a:t>
            </a:r>
            <a:br>
              <a:rPr lang="en-US" sz="1200" u="none" strike="noStrike" dirty="0">
                <a:solidFill>
                  <a:srgbClr val="323232"/>
                </a:solidFill>
                <a:effectLst/>
                <a:latin typeface="Times New Roman" panose="02020603050405020304" pitchFamily="18" charset="0"/>
                <a:cs typeface="Times New Roman" panose="02020603050405020304" pitchFamily="18" charset="0"/>
              </a:rPr>
            </a:br>
            <a:r>
              <a:rPr lang="en-US" sz="1200" u="none" strike="noStrike" dirty="0">
                <a:solidFill>
                  <a:srgbClr val="323232"/>
                </a:solidFill>
                <a:effectLst/>
                <a:latin typeface="Times New Roman" panose="02020603050405020304" pitchFamily="18" charset="0"/>
                <a:cs typeface="Times New Roman" panose="02020603050405020304" pitchFamily="18" charset="0"/>
              </a:rPr>
              <a:t>Globulins (38%).</a:t>
            </a:r>
            <a:br>
              <a:rPr lang="en-US" sz="1200" u="none" strike="noStrike" dirty="0">
                <a:solidFill>
                  <a:srgbClr val="323232"/>
                </a:solidFill>
                <a:effectLst/>
                <a:latin typeface="Times New Roman" panose="02020603050405020304" pitchFamily="18" charset="0"/>
                <a:cs typeface="Times New Roman" panose="02020603050405020304" pitchFamily="18" charset="0"/>
              </a:rPr>
            </a:br>
            <a:r>
              <a:rPr lang="en-US" sz="1200" u="none" strike="noStrike" dirty="0">
                <a:solidFill>
                  <a:srgbClr val="323232"/>
                </a:solidFill>
                <a:effectLst/>
                <a:latin typeface="Times New Roman" panose="02020603050405020304" pitchFamily="18" charset="0"/>
                <a:cs typeface="Times New Roman" panose="02020603050405020304" pitchFamily="18" charset="0"/>
              </a:rPr>
              <a:t>Albumin (58%).</a:t>
            </a:r>
            <a:br>
              <a:rPr lang="en-US" sz="1200" u="none" strike="noStrike" dirty="0">
                <a:solidFill>
                  <a:srgbClr val="323232"/>
                </a:solidFill>
                <a:effectLst/>
                <a:latin typeface="Times New Roman" panose="02020603050405020304" pitchFamily="18" charset="0"/>
                <a:cs typeface="Times New Roman" panose="02020603050405020304" pitchFamily="18" charset="0"/>
              </a:rPr>
            </a:br>
            <a:r>
              <a:rPr lang="en-US" sz="1200" u="none" strike="noStrike" dirty="0">
                <a:solidFill>
                  <a:srgbClr val="323232"/>
                </a:solidFill>
                <a:effectLst/>
                <a:latin typeface="Times New Roman" panose="02020603050405020304" pitchFamily="18" charset="0"/>
                <a:cs typeface="Times New Roman" panose="02020603050405020304" pitchFamily="18" charset="0"/>
              </a:rPr>
              <a:t>Total serum proteins are a combination of prealbumin, Albumin, and globulins.</a:t>
            </a:r>
            <a:br>
              <a:rPr lang="en-US" sz="1200" u="none" strike="noStrike" dirty="0">
                <a:solidFill>
                  <a:srgbClr val="323232"/>
                </a:solidFill>
                <a:effectLst/>
                <a:latin typeface="Times New Roman" panose="02020603050405020304" pitchFamily="18" charset="0"/>
                <a:cs typeface="Times New Roman" panose="02020603050405020304" pitchFamily="18" charset="0"/>
              </a:rPr>
            </a:br>
            <a:endParaRPr lang="en-US" sz="1200" u="none" strike="noStrike" dirty="0">
              <a:solidFill>
                <a:srgbClr val="323232"/>
              </a:solidFill>
              <a:effectLst/>
              <a:latin typeface="Times New Roman" panose="02020603050405020304" pitchFamily="18" charset="0"/>
              <a:cs typeface="Times New Roman" panose="02020603050405020304" pitchFamily="18" charset="0"/>
            </a:endParaRPr>
          </a:p>
          <a:p>
            <a:pPr algn="l"/>
            <a:endParaRPr lang="en-US" sz="1200" u="none" strike="noStrike" dirty="0">
              <a:solidFill>
                <a:srgbClr val="323232"/>
              </a:solidFill>
              <a:effectLst/>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9E590EF4-B773-E342-BE6A-B4D063F90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984" y="2582561"/>
            <a:ext cx="4053016" cy="28544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40EAA16-A530-AC48-85B3-F092C2DE1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017" y="5276336"/>
            <a:ext cx="2483707" cy="158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71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8C8616-AAB2-0C49-A1D4-A3936F4D0A4B}"/>
              </a:ext>
            </a:extLst>
          </p:cNvPr>
          <p:cNvSpPr txBox="1"/>
          <p:nvPr/>
        </p:nvSpPr>
        <p:spPr>
          <a:xfrm>
            <a:off x="135924" y="230823"/>
            <a:ext cx="8872152" cy="1631216"/>
          </a:xfrm>
          <a:prstGeom prst="rect">
            <a:avLst/>
          </a:prstGeom>
          <a:noFill/>
        </p:spPr>
        <p:txBody>
          <a:bodyPr wrap="square">
            <a:spAutoFit/>
          </a:bodyPr>
          <a:lstStyle/>
          <a:p>
            <a:pPr algn="l"/>
            <a:r>
              <a:rPr lang="en-US" sz="1200" b="0" i="0" u="none" strike="noStrike" dirty="0">
                <a:solidFill>
                  <a:srgbClr val="323232"/>
                </a:solidFill>
                <a:effectLst/>
                <a:latin typeface="Times New Roman" panose="02020603050405020304" pitchFamily="18" charset="0"/>
                <a:cs typeface="Times New Roman" panose="02020603050405020304" pitchFamily="18" charset="0"/>
              </a:rPr>
              <a:t>The most common method to separate the proteins is electrophoresis. There are 5 bands named:</a:t>
            </a:r>
          </a:p>
          <a:p>
            <a:pPr algn="l">
              <a:buFont typeface="+mj-lt"/>
              <a:buAutoNum type="arabicPeriod"/>
            </a:pPr>
            <a:r>
              <a:rPr lang="en-US" sz="1200" b="1" i="0" u="none" strike="noStrike" dirty="0">
                <a:solidFill>
                  <a:srgbClr val="FF0000"/>
                </a:solidFill>
                <a:effectLst/>
                <a:latin typeface="Times New Roman" panose="02020603050405020304" pitchFamily="18" charset="0"/>
                <a:cs typeface="Times New Roman" panose="02020603050405020304" pitchFamily="18" charset="0"/>
              </a:rPr>
              <a:t>Albumin: </a:t>
            </a:r>
            <a:r>
              <a:rPr lang="en-US" sz="1200" b="0" i="0" u="none" strike="noStrike" dirty="0">
                <a:solidFill>
                  <a:srgbClr val="323232"/>
                </a:solidFill>
                <a:effectLst/>
                <a:latin typeface="Times New Roman" panose="02020603050405020304" pitchFamily="18" charset="0"/>
                <a:cs typeface="Times New Roman" panose="02020603050405020304" pitchFamily="18" charset="0"/>
              </a:rPr>
              <a:t>It is roughly 60% of the total serum proteins, and it will migrate farthest towards the anode.</a:t>
            </a:r>
          </a:p>
          <a:p>
            <a:pPr algn="l">
              <a:buFont typeface="+mj-lt"/>
              <a:buAutoNum type="arabicPeriod"/>
            </a:pPr>
            <a:r>
              <a:rPr lang="el-GR" sz="1200" b="1" i="0" u="none" strike="noStrike" dirty="0">
                <a:solidFill>
                  <a:srgbClr val="FF0000"/>
                </a:solidFill>
                <a:effectLst/>
                <a:latin typeface="Times New Roman" panose="02020603050405020304" pitchFamily="18" charset="0"/>
                <a:cs typeface="Times New Roman" panose="02020603050405020304" pitchFamily="18" charset="0"/>
              </a:rPr>
              <a:t>α1 </a:t>
            </a:r>
            <a:r>
              <a:rPr lang="en-US" sz="1200" b="1" i="0" u="none" strike="noStrike" dirty="0">
                <a:solidFill>
                  <a:srgbClr val="FF0000"/>
                </a:solidFill>
                <a:effectLst/>
                <a:latin typeface="Times New Roman" panose="02020603050405020304" pitchFamily="18" charset="0"/>
                <a:cs typeface="Times New Roman" panose="02020603050405020304" pitchFamily="18" charset="0"/>
              </a:rPr>
              <a:t>fraction.</a:t>
            </a:r>
          </a:p>
          <a:p>
            <a:pPr algn="l">
              <a:buFont typeface="+mj-lt"/>
              <a:buAutoNum type="arabicPeriod"/>
            </a:pPr>
            <a:r>
              <a:rPr lang="el-GR" sz="1200" b="1" i="0" u="none" strike="noStrike" dirty="0">
                <a:solidFill>
                  <a:srgbClr val="FF0000"/>
                </a:solidFill>
                <a:effectLst/>
                <a:latin typeface="Times New Roman" panose="02020603050405020304" pitchFamily="18" charset="0"/>
                <a:cs typeface="Times New Roman" panose="02020603050405020304" pitchFamily="18" charset="0"/>
              </a:rPr>
              <a:t>α2 </a:t>
            </a:r>
            <a:r>
              <a:rPr lang="en-US" sz="1200" b="1" i="0" u="none" strike="noStrike" dirty="0">
                <a:solidFill>
                  <a:srgbClr val="FF0000"/>
                </a:solidFill>
                <a:effectLst/>
                <a:latin typeface="Times New Roman" panose="02020603050405020304" pitchFamily="18" charset="0"/>
                <a:cs typeface="Times New Roman" panose="02020603050405020304" pitchFamily="18" charset="0"/>
              </a:rPr>
              <a:t>fraction.</a:t>
            </a:r>
          </a:p>
          <a:p>
            <a:pPr algn="l">
              <a:buFont typeface="+mj-lt"/>
              <a:buAutoNum type="arabicPeriod"/>
            </a:pPr>
            <a:r>
              <a:rPr lang="el-GR" sz="1200" b="1" i="0" u="none" strike="noStrike" dirty="0">
                <a:solidFill>
                  <a:srgbClr val="FF0000"/>
                </a:solidFill>
                <a:effectLst/>
                <a:latin typeface="Times New Roman" panose="02020603050405020304" pitchFamily="18" charset="0"/>
                <a:cs typeface="Times New Roman" panose="02020603050405020304" pitchFamily="18" charset="0"/>
              </a:rPr>
              <a:t>β </a:t>
            </a:r>
            <a:r>
              <a:rPr lang="en-US" sz="1200" b="1" i="0" u="none" strike="noStrike" dirty="0">
                <a:solidFill>
                  <a:srgbClr val="FF0000"/>
                </a:solidFill>
                <a:effectLst/>
                <a:latin typeface="Times New Roman" panose="02020603050405020304" pitchFamily="18" charset="0"/>
                <a:cs typeface="Times New Roman" panose="02020603050405020304" pitchFamily="18" charset="0"/>
              </a:rPr>
              <a:t>fraction.</a:t>
            </a:r>
          </a:p>
          <a:p>
            <a:pPr algn="l">
              <a:buFont typeface="+mj-lt"/>
              <a:buAutoNum type="arabicPeriod"/>
            </a:pPr>
            <a:r>
              <a:rPr lang="el-GR" sz="1200" b="1" i="0" u="none" strike="noStrike" dirty="0">
                <a:solidFill>
                  <a:srgbClr val="FF0000"/>
                </a:solidFill>
                <a:effectLst/>
                <a:latin typeface="Times New Roman" panose="02020603050405020304" pitchFamily="18" charset="0"/>
                <a:cs typeface="Times New Roman" panose="02020603050405020304" pitchFamily="18" charset="0"/>
              </a:rPr>
              <a:t>γ </a:t>
            </a:r>
            <a:r>
              <a:rPr lang="en-US" sz="1200" b="1" i="0" u="none" strike="noStrike" dirty="0">
                <a:solidFill>
                  <a:srgbClr val="FF0000"/>
                </a:solidFill>
                <a:effectLst/>
                <a:latin typeface="Times New Roman" panose="02020603050405020304" pitchFamily="18" charset="0"/>
                <a:cs typeface="Times New Roman" panose="02020603050405020304" pitchFamily="18" charset="0"/>
              </a:rPr>
              <a:t>fraction.</a:t>
            </a:r>
          </a:p>
          <a:p>
            <a:pPr algn="l"/>
            <a:endParaRPr lang="en-US" sz="2800" b="1" i="0" u="none" strike="noStrike" dirty="0">
              <a:solidFill>
                <a:srgbClr val="FF0000"/>
              </a:solidFill>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05EBC62-AF06-D84B-8B85-DD449F6D8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027" y="740942"/>
            <a:ext cx="2792628" cy="22421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A1ABCFB0-A96E-2A41-BACE-8D7F3CF9D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64" y="1210962"/>
            <a:ext cx="3904735" cy="31880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1F0189-EA51-D646-A430-E728FF615614}"/>
              </a:ext>
            </a:extLst>
          </p:cNvPr>
          <p:cNvSpPr txBox="1"/>
          <p:nvPr/>
        </p:nvSpPr>
        <p:spPr>
          <a:xfrm>
            <a:off x="135924" y="4399006"/>
            <a:ext cx="8550877" cy="1469633"/>
          </a:xfrm>
          <a:prstGeom prst="rect">
            <a:avLst/>
          </a:prstGeom>
          <a:noFill/>
        </p:spPr>
        <p:txBody>
          <a:bodyPr wrap="square">
            <a:spAutoFit/>
          </a:bodyPr>
          <a:lstStyle/>
          <a:p>
            <a:pPr marL="343080" indent="-342360" algn="ctr">
              <a:lnSpc>
                <a:spcPct val="100000"/>
              </a:lnSpc>
              <a:spcBef>
                <a:spcPts val="799"/>
              </a:spcBef>
              <a:buClr>
                <a:srgbClr val="FF0000"/>
              </a:buClr>
              <a:buFont typeface="Arial"/>
              <a:buChar char="•"/>
            </a:pPr>
            <a:r>
              <a:rPr lang="en-GB" sz="1200" b="1" u="sng" strike="noStrike" spc="-1" dirty="0">
                <a:solidFill>
                  <a:srgbClr val="FF0000"/>
                </a:solidFill>
                <a:uFillTx/>
                <a:latin typeface="Times New Roman" panose="02020603050405020304" pitchFamily="18" charset="0"/>
                <a:cs typeface="Times New Roman" panose="02020603050405020304" pitchFamily="18" charset="0"/>
              </a:rPr>
              <a:t>Albumin</a:t>
            </a:r>
            <a:endParaRPr lang="en-GB" sz="1200" b="0" strike="noStrike" spc="-1" dirty="0">
              <a:latin typeface="Times New Roman" panose="02020603050405020304" pitchFamily="18" charset="0"/>
              <a:cs typeface="Times New Roman" panose="02020603050405020304" pitchFamily="18" charset="0"/>
            </a:endParaRPr>
          </a:p>
          <a:p>
            <a:pPr marL="343080" indent="-342360" rtl="1">
              <a:lnSpc>
                <a:spcPct val="100000"/>
              </a:lnSpc>
              <a:spcBef>
                <a:spcPts val="680"/>
              </a:spcBef>
              <a:buClr>
                <a:srgbClr val="000000"/>
              </a:buClr>
              <a:buFont typeface="Arial"/>
              <a:buChar char="•"/>
            </a:pPr>
            <a:r>
              <a:rPr lang="en-GB" sz="1200" b="0" strike="noStrike" spc="-1" dirty="0">
                <a:solidFill>
                  <a:srgbClr val="000000"/>
                </a:solidFill>
                <a:latin typeface="Times New Roman" panose="02020603050405020304" pitchFamily="18" charset="0"/>
                <a:cs typeface="Times New Roman" panose="02020603050405020304" pitchFamily="18" charset="0"/>
              </a:rPr>
              <a:t>The </a:t>
            </a:r>
            <a:r>
              <a:rPr lang="en-GB" sz="1200" b="1" strike="noStrike" spc="-1" dirty="0">
                <a:solidFill>
                  <a:srgbClr val="000000"/>
                </a:solidFill>
                <a:latin typeface="Times New Roman" panose="02020603050405020304" pitchFamily="18" charset="0"/>
                <a:cs typeface="Times New Roman" panose="02020603050405020304" pitchFamily="18" charset="0"/>
              </a:rPr>
              <a:t>two serum proteins </a:t>
            </a:r>
            <a:r>
              <a:rPr lang="en-GB" sz="1200" b="0" strike="noStrike" spc="-1" dirty="0">
                <a:solidFill>
                  <a:srgbClr val="000000"/>
                </a:solidFill>
                <a:latin typeface="Times New Roman" panose="02020603050405020304" pitchFamily="18" charset="0"/>
                <a:cs typeface="Times New Roman" panose="02020603050405020304" pitchFamily="18" charset="0"/>
              </a:rPr>
              <a:t>measured to assess liver function are </a:t>
            </a:r>
            <a:r>
              <a:rPr lang="en-GB" sz="1200" b="1" strike="noStrike" spc="-1" dirty="0">
                <a:solidFill>
                  <a:srgbClr val="C00000"/>
                </a:solidFill>
                <a:latin typeface="Times New Roman" panose="02020603050405020304" pitchFamily="18" charset="0"/>
                <a:cs typeface="Times New Roman" panose="02020603050405020304" pitchFamily="18" charset="0"/>
              </a:rPr>
              <a:t>albumin and globulin</a:t>
            </a:r>
            <a:r>
              <a:rPr lang="en-GB" sz="1200" b="0" strike="noStrike" spc="-1" dirty="0">
                <a:solidFill>
                  <a:srgbClr val="000000"/>
                </a:solidFill>
                <a:latin typeface="Times New Roman" panose="02020603050405020304" pitchFamily="18" charset="0"/>
                <a:cs typeface="Times New Roman" panose="02020603050405020304" pitchFamily="18" charset="0"/>
              </a:rPr>
              <a:t>. </a:t>
            </a:r>
          </a:p>
          <a:p>
            <a:pPr marL="343080" indent="-342360" rtl="1">
              <a:lnSpc>
                <a:spcPct val="100000"/>
              </a:lnSpc>
              <a:spcBef>
                <a:spcPts val="680"/>
              </a:spcBef>
              <a:buClr>
                <a:srgbClr val="000000"/>
              </a:buClr>
              <a:buFont typeface="Arial"/>
              <a:buChar char="•"/>
            </a:pPr>
            <a:r>
              <a:rPr lang="en-GB" sz="1200" b="1" strike="noStrike" spc="-1" dirty="0">
                <a:solidFill>
                  <a:srgbClr val="000000"/>
                </a:solidFill>
                <a:latin typeface="Times New Roman" panose="02020603050405020304" pitchFamily="18" charset="0"/>
                <a:cs typeface="Times New Roman" panose="02020603050405020304" pitchFamily="18" charset="0"/>
              </a:rPr>
              <a:t>Albumin,</a:t>
            </a:r>
            <a:r>
              <a:rPr lang="en-GB" sz="1200" b="0" strike="noStrike" spc="-1" dirty="0">
                <a:solidFill>
                  <a:srgbClr val="000000"/>
                </a:solidFill>
                <a:latin typeface="Times New Roman" panose="02020603050405020304" pitchFamily="18" charset="0"/>
                <a:cs typeface="Times New Roman" panose="02020603050405020304" pitchFamily="18" charset="0"/>
              </a:rPr>
              <a:t> produced </a:t>
            </a:r>
            <a:r>
              <a:rPr lang="en-GB" sz="1200" b="1" strike="noStrike" spc="-1" dirty="0">
                <a:solidFill>
                  <a:srgbClr val="C00000"/>
                </a:solidFill>
                <a:latin typeface="Times New Roman" panose="02020603050405020304" pitchFamily="18" charset="0"/>
                <a:cs typeface="Times New Roman" panose="02020603050405020304" pitchFamily="18" charset="0"/>
              </a:rPr>
              <a:t>only in the liver, </a:t>
            </a:r>
            <a:r>
              <a:rPr lang="en-GB" sz="1200" b="0" strike="noStrike" spc="-1" dirty="0">
                <a:solidFill>
                  <a:srgbClr val="000000"/>
                </a:solidFill>
                <a:latin typeface="Times New Roman" panose="02020603050405020304" pitchFamily="18" charset="0"/>
                <a:cs typeface="Times New Roman" panose="02020603050405020304" pitchFamily="18" charset="0"/>
              </a:rPr>
              <a:t>is the major plasma protein that circulates in the blood stream, it is essential for </a:t>
            </a:r>
            <a:r>
              <a:rPr lang="en-GB" sz="1200" b="1" strike="noStrike" spc="-1" dirty="0">
                <a:solidFill>
                  <a:srgbClr val="000000"/>
                </a:solidFill>
                <a:latin typeface="Times New Roman" panose="02020603050405020304" pitchFamily="18" charset="0"/>
                <a:cs typeface="Times New Roman" panose="02020603050405020304" pitchFamily="18" charset="0"/>
              </a:rPr>
              <a:t>maintaining the oncotic pressure in the vascular system. </a:t>
            </a:r>
          </a:p>
          <a:p>
            <a:pPr marL="343080" indent="-342360" rtl="1">
              <a:lnSpc>
                <a:spcPct val="100000"/>
              </a:lnSpc>
              <a:spcBef>
                <a:spcPts val="680"/>
              </a:spcBef>
              <a:buClr>
                <a:srgbClr val="000000"/>
              </a:buClr>
              <a:buFont typeface="Arial"/>
              <a:buChar char="•"/>
            </a:pPr>
            <a:r>
              <a:rPr lang="en-GB" sz="1200" b="0" strike="noStrike" spc="-1" dirty="0">
                <a:solidFill>
                  <a:srgbClr val="000000"/>
                </a:solidFill>
                <a:latin typeface="Times New Roman" panose="02020603050405020304" pitchFamily="18" charset="0"/>
                <a:cs typeface="Times New Roman" panose="02020603050405020304" pitchFamily="18" charset="0"/>
              </a:rPr>
              <a:t>A decrease in oncotic pressure due to a low albumin level allows fluid to leak out from the interstitial spaces into the peritoneal cavity, producing ascites.</a:t>
            </a:r>
            <a:endParaRPr lang="en-IQ" sz="1200" dirty="0"/>
          </a:p>
        </p:txBody>
      </p:sp>
    </p:spTree>
    <p:extLst>
      <p:ext uri="{BB962C8B-B14F-4D97-AF65-F5344CB8AC3E}">
        <p14:creationId xmlns:p14="http://schemas.microsoft.com/office/powerpoint/2010/main" val="1445519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7A8F72-2368-F84C-87F6-D794168AD208}"/>
              </a:ext>
            </a:extLst>
          </p:cNvPr>
          <p:cNvSpPr txBox="1"/>
          <p:nvPr/>
        </p:nvSpPr>
        <p:spPr>
          <a:xfrm>
            <a:off x="247135" y="160795"/>
            <a:ext cx="8612660" cy="6835204"/>
          </a:xfrm>
          <a:prstGeom prst="rect">
            <a:avLst/>
          </a:prstGeom>
          <a:noFill/>
        </p:spPr>
        <p:txBody>
          <a:bodyPr wrap="square">
            <a:spAutoFit/>
          </a:bodyPr>
          <a:lstStyle/>
          <a:p>
            <a:pPr algn="l"/>
            <a:r>
              <a:rPr lang="en-US" sz="1200" b="0" i="0" u="none" strike="noStrike" dirty="0">
                <a:solidFill>
                  <a:srgbClr val="323232"/>
                </a:solidFill>
                <a:effectLst/>
                <a:latin typeface="Times New Roman" panose="02020603050405020304" pitchFamily="18" charset="0"/>
                <a:cs typeface="Times New Roman" panose="02020603050405020304" pitchFamily="18" charset="0"/>
              </a:rPr>
              <a:t>Albumin is a globular protein with a molecular mass of 66.3 </a:t>
            </a:r>
            <a:r>
              <a:rPr lang="en-US" sz="1200" b="0" i="0" u="none" strike="noStrike" dirty="0" err="1">
                <a:solidFill>
                  <a:srgbClr val="323232"/>
                </a:solidFill>
                <a:effectLst/>
                <a:latin typeface="Times New Roman" panose="02020603050405020304" pitchFamily="18" charset="0"/>
                <a:cs typeface="Times New Roman" panose="02020603050405020304" pitchFamily="18" charset="0"/>
              </a:rPr>
              <a:t>kD</a:t>
            </a:r>
            <a:r>
              <a:rPr lang="en-US" sz="1200" b="0" i="0" u="none" strike="noStrike" dirty="0">
                <a:solidFill>
                  <a:srgbClr val="323232"/>
                </a:solidFill>
                <a:effectLst/>
                <a:latin typeface="Times New Roman" panose="02020603050405020304" pitchFamily="18" charset="0"/>
                <a:cs typeface="Times New Roman" panose="02020603050405020304" pitchFamily="18" charset="0"/>
              </a:rPr>
              <a:t>. , it consists of </a:t>
            </a:r>
            <a:r>
              <a:rPr lang="en-US" sz="1200" b="0" i="0" u="none" strike="noStrike" dirty="0">
                <a:solidFill>
                  <a:srgbClr val="C00000"/>
                </a:solidFill>
                <a:effectLst/>
                <a:latin typeface="Times New Roman" panose="02020603050405020304" pitchFamily="18" charset="0"/>
                <a:cs typeface="Times New Roman" panose="02020603050405020304" pitchFamily="18" charset="0"/>
              </a:rPr>
              <a:t>one polypeptide chain </a:t>
            </a:r>
            <a:r>
              <a:rPr lang="en-US" sz="1200" b="0" i="0" u="none" strike="noStrike" dirty="0">
                <a:solidFill>
                  <a:srgbClr val="323232"/>
                </a:solidFill>
                <a:effectLst/>
                <a:latin typeface="Times New Roman" panose="02020603050405020304" pitchFamily="18" charset="0"/>
                <a:cs typeface="Times New Roman" panose="02020603050405020304" pitchFamily="18" charset="0"/>
              </a:rPr>
              <a:t>of 585 amino acids and contains </a:t>
            </a:r>
            <a:r>
              <a:rPr lang="en-US" sz="1200" b="0" i="0" u="none" strike="noStrike" dirty="0">
                <a:solidFill>
                  <a:srgbClr val="C00000"/>
                </a:solidFill>
                <a:effectLst/>
                <a:latin typeface="Times New Roman" panose="02020603050405020304" pitchFamily="18" charset="0"/>
                <a:cs typeface="Times New Roman" panose="02020603050405020304" pitchFamily="18" charset="0"/>
              </a:rPr>
              <a:t>17 disulfide bonds.</a:t>
            </a:r>
          </a:p>
          <a:p>
            <a:pPr algn="l"/>
            <a:r>
              <a:rPr lang="en-US" sz="1200" b="0" i="0" u="none" strike="noStrike" dirty="0">
                <a:solidFill>
                  <a:srgbClr val="323232"/>
                </a:solidFill>
                <a:effectLst/>
                <a:latin typeface="Times New Roman" panose="02020603050405020304" pitchFamily="18" charset="0"/>
                <a:cs typeface="Times New Roman" panose="02020603050405020304" pitchFamily="18" charset="0"/>
              </a:rPr>
              <a:t>It has </a:t>
            </a:r>
            <a:r>
              <a:rPr lang="en-US" sz="1200" b="0" i="0" u="none" strike="noStrike" dirty="0">
                <a:solidFill>
                  <a:srgbClr val="C00000"/>
                </a:solidFill>
                <a:effectLst/>
                <a:latin typeface="Times New Roman" panose="02020603050405020304" pitchFamily="18" charset="0"/>
                <a:cs typeface="Times New Roman" panose="02020603050405020304" pitchFamily="18" charset="0"/>
              </a:rPr>
              <a:t>no carbohydrate side chains </a:t>
            </a:r>
            <a:r>
              <a:rPr lang="en-US" sz="1200" b="0" i="0" u="none" strike="noStrike" dirty="0">
                <a:solidFill>
                  <a:srgbClr val="323232"/>
                </a:solidFill>
                <a:effectLst/>
                <a:latin typeface="Times New Roman" panose="02020603050405020304" pitchFamily="18" charset="0"/>
                <a:cs typeface="Times New Roman" panose="02020603050405020304" pitchFamily="18" charset="0"/>
              </a:rPr>
              <a:t>but is </a:t>
            </a:r>
            <a:r>
              <a:rPr lang="en-US" sz="1200" b="1" i="0" u="none" strike="noStrike" dirty="0">
                <a:solidFill>
                  <a:srgbClr val="323232"/>
                </a:solidFill>
                <a:effectLst/>
                <a:latin typeface="Times New Roman" panose="02020603050405020304" pitchFamily="18" charset="0"/>
                <a:cs typeface="Times New Roman" panose="02020603050405020304" pitchFamily="18" charset="0"/>
              </a:rPr>
              <a:t>highly soluble in water </a:t>
            </a:r>
            <a:r>
              <a:rPr lang="en-US" sz="1200" b="0" i="0" u="none" strike="noStrike" dirty="0">
                <a:solidFill>
                  <a:srgbClr val="323232"/>
                </a:solidFill>
                <a:effectLst/>
                <a:latin typeface="Times New Roman" panose="02020603050405020304" pitchFamily="18" charset="0"/>
                <a:cs typeface="Times New Roman" panose="02020603050405020304" pitchFamily="18" charset="0"/>
              </a:rPr>
              <a:t>due to its high </a:t>
            </a:r>
            <a:r>
              <a:rPr lang="en-US" sz="1200" b="0" i="0" u="none" strike="noStrike" dirty="0">
                <a:solidFill>
                  <a:srgbClr val="C00000"/>
                </a:solidFill>
                <a:effectLst/>
                <a:latin typeface="Times New Roman" panose="02020603050405020304" pitchFamily="18" charset="0"/>
                <a:cs typeface="Times New Roman" panose="02020603050405020304" pitchFamily="18" charset="0"/>
              </a:rPr>
              <a:t>net negative charge </a:t>
            </a:r>
            <a:r>
              <a:rPr lang="en-US" sz="1200" b="0" i="0" u="none" strike="noStrike" dirty="0">
                <a:solidFill>
                  <a:srgbClr val="323232"/>
                </a:solidFill>
                <a:effectLst/>
                <a:latin typeface="Times New Roman" panose="02020603050405020304" pitchFamily="18" charset="0"/>
                <a:cs typeface="Times New Roman" panose="02020603050405020304" pitchFamily="18" charset="0"/>
              </a:rPr>
              <a:t>at physiologic </a:t>
            </a:r>
            <a:r>
              <a:rPr lang="en-US" sz="1200" b="0" i="0" u="none" strike="noStrike" dirty="0" err="1">
                <a:solidFill>
                  <a:srgbClr val="323232"/>
                </a:solidFill>
                <a:effectLst/>
                <a:latin typeface="Times New Roman" panose="02020603050405020304" pitchFamily="18" charset="0"/>
                <a:cs typeface="Times New Roman" panose="02020603050405020304" pitchFamily="18" charset="0"/>
              </a:rPr>
              <a:t>pH.</a:t>
            </a:r>
            <a:endParaRPr lang="en-US" sz="1200" dirty="0">
              <a:solidFill>
                <a:srgbClr val="323232"/>
              </a:solidFill>
              <a:latin typeface="Times New Roman" panose="02020603050405020304" pitchFamily="18" charset="0"/>
              <a:cs typeface="Times New Roman" panose="02020603050405020304" pitchFamily="18" charset="0"/>
            </a:endParaRPr>
          </a:p>
          <a:p>
            <a:pPr algn="l"/>
            <a:r>
              <a:rPr lang="en-US" sz="1200" b="0" i="0" u="none" strike="noStrike" dirty="0">
                <a:solidFill>
                  <a:srgbClr val="323232"/>
                </a:solidFill>
                <a:effectLst/>
                <a:latin typeface="Times New Roman" panose="02020603050405020304" pitchFamily="18" charset="0"/>
                <a:cs typeface="Times New Roman" panose="02020603050405020304" pitchFamily="18" charset="0"/>
              </a:rPr>
              <a:t>Albumin can not be stored in the parenchymal cells because of a lack of side Carbohydrate chains.</a:t>
            </a:r>
          </a:p>
          <a:p>
            <a:pPr algn="l"/>
            <a:r>
              <a:rPr lang="en-US" sz="1200" b="0" i="0" u="none" strike="noStrike" dirty="0">
                <a:solidFill>
                  <a:srgbClr val="323232"/>
                </a:solidFill>
                <a:effectLst/>
                <a:latin typeface="Times New Roman" panose="02020603050405020304" pitchFamily="18" charset="0"/>
                <a:cs typeface="Times New Roman" panose="02020603050405020304" pitchFamily="18" charset="0"/>
              </a:rPr>
              <a:t>It accounts for approximately half of the plasma proteins.</a:t>
            </a:r>
            <a:endParaRPr lang="ar-SA" sz="1200" b="0" i="0" u="none" strike="noStrike" dirty="0">
              <a:solidFill>
                <a:srgbClr val="323232"/>
              </a:solidFill>
              <a:effectLst/>
              <a:latin typeface="Times New Roman" panose="02020603050405020304" pitchFamily="18" charset="0"/>
              <a:cs typeface="Times New Roman" panose="02020603050405020304" pitchFamily="18" charset="0"/>
            </a:endParaRPr>
          </a:p>
          <a:p>
            <a:pPr marL="343080" indent="-342360" rtl="1">
              <a:lnSpc>
                <a:spcPct val="100000"/>
              </a:lnSpc>
              <a:spcBef>
                <a:spcPts val="680"/>
              </a:spcBef>
              <a:buClr>
                <a:srgbClr val="000000"/>
              </a:buClr>
              <a:buFont typeface="Arial"/>
              <a:buChar char="•"/>
            </a:pPr>
            <a:r>
              <a:rPr lang="en-GB" sz="1200" b="0" strike="noStrike" spc="-1" dirty="0">
                <a:solidFill>
                  <a:srgbClr val="000000"/>
                </a:solidFill>
                <a:latin typeface="Times New Roman" panose="02020603050405020304" pitchFamily="18" charset="0"/>
                <a:cs typeface="Times New Roman" panose="02020603050405020304" pitchFamily="18" charset="0"/>
              </a:rPr>
              <a:t>The serum albumin concentration is usually </a:t>
            </a:r>
            <a:r>
              <a:rPr lang="en-GB" sz="1200" b="0" strike="noStrike" spc="-1" dirty="0">
                <a:solidFill>
                  <a:srgbClr val="C00000"/>
                </a:solidFill>
                <a:latin typeface="Times New Roman" panose="02020603050405020304" pitchFamily="18" charset="0"/>
                <a:cs typeface="Times New Roman" panose="02020603050405020304" pitchFamily="18" charset="0"/>
              </a:rPr>
              <a:t>normal in chronic liver disease </a:t>
            </a:r>
            <a:r>
              <a:rPr lang="en-GB" sz="1200" b="0" strike="noStrike" spc="-1" dirty="0">
                <a:solidFill>
                  <a:srgbClr val="000000"/>
                </a:solidFill>
                <a:latin typeface="Times New Roman" panose="02020603050405020304" pitchFamily="18" charset="0"/>
                <a:cs typeface="Times New Roman" panose="02020603050405020304" pitchFamily="18" charset="0"/>
              </a:rPr>
              <a:t>until cirrhosis and significant liver damage has occurred. In advanced liver disease, the serum albumin level may </a:t>
            </a:r>
            <a:r>
              <a:rPr lang="en-GB" sz="1200" b="0" strike="noStrike" spc="-1" dirty="0">
                <a:solidFill>
                  <a:srgbClr val="C00000"/>
                </a:solidFill>
                <a:latin typeface="Times New Roman" panose="02020603050405020304" pitchFamily="18" charset="0"/>
                <a:cs typeface="Times New Roman" panose="02020603050405020304" pitchFamily="18" charset="0"/>
              </a:rPr>
              <a:t>be less than 3.5 g/dl. </a:t>
            </a:r>
          </a:p>
          <a:p>
            <a:pPr marL="343080" indent="-342360" rtl="1">
              <a:lnSpc>
                <a:spcPct val="100000"/>
              </a:lnSpc>
              <a:spcBef>
                <a:spcPts val="680"/>
              </a:spcBef>
              <a:buClr>
                <a:srgbClr val="000000"/>
              </a:buClr>
              <a:buFont typeface="Arial"/>
              <a:buChar char="•"/>
            </a:pPr>
            <a:r>
              <a:rPr lang="en-GB" sz="1200" b="0" strike="noStrike" spc="-1" dirty="0">
                <a:solidFill>
                  <a:srgbClr val="000000"/>
                </a:solidFill>
                <a:latin typeface="Times New Roman" panose="02020603050405020304" pitchFamily="18" charset="0"/>
                <a:cs typeface="Times New Roman" panose="02020603050405020304" pitchFamily="18" charset="0"/>
              </a:rPr>
              <a:t>Albumin levels can be </a:t>
            </a:r>
            <a:r>
              <a:rPr lang="en-GB" sz="1200" b="0" strike="noStrike" spc="-1" dirty="0">
                <a:solidFill>
                  <a:srgbClr val="C00000"/>
                </a:solidFill>
                <a:latin typeface="Times New Roman" panose="02020603050405020304" pitchFamily="18" charset="0"/>
                <a:cs typeface="Times New Roman" panose="02020603050405020304" pitchFamily="18" charset="0"/>
              </a:rPr>
              <a:t>low</a:t>
            </a:r>
            <a:r>
              <a:rPr lang="en-GB" sz="1200" b="0" strike="noStrike" spc="-1" dirty="0">
                <a:solidFill>
                  <a:srgbClr val="000000"/>
                </a:solidFill>
                <a:latin typeface="Times New Roman" panose="02020603050405020304" pitchFamily="18" charset="0"/>
                <a:cs typeface="Times New Roman" panose="02020603050405020304" pitchFamily="18" charset="0"/>
              </a:rPr>
              <a:t> in conditions other than liver disease, such as severe </a:t>
            </a:r>
            <a:r>
              <a:rPr lang="en-GB" sz="1200" b="1" strike="noStrike" spc="-1" dirty="0">
                <a:solidFill>
                  <a:srgbClr val="000000"/>
                </a:solidFill>
                <a:latin typeface="Times New Roman" panose="02020603050405020304" pitchFamily="18" charset="0"/>
                <a:cs typeface="Times New Roman" panose="02020603050405020304" pitchFamily="18" charset="0"/>
              </a:rPr>
              <a:t>malnutrition and some kidney diseases </a:t>
            </a:r>
            <a:r>
              <a:rPr lang="en-GB" sz="1200" b="0" strike="noStrike" spc="-1" dirty="0">
                <a:solidFill>
                  <a:srgbClr val="000000"/>
                </a:solidFill>
                <a:latin typeface="Times New Roman" panose="02020603050405020304" pitchFamily="18" charset="0"/>
                <a:cs typeface="Times New Roman" panose="02020603050405020304" pitchFamily="18" charset="0"/>
              </a:rPr>
              <a:t>that cause extensive protein wasting(.When there is inadequate protein intake, the body begins to breakdown muscle to obtain enough amino acids for the synthesis of serum albumin).</a:t>
            </a:r>
            <a:endParaRPr lang="ar-SA" sz="1200" b="0" strike="noStrike" spc="-1" dirty="0">
              <a:solidFill>
                <a:srgbClr val="000000"/>
              </a:solidFill>
              <a:latin typeface="Times New Roman" panose="02020603050405020304" pitchFamily="18" charset="0"/>
              <a:cs typeface="Times New Roman" panose="02020603050405020304" pitchFamily="18" charset="0"/>
            </a:endParaRPr>
          </a:p>
          <a:p>
            <a:pPr algn="l"/>
            <a:r>
              <a:rPr lang="en-US" sz="1200" b="0" i="0" u="none" strike="noStrike" dirty="0">
                <a:solidFill>
                  <a:srgbClr val="333333"/>
                </a:solidFill>
                <a:effectLst/>
                <a:latin typeface="Times New Roman" panose="02020603050405020304" pitchFamily="18" charset="0"/>
                <a:cs typeface="Times New Roman" panose="02020603050405020304" pitchFamily="18" charset="0"/>
              </a:rPr>
              <a:t>This test measures the amount of the protein albumin in blood.</a:t>
            </a:r>
          </a:p>
          <a:p>
            <a:pPr algn="l"/>
            <a:r>
              <a:rPr lang="en-US" sz="1200" b="0" i="0" u="none" strike="noStrike" dirty="0">
                <a:solidFill>
                  <a:srgbClr val="333333"/>
                </a:solidFill>
                <a:effectLst/>
                <a:latin typeface="Times New Roman" panose="02020603050405020304" pitchFamily="18" charset="0"/>
                <a:cs typeface="Times New Roman" panose="02020603050405020304" pitchFamily="18" charset="0"/>
              </a:rPr>
              <a:t>liver makes albumin , which carries substances such as hormones, medicines, and enzymes throughout the body.</a:t>
            </a:r>
          </a:p>
          <a:p>
            <a:pPr algn="l"/>
            <a:r>
              <a:rPr lang="en-US" sz="1200" b="0" i="0" u="none" strike="noStrike" dirty="0">
                <a:solidFill>
                  <a:srgbClr val="333333"/>
                </a:solidFill>
                <a:effectLst/>
                <a:latin typeface="Times New Roman" panose="02020603050405020304" pitchFamily="18" charset="0"/>
                <a:cs typeface="Times New Roman" panose="02020603050405020304" pitchFamily="18" charset="0"/>
              </a:rPr>
              <a:t>This test can help diagnose, evaluate, and watch kidney and liver conditions. When kidneys start to fail, albumin starts to leak into the urine , this causes a low albumin level in your blood.</a:t>
            </a:r>
            <a:endParaRPr lang="ar-SA" sz="1200" b="0" i="0" u="none" strike="noStrike" dirty="0">
              <a:solidFill>
                <a:srgbClr val="333333"/>
              </a:solidFill>
              <a:effectLst/>
              <a:latin typeface="Times New Roman" panose="02020603050405020304" pitchFamily="18" charset="0"/>
              <a:cs typeface="Times New Roman" panose="02020603050405020304" pitchFamily="18" charset="0"/>
            </a:endParaRPr>
          </a:p>
          <a:p>
            <a:pPr algn="l"/>
            <a:r>
              <a:rPr lang="en-US" sz="1200" b="0" i="0" u="none" strike="noStrike" dirty="0">
                <a:solidFill>
                  <a:srgbClr val="323232"/>
                </a:solidFill>
                <a:effectLst/>
                <a:latin typeface="Times New Roman" panose="02020603050405020304" pitchFamily="18" charset="0"/>
                <a:cs typeface="Times New Roman" panose="02020603050405020304" pitchFamily="18" charset="0"/>
              </a:rPr>
              <a:t>Albumin synthesis starts at </a:t>
            </a:r>
            <a:r>
              <a:rPr lang="en-US" sz="1200" b="0" i="0" u="none" strike="noStrike" dirty="0">
                <a:solidFill>
                  <a:srgbClr val="C00000"/>
                </a:solidFill>
                <a:effectLst/>
                <a:latin typeface="Times New Roman" panose="02020603050405020304" pitchFamily="18" charset="0"/>
                <a:cs typeface="Times New Roman" panose="02020603050405020304" pitchFamily="18" charset="0"/>
              </a:rPr>
              <a:t>20 weeks of gestation </a:t>
            </a:r>
            <a:r>
              <a:rPr lang="en-US" sz="1200" b="0" i="0" u="none" strike="noStrike" dirty="0">
                <a:solidFill>
                  <a:srgbClr val="323232"/>
                </a:solidFill>
                <a:effectLst/>
                <a:latin typeface="Times New Roman" panose="02020603050405020304" pitchFamily="18" charset="0"/>
                <a:cs typeface="Times New Roman" panose="02020603050405020304" pitchFamily="18" charset="0"/>
              </a:rPr>
              <a:t>and continues throughout life.</a:t>
            </a:r>
          </a:p>
          <a:p>
            <a:pPr algn="l"/>
            <a:r>
              <a:rPr lang="en-US" sz="1200" b="0" i="0" u="none" strike="noStrike" dirty="0">
                <a:solidFill>
                  <a:srgbClr val="323232"/>
                </a:solidFill>
                <a:effectLst/>
                <a:latin typeface="Times New Roman" panose="02020603050405020304" pitchFamily="18" charset="0"/>
                <a:cs typeface="Times New Roman" panose="02020603050405020304" pitchFamily="18" charset="0"/>
              </a:rPr>
              <a:t>During the first 20 weeks of fetal life, </a:t>
            </a:r>
            <a:r>
              <a:rPr lang="el-GR" sz="1200" b="0" i="0" u="none" strike="noStrike" dirty="0">
                <a:solidFill>
                  <a:srgbClr val="323232"/>
                </a:solidFill>
                <a:effectLst/>
                <a:latin typeface="Times New Roman" panose="02020603050405020304" pitchFamily="18" charset="0"/>
                <a:cs typeface="Times New Roman" panose="02020603050405020304" pitchFamily="18" charset="0"/>
              </a:rPr>
              <a:t>α-</a:t>
            </a:r>
            <a:r>
              <a:rPr lang="en-US" sz="1200" b="0" i="0" u="none" strike="noStrike" dirty="0">
                <a:solidFill>
                  <a:srgbClr val="323232"/>
                </a:solidFill>
                <a:effectLst/>
                <a:latin typeface="Times New Roman" panose="02020603050405020304" pitchFamily="18" charset="0"/>
                <a:cs typeface="Times New Roman" panose="02020603050405020304" pitchFamily="18" charset="0"/>
              </a:rPr>
              <a:t>fetoprotein may serve as the Albumin’s osmotic equivalent.</a:t>
            </a:r>
          </a:p>
          <a:p>
            <a:pPr algn="l"/>
            <a:r>
              <a:rPr lang="en-US" sz="1200" b="0" i="0" u="none" strike="noStrike" dirty="0">
                <a:solidFill>
                  <a:srgbClr val="323232"/>
                </a:solidFill>
                <a:effectLst/>
                <a:latin typeface="Times New Roman" panose="02020603050405020304" pitchFamily="18" charset="0"/>
                <a:cs typeface="Times New Roman" panose="02020603050405020304" pitchFamily="18" charset="0"/>
              </a:rPr>
              <a:t>This protein is synthesized primarily from the hepatocytes of the liver.</a:t>
            </a:r>
          </a:p>
          <a:p>
            <a:pPr algn="l"/>
            <a:r>
              <a:rPr lang="en-US" sz="1200" b="0" i="0" u="none" strike="noStrike" dirty="0">
                <a:solidFill>
                  <a:srgbClr val="323232"/>
                </a:solidFill>
                <a:effectLst/>
                <a:latin typeface="Times New Roman" panose="02020603050405020304" pitchFamily="18" charset="0"/>
                <a:cs typeface="Times New Roman" panose="02020603050405020304" pitchFamily="18" charset="0"/>
              </a:rPr>
              <a:t>It reflects the function of the liver, kidney, or malnutrition.</a:t>
            </a:r>
          </a:p>
          <a:p>
            <a:pPr algn="l"/>
            <a:r>
              <a:rPr lang="en-US" sz="1200" b="0" i="0" u="none" strike="noStrike" dirty="0">
                <a:solidFill>
                  <a:srgbClr val="323232"/>
                </a:solidFill>
                <a:effectLst/>
                <a:latin typeface="Times New Roman" panose="02020603050405020304" pitchFamily="18" charset="0"/>
                <a:cs typeface="Times New Roman" panose="02020603050405020304" pitchFamily="18" charset="0"/>
              </a:rPr>
              <a:t>Decreased synthesis in the liver is seen in acute or chronic liver diseases, Amyloidosis, malnutrition, and malignancy.</a:t>
            </a:r>
          </a:p>
          <a:p>
            <a:pPr algn="l"/>
            <a:r>
              <a:rPr lang="en-US" sz="1200" b="1" i="0" u="none" strike="noStrike" dirty="0">
                <a:solidFill>
                  <a:srgbClr val="C00000"/>
                </a:solidFill>
                <a:effectLst/>
                <a:latin typeface="Times New Roman" panose="02020603050405020304" pitchFamily="18" charset="0"/>
                <a:cs typeface="Times New Roman" panose="02020603050405020304" pitchFamily="18" charset="0"/>
              </a:rPr>
              <a:t>Dehydration </a:t>
            </a:r>
            <a:r>
              <a:rPr lang="en-US" sz="1200" b="0" i="0" u="none" strike="noStrike" dirty="0">
                <a:solidFill>
                  <a:srgbClr val="323232"/>
                </a:solidFill>
                <a:effectLst/>
                <a:latin typeface="Times New Roman" panose="02020603050405020304" pitchFamily="18" charset="0"/>
                <a:cs typeface="Times New Roman" panose="02020603050405020304" pitchFamily="18" charset="0"/>
              </a:rPr>
              <a:t>leads to an </a:t>
            </a:r>
            <a:r>
              <a:rPr lang="en-US" sz="1200" b="1" i="0" u="none" strike="noStrike" dirty="0">
                <a:solidFill>
                  <a:srgbClr val="323232"/>
                </a:solidFill>
                <a:effectLst/>
                <a:latin typeface="Times New Roman" panose="02020603050405020304" pitchFamily="18" charset="0"/>
                <a:cs typeface="Times New Roman" panose="02020603050405020304" pitchFamily="18" charset="0"/>
              </a:rPr>
              <a:t>increase in albumin </a:t>
            </a:r>
            <a:r>
              <a:rPr lang="en-US" sz="1200" b="0" i="0" u="none" strike="noStrike" dirty="0">
                <a:solidFill>
                  <a:srgbClr val="323232"/>
                </a:solidFill>
                <a:effectLst/>
                <a:latin typeface="Times New Roman" panose="02020603050405020304" pitchFamily="18" charset="0"/>
                <a:cs typeface="Times New Roman" panose="02020603050405020304" pitchFamily="18" charset="0"/>
              </a:rPr>
              <a:t>levels </a:t>
            </a:r>
            <a:r>
              <a:rPr lang="en-US" sz="1200" b="1" i="0" u="none" strike="noStrike" dirty="0">
                <a:solidFill>
                  <a:srgbClr val="323232"/>
                </a:solidFill>
                <a:effectLst/>
                <a:latin typeface="Times New Roman" panose="02020603050405020304" pitchFamily="18" charset="0"/>
                <a:cs typeface="Times New Roman" panose="02020603050405020304" pitchFamily="18" charset="0"/>
              </a:rPr>
              <a:t>(Hyperalbuminemia).</a:t>
            </a:r>
            <a:endParaRPr lang="ar-SA" sz="1200" b="1" i="0" u="none" strike="noStrike" dirty="0">
              <a:solidFill>
                <a:srgbClr val="323232"/>
              </a:solidFill>
              <a:effectLst/>
              <a:latin typeface="Times New Roman" panose="02020603050405020304" pitchFamily="18" charset="0"/>
              <a:cs typeface="Times New Roman" panose="02020603050405020304" pitchFamily="18" charset="0"/>
            </a:endParaRPr>
          </a:p>
          <a:p>
            <a:pPr algn="l"/>
            <a:endParaRPr lang="ar-SA" sz="1200" b="1" dirty="0">
              <a:solidFill>
                <a:srgbClr val="323232"/>
              </a:solidFill>
              <a:latin typeface="Times New Roman" panose="02020603050405020304" pitchFamily="18" charset="0"/>
              <a:cs typeface="Times New Roman" panose="02020603050405020304" pitchFamily="18" charset="0"/>
            </a:endParaRPr>
          </a:p>
          <a:p>
            <a:pPr marL="343080" indent="-342360" algn="ctr">
              <a:lnSpc>
                <a:spcPct val="100000"/>
              </a:lnSpc>
              <a:spcBef>
                <a:spcPts val="799"/>
              </a:spcBef>
              <a:buClr>
                <a:srgbClr val="FF0000"/>
              </a:buClr>
              <a:buFont typeface="Arial"/>
              <a:buChar char="•"/>
            </a:pPr>
            <a:r>
              <a:rPr lang="en-GB" sz="1200" u="sng" strike="noStrike" spc="-1" dirty="0">
                <a:solidFill>
                  <a:srgbClr val="FF0000"/>
                </a:solidFill>
                <a:uFillTx/>
                <a:latin typeface="Times New Roman" panose="02020603050405020304" pitchFamily="18" charset="0"/>
                <a:cs typeface="Times New Roman" panose="02020603050405020304" pitchFamily="18" charset="0"/>
              </a:rPr>
              <a:t>Hypoalbunemia</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FF0000"/>
              </a:buClr>
              <a:buFont typeface="Arial"/>
              <a:buChar char="•"/>
            </a:pPr>
            <a:r>
              <a:rPr lang="en-GB" sz="1200" u="sng" strike="noStrike" spc="-1" dirty="0">
                <a:solidFill>
                  <a:srgbClr val="FF0000"/>
                </a:solidFill>
                <a:uFillTx/>
                <a:latin typeface="Times New Roman" panose="02020603050405020304" pitchFamily="18" charset="0"/>
                <a:cs typeface="Times New Roman" panose="02020603050405020304" pitchFamily="18" charset="0"/>
              </a:rPr>
              <a:t>1-</a:t>
            </a:r>
            <a:r>
              <a:rPr lang="en-GB" sz="1200" strike="noStrike" spc="-1" dirty="0">
                <a:solidFill>
                  <a:srgbClr val="000000"/>
                </a:solidFill>
                <a:latin typeface="Times New Roman" panose="02020603050405020304" pitchFamily="18" charset="0"/>
                <a:cs typeface="Times New Roman" panose="02020603050405020304" pitchFamily="18" charset="0"/>
              </a:rPr>
              <a:t> Common in chronic liver disorders such as cirrhosis than in acute liver disease.</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FF0000"/>
              </a:buClr>
              <a:buFont typeface="Arial"/>
              <a:buChar char="•"/>
            </a:pPr>
            <a:r>
              <a:rPr lang="en-GB" sz="1200" u="sng" strike="noStrike" spc="-1" dirty="0">
                <a:solidFill>
                  <a:srgbClr val="FF0000"/>
                </a:solidFill>
                <a:uFillTx/>
                <a:latin typeface="Times New Roman" panose="02020603050405020304" pitchFamily="18" charset="0"/>
                <a:cs typeface="Times New Roman" panose="02020603050405020304" pitchFamily="18" charset="0"/>
              </a:rPr>
              <a:t>2-</a:t>
            </a:r>
            <a:r>
              <a:rPr lang="en-GB" sz="1200" strike="noStrike" spc="-1" dirty="0">
                <a:solidFill>
                  <a:srgbClr val="000000"/>
                </a:solidFill>
                <a:latin typeface="Times New Roman" panose="02020603050405020304" pitchFamily="18" charset="0"/>
                <a:cs typeface="Times New Roman" panose="02020603050405020304" pitchFamily="18" charset="0"/>
              </a:rPr>
              <a:t> It is not specific for liver disease because it occurs in:</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     a- Protein malnutrition.</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     b- Protein-losing enteropathies.</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     c- Nephrotic syndrome.</a:t>
            </a:r>
            <a:endParaRPr lang="en-GB" sz="1200" strike="noStrike" spc="-1" dirty="0">
              <a:latin typeface="Times New Roman" panose="02020603050405020304" pitchFamily="18" charset="0"/>
              <a:cs typeface="Times New Roman" panose="02020603050405020304" pitchFamily="18" charset="0"/>
            </a:endParaRPr>
          </a:p>
          <a:p>
            <a:pPr marL="343080" indent="-342360">
              <a:lnSpc>
                <a:spcPct val="100000"/>
              </a:lnSpc>
              <a:spcBef>
                <a:spcPts val="641"/>
              </a:spcBef>
              <a:buClr>
                <a:srgbClr val="000000"/>
              </a:buClr>
              <a:buFont typeface="Arial"/>
              <a:buChar char="•"/>
            </a:pPr>
            <a:r>
              <a:rPr lang="en-GB" sz="1200" strike="noStrike" spc="-1" dirty="0">
                <a:solidFill>
                  <a:srgbClr val="000000"/>
                </a:solidFill>
                <a:latin typeface="Times New Roman" panose="02020603050405020304" pitchFamily="18" charset="0"/>
                <a:cs typeface="Times New Roman" panose="02020603050405020304" pitchFamily="18" charset="0"/>
              </a:rPr>
              <a:t>    d- Chronic infections that inhibit albumin synthesis.</a:t>
            </a:r>
            <a:endParaRPr lang="en-GB" sz="1200" strike="noStrike" spc="-1" dirty="0">
              <a:latin typeface="Times New Roman" panose="02020603050405020304" pitchFamily="18" charset="0"/>
              <a:cs typeface="Times New Roman" panose="02020603050405020304" pitchFamily="18" charset="0"/>
            </a:endParaRPr>
          </a:p>
          <a:p>
            <a:pPr algn="l"/>
            <a:endParaRPr lang="en-US" sz="1200" b="1" i="0" u="none" strike="noStrike" dirty="0">
              <a:solidFill>
                <a:srgbClr val="323232"/>
              </a:solidFill>
              <a:effectLst/>
              <a:latin typeface="Times New Roman" panose="02020603050405020304" pitchFamily="18" charset="0"/>
              <a:cs typeface="Times New Roman" panose="02020603050405020304" pitchFamily="18" charset="0"/>
            </a:endParaRPr>
          </a:p>
          <a:p>
            <a:pPr algn="l"/>
            <a:endParaRPr lang="en-US" sz="1200" b="0" i="0" u="none" strike="noStrike" dirty="0">
              <a:solidFill>
                <a:srgbClr val="333333"/>
              </a:solidFill>
              <a:effectLst/>
              <a:latin typeface="Times New Roman" panose="02020603050405020304" pitchFamily="18" charset="0"/>
              <a:cs typeface="Times New Roman" panose="02020603050405020304" pitchFamily="18" charset="0"/>
            </a:endParaRPr>
          </a:p>
          <a:p>
            <a:pPr marL="720" rtl="1">
              <a:lnSpc>
                <a:spcPct val="100000"/>
              </a:lnSpc>
              <a:spcBef>
                <a:spcPts val="680"/>
              </a:spcBef>
              <a:buClr>
                <a:srgbClr val="000000"/>
              </a:buClr>
            </a:pPr>
            <a:endParaRPr lang="en-GB" sz="1200" b="0" strike="noStrike" spc="-1" dirty="0">
              <a:latin typeface="Times New Roman" panose="02020603050405020304" pitchFamily="18" charset="0"/>
              <a:cs typeface="Times New Roman" panose="02020603050405020304" pitchFamily="18" charset="0"/>
            </a:endParaRPr>
          </a:p>
          <a:p>
            <a:pPr algn="l"/>
            <a:endParaRPr lang="en-US" sz="1200" b="0" i="0" u="none" strike="noStrike" dirty="0">
              <a:solidFill>
                <a:srgbClr val="32323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783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1503</TotalTime>
  <Words>3363</Words>
  <Application>Microsoft Macintosh PowerPoint</Application>
  <PresentationFormat>On-screen Show (4:3)</PresentationFormat>
  <Paragraphs>273</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Symbol</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dc:description/>
  <cp:lastModifiedBy>shatha alkhateeb</cp:lastModifiedBy>
  <cp:revision>65</cp:revision>
  <dcterms:created xsi:type="dcterms:W3CDTF">2019-03-30T07:46:52Z</dcterms:created>
  <dcterms:modified xsi:type="dcterms:W3CDTF">2025-01-26T13:26:38Z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21</vt:i4>
  </property>
</Properties>
</file>