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75" d="100"/>
          <a:sy n="75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empty_p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7"/>
          <p:cNvSpPr/>
          <p:nvPr/>
        </p:nvSpPr>
        <p:spPr>
          <a:xfrm>
            <a:off x="1273" y="1219199"/>
            <a:ext cx="13004801" cy="7315201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 defTabSz="1300480">
              <a:spcBef>
                <a:spcPts val="0"/>
              </a:spcBef>
              <a:defRPr sz="2400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7" name="Picture 13" descr="Picture 1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731" y="8426287"/>
            <a:ext cx="433060" cy="11704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3115733" y="1503679"/>
            <a:ext cx="6773335" cy="596101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300480">
              <a:lnSpc>
                <a:spcPct val="90000"/>
              </a:lnSpc>
              <a:spcBef>
                <a:spcPts val="0"/>
              </a:spcBef>
              <a:defRPr sz="5000" b="1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53281" y="2112254"/>
            <a:ext cx="3698241" cy="28550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609584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1219169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828754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2438338" algn="ctr" defTabSz="1300480">
              <a:lnSpc>
                <a:spcPct val="90000"/>
              </a:lnSpc>
              <a:spcBef>
                <a:spcPts val="1400"/>
              </a:spcBef>
              <a:buSzTx/>
              <a:buFontTx/>
              <a:buNone/>
              <a:defRPr sz="2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7802457"/>
            <a:ext cx="3034454" cy="393701"/>
          </a:xfrm>
          <a:prstGeom prst="rect">
            <a:avLst/>
          </a:prstGeom>
        </p:spPr>
        <p:txBody>
          <a:bodyPr lIns="48767" tIns="48767" rIns="48767" bIns="48767" anchor="ctr"/>
          <a:lstStyle>
            <a:lvl1pPr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A66E512-6B73-47F8-B168-2A0A50FF8782-L0-001.jpeg" descr="1A66E512-6B73-47F8-B168-2A0A50FF8782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167" b="16167"/>
          <a:stretch>
            <a:fillRect/>
          </a:stretch>
        </p:blipFill>
        <p:spPr>
          <a:xfrm>
            <a:off x="5193574" y="14684"/>
            <a:ext cx="12965530" cy="9724148"/>
          </a:xfrm>
          <a:prstGeom prst="rect">
            <a:avLst/>
          </a:prstGeom>
        </p:spPr>
      </p:pic>
      <p:sp>
        <p:nvSpPr>
          <p:cNvPr id="140" name="Vision loss"/>
          <p:cNvSpPr txBox="1">
            <a:spLocks noGrp="1"/>
          </p:cNvSpPr>
          <p:nvPr>
            <p:ph type="title" idx="4294967295"/>
          </p:nvPr>
        </p:nvSpPr>
        <p:spPr>
          <a:xfrm>
            <a:off x="-2496539" y="-2573240"/>
            <a:ext cx="11861801" cy="518160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Vision loss</a:t>
            </a:r>
          </a:p>
        </p:txBody>
      </p:sp>
      <p:sp>
        <p:nvSpPr>
          <p:cNvPr id="141" name="Group 71"/>
          <p:cNvSpPr/>
          <p:nvPr/>
        </p:nvSpPr>
        <p:spPr>
          <a:xfrm>
            <a:off x="323460" y="7467535"/>
            <a:ext cx="5477941" cy="116433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By Mohammed suhail AlSalam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Example :" descr="Example :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1" y="617069"/>
            <a:ext cx="9108032" cy="1599958"/>
          </a:xfrm>
          <a:prstGeom prst="rect">
            <a:avLst/>
          </a:prstGeom>
          <a:effectLst>
            <a:outerShdw blurRad="520700" dist="152400" rotWithShape="0">
              <a:srgbClr val="000000">
                <a:alpha val="75000"/>
              </a:srgbClr>
            </a:outerShdw>
          </a:effectLst>
        </p:spPr>
      </p:pic>
      <p:sp>
        <p:nvSpPr>
          <p:cNvPr id="207" name="What do we mean by the followings :"/>
          <p:cNvSpPr/>
          <p:nvPr/>
        </p:nvSpPr>
        <p:spPr>
          <a:xfrm>
            <a:off x="396245" y="2893185"/>
            <a:ext cx="8478627" cy="792372"/>
          </a:xfrm>
          <a:prstGeom prst="roundRect">
            <a:avLst>
              <a:gd name="adj" fmla="val 31756"/>
            </a:avLst>
          </a:prstGeom>
          <a:blipFill>
            <a:blip r:embed="rId3"/>
          </a:blipFill>
          <a:ln w="25400">
            <a:solidFill>
              <a:srgbClr val="25257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defTabSz="1300480">
              <a:spcBef>
                <a:spcPts val="0"/>
              </a:spcBef>
              <a:defRPr sz="34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What do we mean by the followings :</a:t>
            </a:r>
          </a:p>
        </p:txBody>
      </p:sp>
      <p:grpSp>
        <p:nvGrpSpPr>
          <p:cNvPr id="210" name="Oval 80"/>
          <p:cNvGrpSpPr/>
          <p:nvPr/>
        </p:nvGrpSpPr>
        <p:grpSpPr>
          <a:xfrm>
            <a:off x="580457" y="4431122"/>
            <a:ext cx="3870822" cy="3870822"/>
            <a:chOff x="0" y="0"/>
            <a:chExt cx="3870821" cy="3870821"/>
          </a:xfrm>
        </p:grpSpPr>
        <p:sp>
          <p:nvSpPr>
            <p:cNvPr id="208" name="Circle"/>
            <p:cNvSpPr/>
            <p:nvPr/>
          </p:nvSpPr>
          <p:spPr>
            <a:xfrm>
              <a:off x="0" y="0"/>
              <a:ext cx="3870822" cy="3870822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50800" dist="254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V.A 6\60"/>
            <p:cNvSpPr txBox="1"/>
            <p:nvPr/>
          </p:nvSpPr>
          <p:spPr>
            <a:xfrm>
              <a:off x="566869" y="200709"/>
              <a:ext cx="2737083" cy="346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algn="ctr" defTabSz="1300480">
                <a:spcBef>
                  <a:spcPts val="0"/>
                </a:spcBef>
                <a:defRPr sz="5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V.A 6\60</a:t>
              </a:r>
            </a:p>
          </p:txBody>
        </p:sp>
      </p:grpSp>
      <p:sp>
        <p:nvSpPr>
          <p:cNvPr id="211" name="Line"/>
          <p:cNvSpPr/>
          <p:nvPr/>
        </p:nvSpPr>
        <p:spPr>
          <a:xfrm>
            <a:off x="4801929" y="6577269"/>
            <a:ext cx="8355806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2" name="The patient is placed 6 meters from the chart"/>
          <p:cNvSpPr/>
          <p:nvPr/>
        </p:nvSpPr>
        <p:spPr>
          <a:xfrm>
            <a:off x="5458109" y="4397510"/>
            <a:ext cx="7319588" cy="1467806"/>
          </a:xfrm>
          <a:prstGeom prst="roundRect">
            <a:avLst>
              <a:gd name="adj" fmla="val 24453"/>
            </a:avLst>
          </a:prstGeom>
          <a:solidFill>
            <a:srgbClr val="67AC3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40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The patient is placed 6 meters from the chart</a:t>
            </a:r>
          </a:p>
        </p:txBody>
      </p:sp>
      <p:sp>
        <p:nvSpPr>
          <p:cNvPr id="213" name="The smallest symbol seen is 60"/>
          <p:cNvSpPr/>
          <p:nvPr/>
        </p:nvSpPr>
        <p:spPr>
          <a:xfrm>
            <a:off x="5458109" y="7063192"/>
            <a:ext cx="7319588" cy="1467806"/>
          </a:xfrm>
          <a:prstGeom prst="roundRect">
            <a:avLst>
              <a:gd name="adj" fmla="val 24453"/>
            </a:avLst>
          </a:prstGeom>
          <a:solidFill>
            <a:srgbClr val="67AC3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40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The smallest symbol seen is 60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B9B43AB8-ACB7-4A58-B7C0-25B8575C10C5-L0-001.jpeg"/>
          <p:cNvGrpSpPr/>
          <p:nvPr/>
        </p:nvGrpSpPr>
        <p:grpSpPr>
          <a:xfrm>
            <a:off x="7153905" y="934516"/>
            <a:ext cx="5492694" cy="8129009"/>
            <a:chOff x="0" y="0"/>
            <a:chExt cx="5492693" cy="8129008"/>
          </a:xfrm>
        </p:grpSpPr>
        <p:pic>
          <p:nvPicPr>
            <p:cNvPr id="216" name="B9B43AB8-ACB7-4A58-B7C0-25B8575C10C5-L0-001.jpeg" descr="B9B43AB8-ACB7-4A58-B7C0-25B8575C10C5-L0-001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5238694" cy="7798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B9B43AB8-ACB7-4A58-B7C0-25B8575C10C5-L0-001.jpeg" descr="B9B43AB8-ACB7-4A58-B7C0-25B8575C10C5-L0-001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92694" cy="8129009"/>
            </a:xfrm>
            <a:prstGeom prst="rect">
              <a:avLst/>
            </a:prstGeom>
            <a:effectLst/>
          </p:spPr>
        </p:pic>
      </p:grpSp>
      <p:grpSp>
        <p:nvGrpSpPr>
          <p:cNvPr id="220" name="Oval 80"/>
          <p:cNvGrpSpPr/>
          <p:nvPr/>
        </p:nvGrpSpPr>
        <p:grpSpPr>
          <a:xfrm>
            <a:off x="335014" y="2941389"/>
            <a:ext cx="3870822" cy="3870822"/>
            <a:chOff x="0" y="0"/>
            <a:chExt cx="3870821" cy="3870821"/>
          </a:xfrm>
        </p:grpSpPr>
        <p:sp>
          <p:nvSpPr>
            <p:cNvPr id="218" name="Circle"/>
            <p:cNvSpPr/>
            <p:nvPr/>
          </p:nvSpPr>
          <p:spPr>
            <a:xfrm>
              <a:off x="0" y="0"/>
              <a:ext cx="3870822" cy="3870822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50800" dist="254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V.A 6\60"/>
            <p:cNvSpPr txBox="1"/>
            <p:nvPr/>
          </p:nvSpPr>
          <p:spPr>
            <a:xfrm>
              <a:off x="566869" y="200709"/>
              <a:ext cx="2737083" cy="346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algn="ctr" defTabSz="1300480">
                <a:spcBef>
                  <a:spcPts val="0"/>
                </a:spcBef>
                <a:defRPr sz="5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V.A 6\60</a:t>
              </a:r>
            </a:p>
          </p:txBody>
        </p:sp>
      </p:grpSp>
      <p:sp>
        <p:nvSpPr>
          <p:cNvPr id="221" name="Circle"/>
          <p:cNvSpPr/>
          <p:nvPr/>
        </p:nvSpPr>
        <p:spPr>
          <a:xfrm>
            <a:off x="6792455" y="1362488"/>
            <a:ext cx="1905001" cy="1905001"/>
          </a:xfrm>
          <a:prstGeom prst="ellipse">
            <a:avLst/>
          </a:prstGeom>
          <a:ln w="139700">
            <a:solidFill>
              <a:srgbClr val="F12922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22" name="Line"/>
          <p:cNvSpPr/>
          <p:nvPr/>
        </p:nvSpPr>
        <p:spPr>
          <a:xfrm flipV="1">
            <a:off x="4394921" y="2942527"/>
            <a:ext cx="1926786" cy="88820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diamond"/>
            <a:tail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Oval 80"/>
          <p:cNvGrpSpPr/>
          <p:nvPr/>
        </p:nvGrpSpPr>
        <p:grpSpPr>
          <a:xfrm>
            <a:off x="532668" y="2941389"/>
            <a:ext cx="3870822" cy="3870822"/>
            <a:chOff x="0" y="0"/>
            <a:chExt cx="3870821" cy="3870821"/>
          </a:xfrm>
        </p:grpSpPr>
        <p:sp>
          <p:nvSpPr>
            <p:cNvPr id="224" name="Circle"/>
            <p:cNvSpPr/>
            <p:nvPr/>
          </p:nvSpPr>
          <p:spPr>
            <a:xfrm>
              <a:off x="0" y="0"/>
              <a:ext cx="3870822" cy="3870822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50800" dist="254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" name="V.A 6\12"/>
            <p:cNvSpPr txBox="1"/>
            <p:nvPr/>
          </p:nvSpPr>
          <p:spPr>
            <a:xfrm>
              <a:off x="566869" y="200709"/>
              <a:ext cx="2737083" cy="346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algn="ctr" defTabSz="1300480">
                <a:spcBef>
                  <a:spcPts val="0"/>
                </a:spcBef>
                <a:defRPr sz="5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V.A 6\12</a:t>
              </a:r>
            </a:p>
          </p:txBody>
        </p:sp>
      </p:grpSp>
      <p:grpSp>
        <p:nvGrpSpPr>
          <p:cNvPr id="229" name="B9B43AB8-ACB7-4A58-B7C0-25B8575C10C5-L0-001.jpeg"/>
          <p:cNvGrpSpPr/>
          <p:nvPr/>
        </p:nvGrpSpPr>
        <p:grpSpPr>
          <a:xfrm>
            <a:off x="7153905" y="934516"/>
            <a:ext cx="5492694" cy="8129009"/>
            <a:chOff x="0" y="0"/>
            <a:chExt cx="5492693" cy="8129008"/>
          </a:xfrm>
        </p:grpSpPr>
        <p:pic>
          <p:nvPicPr>
            <p:cNvPr id="228" name="B9B43AB8-ACB7-4A58-B7C0-25B8575C10C5-L0-001.jpeg" descr="B9B43AB8-ACB7-4A58-B7C0-25B8575C10C5-L0-001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5238694" cy="7798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B9B43AB8-ACB7-4A58-B7C0-25B8575C10C5-L0-001.jpeg" descr="B9B43AB8-ACB7-4A58-B7C0-25B8575C10C5-L0-001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92694" cy="8129009"/>
            </a:xfrm>
            <a:prstGeom prst="rect">
              <a:avLst/>
            </a:prstGeom>
            <a:effectLst/>
          </p:spPr>
        </p:pic>
      </p:grpSp>
      <p:sp>
        <p:nvSpPr>
          <p:cNvPr id="230" name="Oval"/>
          <p:cNvSpPr/>
          <p:nvPr/>
        </p:nvSpPr>
        <p:spPr>
          <a:xfrm>
            <a:off x="6899836" y="5650071"/>
            <a:ext cx="1690238" cy="892548"/>
          </a:xfrm>
          <a:prstGeom prst="ellipse">
            <a:avLst/>
          </a:prstGeom>
          <a:ln w="139700">
            <a:solidFill>
              <a:srgbClr val="F12922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1" name="Line"/>
          <p:cNvSpPr/>
          <p:nvPr/>
        </p:nvSpPr>
        <p:spPr>
          <a:xfrm>
            <a:off x="4960793" y="5133274"/>
            <a:ext cx="1767037" cy="70855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diamond"/>
            <a:tail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Oval 80"/>
          <p:cNvGrpSpPr/>
          <p:nvPr/>
        </p:nvGrpSpPr>
        <p:grpSpPr>
          <a:xfrm>
            <a:off x="576921" y="2941389"/>
            <a:ext cx="3870822" cy="3870822"/>
            <a:chOff x="0" y="0"/>
            <a:chExt cx="3870821" cy="3870821"/>
          </a:xfrm>
        </p:grpSpPr>
        <p:sp>
          <p:nvSpPr>
            <p:cNvPr id="233" name="Circle"/>
            <p:cNvSpPr/>
            <p:nvPr/>
          </p:nvSpPr>
          <p:spPr>
            <a:xfrm>
              <a:off x="0" y="0"/>
              <a:ext cx="3870822" cy="3870822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50800" dist="254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" name="V.A…"/>
            <p:cNvSpPr txBox="1"/>
            <p:nvPr/>
          </p:nvSpPr>
          <p:spPr>
            <a:xfrm>
              <a:off x="566869" y="200709"/>
              <a:ext cx="2737083" cy="346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5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V.A</a:t>
              </a:r>
            </a:p>
            <a:p>
              <a:pPr algn="ctr" defTabSz="1300480">
                <a:spcBef>
                  <a:spcPts val="0"/>
                </a:spcBef>
                <a:defRPr sz="5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H.M 1M</a:t>
              </a:r>
            </a:p>
          </p:txBody>
        </p:sp>
      </p:grpSp>
      <p:sp>
        <p:nvSpPr>
          <p:cNvPr id="236" name="The patient is only able to see Hand moving at one meter distance"/>
          <p:cNvSpPr/>
          <p:nvPr/>
        </p:nvSpPr>
        <p:spPr>
          <a:xfrm>
            <a:off x="5381407" y="3839928"/>
            <a:ext cx="7265898" cy="2073743"/>
          </a:xfrm>
          <a:prstGeom prst="roundRect">
            <a:avLst>
              <a:gd name="adj" fmla="val 17308"/>
            </a:avLst>
          </a:prstGeom>
          <a:solidFill>
            <a:srgbClr val="67AC3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40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The patient is only able to see Hand moving at one meter distance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auses of visual loss"/>
          <p:cNvSpPr txBox="1"/>
          <p:nvPr/>
        </p:nvSpPr>
        <p:spPr>
          <a:xfrm>
            <a:off x="514781" y="725019"/>
            <a:ext cx="11868129" cy="1161625"/>
          </a:xfrm>
          <a:prstGeom prst="rect">
            <a:avLst/>
          </a:prstGeom>
          <a:solidFill>
            <a:srgbClr val="F2E933"/>
          </a:solidFill>
          <a:ln w="76200">
            <a:solidFill>
              <a:srgbClr val="000000"/>
            </a:solidFill>
            <a:miter lim="400000"/>
          </a:ln>
          <a:effectLst>
            <a:outerShdw blurRad="520700" dist="1524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457" tIns="45457" rIns="45457" bIns="45457" anchor="b">
            <a:normAutofit/>
          </a:bodyPr>
          <a:lstStyle>
            <a:lvl1pPr algn="ctr" defTabSz="607900">
              <a:spcBef>
                <a:spcPts val="0"/>
              </a:spcBef>
              <a:defRPr sz="6392" b="1" i="0" spc="0">
                <a:solidFill>
                  <a:srgbClr val="F129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Causes of visual loss </a:t>
            </a:r>
          </a:p>
        </p:txBody>
      </p:sp>
      <p:sp>
        <p:nvSpPr>
          <p:cNvPr id="239" name="Arrow"/>
          <p:cNvSpPr/>
          <p:nvPr/>
        </p:nvSpPr>
        <p:spPr>
          <a:xfrm>
            <a:off x="1374472" y="3436263"/>
            <a:ext cx="1886926" cy="1308511"/>
          </a:xfrm>
          <a:prstGeom prst="rightArrow">
            <a:avLst>
              <a:gd name="adj1" fmla="val 32000"/>
              <a:gd name="adj2" fmla="val 92291"/>
            </a:avLst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0" name="Arrow"/>
          <p:cNvSpPr/>
          <p:nvPr/>
        </p:nvSpPr>
        <p:spPr>
          <a:xfrm>
            <a:off x="1374472" y="5826263"/>
            <a:ext cx="1886926" cy="1308511"/>
          </a:xfrm>
          <a:prstGeom prst="rightArrow">
            <a:avLst>
              <a:gd name="adj1" fmla="val 32000"/>
              <a:gd name="adj2" fmla="val 92291"/>
            </a:avLst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1" name="Group 80"/>
          <p:cNvSpPr/>
          <p:nvPr/>
        </p:nvSpPr>
        <p:spPr>
          <a:xfrm>
            <a:off x="4851227" y="3775050"/>
            <a:ext cx="3302346" cy="630937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Sudden </a:t>
            </a:r>
          </a:p>
        </p:txBody>
      </p:sp>
      <p:sp>
        <p:nvSpPr>
          <p:cNvPr id="242" name="Group 71"/>
          <p:cNvSpPr/>
          <p:nvPr/>
        </p:nvSpPr>
        <p:spPr>
          <a:xfrm>
            <a:off x="4829708" y="6165050"/>
            <a:ext cx="3517129" cy="68526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/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Gradual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 advAuto="0"/>
      <p:bldP spid="242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auses of visual loss"/>
          <p:cNvSpPr txBox="1"/>
          <p:nvPr/>
        </p:nvSpPr>
        <p:spPr>
          <a:xfrm>
            <a:off x="514781" y="725019"/>
            <a:ext cx="11868129" cy="1161625"/>
          </a:xfrm>
          <a:prstGeom prst="rect">
            <a:avLst/>
          </a:prstGeom>
          <a:solidFill>
            <a:srgbClr val="F2E933"/>
          </a:solidFill>
          <a:ln w="76200">
            <a:solidFill>
              <a:srgbClr val="000000"/>
            </a:solidFill>
            <a:miter lim="400000"/>
          </a:ln>
          <a:effectLst>
            <a:outerShdw blurRad="520700" dist="1524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457" tIns="45457" rIns="45457" bIns="45457" anchor="b">
            <a:normAutofit/>
          </a:bodyPr>
          <a:lstStyle>
            <a:lvl1pPr algn="ctr" defTabSz="607900">
              <a:spcBef>
                <a:spcPts val="0"/>
              </a:spcBef>
              <a:defRPr sz="6392" b="1" i="0" spc="0">
                <a:solidFill>
                  <a:srgbClr val="F129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Causes of visual loss </a:t>
            </a:r>
          </a:p>
        </p:txBody>
      </p:sp>
      <p:sp>
        <p:nvSpPr>
          <p:cNvPr id="245" name="Group 80"/>
          <p:cNvSpPr/>
          <p:nvPr/>
        </p:nvSpPr>
        <p:spPr>
          <a:xfrm>
            <a:off x="4453567" y="2527844"/>
            <a:ext cx="3990556" cy="7624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/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Sudden </a:t>
            </a:r>
          </a:p>
        </p:txBody>
      </p:sp>
      <p:sp>
        <p:nvSpPr>
          <p:cNvPr id="246" name="Line"/>
          <p:cNvSpPr/>
          <p:nvPr/>
        </p:nvSpPr>
        <p:spPr>
          <a:xfrm flipV="1">
            <a:off x="4176166" y="3716432"/>
            <a:ext cx="1681017" cy="1407926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  <a:head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7" name="Painless"/>
          <p:cNvSpPr/>
          <p:nvPr/>
        </p:nvSpPr>
        <p:spPr>
          <a:xfrm>
            <a:off x="1973879" y="5388492"/>
            <a:ext cx="2305864" cy="792371"/>
          </a:xfrm>
          <a:prstGeom prst="roundRect">
            <a:avLst>
              <a:gd name="adj" fmla="val 24737"/>
            </a:avLst>
          </a:prstGeom>
          <a:blipFill>
            <a:blip r:embed="rId2"/>
          </a:blipFill>
          <a:ln w="25400">
            <a:solidFill>
              <a:srgbClr val="25257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algn="ctr" defTabSz="1300480">
              <a:spcBef>
                <a:spcPts val="0"/>
              </a:spcBef>
              <a:defRPr sz="34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Painless </a:t>
            </a:r>
          </a:p>
        </p:txBody>
      </p:sp>
      <p:sp>
        <p:nvSpPr>
          <p:cNvPr id="248" name="Line"/>
          <p:cNvSpPr/>
          <p:nvPr/>
        </p:nvSpPr>
        <p:spPr>
          <a:xfrm flipH="1" flipV="1">
            <a:off x="6677622" y="3947250"/>
            <a:ext cx="3616816" cy="867774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  <a:head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9" name="Painful"/>
          <p:cNvSpPr/>
          <p:nvPr/>
        </p:nvSpPr>
        <p:spPr>
          <a:xfrm>
            <a:off x="8196350" y="5388492"/>
            <a:ext cx="2305864" cy="792371"/>
          </a:xfrm>
          <a:prstGeom prst="roundRect">
            <a:avLst>
              <a:gd name="adj" fmla="val 24737"/>
            </a:avLst>
          </a:prstGeom>
          <a:blipFill>
            <a:blip r:embed="rId2"/>
          </a:blipFill>
          <a:ln w="25400">
            <a:solidFill>
              <a:srgbClr val="25257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algn="ctr" defTabSz="1300480">
              <a:spcBef>
                <a:spcPts val="0"/>
              </a:spcBef>
              <a:defRPr sz="34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Painful</a:t>
            </a:r>
          </a:p>
        </p:txBody>
      </p:sp>
      <p:sp>
        <p:nvSpPr>
          <p:cNvPr id="250" name="Vitreous haemorrhage…"/>
          <p:cNvSpPr/>
          <p:nvPr/>
        </p:nvSpPr>
        <p:spPr>
          <a:xfrm>
            <a:off x="235719" y="6444996"/>
            <a:ext cx="5782183" cy="2881076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3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Vitreous haemorrhage</a:t>
            </a:r>
          </a:p>
          <a:p>
            <a:pPr algn="ctr">
              <a:spcBef>
                <a:spcPts val="0"/>
              </a:spcBef>
              <a:defRPr sz="33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Central retinal artery occlusion</a:t>
            </a:r>
          </a:p>
          <a:p>
            <a:pPr algn="ctr">
              <a:spcBef>
                <a:spcPts val="0"/>
              </a:spcBef>
              <a:defRPr sz="33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Central retinal vein occlusion</a:t>
            </a:r>
          </a:p>
          <a:p>
            <a:pPr algn="ctr">
              <a:spcBef>
                <a:spcPts val="0"/>
              </a:spcBef>
              <a:defRPr sz="33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Retinal detachment </a:t>
            </a:r>
          </a:p>
        </p:txBody>
      </p:sp>
      <p:sp>
        <p:nvSpPr>
          <p:cNvPr id="251" name="Acute angle closure glaucoma…"/>
          <p:cNvSpPr/>
          <p:nvPr/>
        </p:nvSpPr>
        <p:spPr>
          <a:xfrm>
            <a:off x="6453671" y="6400635"/>
            <a:ext cx="6333485" cy="2969797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Acute angle closure glaucoma</a:t>
            </a:r>
          </a:p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Keratitis </a:t>
            </a:r>
          </a:p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Optic neuritis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auses of visual loss"/>
          <p:cNvSpPr txBox="1"/>
          <p:nvPr/>
        </p:nvSpPr>
        <p:spPr>
          <a:xfrm>
            <a:off x="514781" y="725019"/>
            <a:ext cx="11868129" cy="1161625"/>
          </a:xfrm>
          <a:prstGeom prst="rect">
            <a:avLst/>
          </a:prstGeom>
          <a:solidFill>
            <a:srgbClr val="F2E933"/>
          </a:solidFill>
          <a:ln w="76200">
            <a:solidFill>
              <a:srgbClr val="000000"/>
            </a:solidFill>
            <a:miter lim="400000"/>
          </a:ln>
          <a:effectLst>
            <a:outerShdw blurRad="520700" dist="1524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457" tIns="45457" rIns="45457" bIns="45457" anchor="b">
            <a:normAutofit/>
          </a:bodyPr>
          <a:lstStyle>
            <a:lvl1pPr algn="ctr" defTabSz="607900">
              <a:spcBef>
                <a:spcPts val="0"/>
              </a:spcBef>
              <a:defRPr sz="6392" b="1" i="0" spc="0">
                <a:solidFill>
                  <a:srgbClr val="F129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Causes of visual loss </a:t>
            </a:r>
          </a:p>
        </p:txBody>
      </p:sp>
      <p:sp>
        <p:nvSpPr>
          <p:cNvPr id="254" name="Group 71"/>
          <p:cNvSpPr/>
          <p:nvPr/>
        </p:nvSpPr>
        <p:spPr>
          <a:xfrm>
            <a:off x="4597334" y="2423433"/>
            <a:ext cx="3703022" cy="72148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/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Gradual</a:t>
            </a:r>
          </a:p>
        </p:txBody>
      </p:sp>
      <p:sp>
        <p:nvSpPr>
          <p:cNvPr id="255" name="Progressive Pterigium…"/>
          <p:cNvSpPr/>
          <p:nvPr/>
        </p:nvSpPr>
        <p:spPr>
          <a:xfrm>
            <a:off x="739287" y="3643609"/>
            <a:ext cx="11318024" cy="3407583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Progressive Pterigium</a:t>
            </a:r>
          </a:p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Acquired Cataract</a:t>
            </a:r>
          </a:p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Diabetic maculopathy</a:t>
            </a:r>
          </a:p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Age related macular degeneration </a:t>
            </a:r>
          </a:p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Optic atrophy</a:t>
            </a:r>
          </a:p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Oval 80"/>
          <p:cNvGrpSpPr/>
          <p:nvPr/>
        </p:nvGrpSpPr>
        <p:grpSpPr>
          <a:xfrm>
            <a:off x="427055" y="350815"/>
            <a:ext cx="4664677" cy="4664677"/>
            <a:chOff x="0" y="0"/>
            <a:chExt cx="4664676" cy="4664676"/>
          </a:xfrm>
        </p:grpSpPr>
        <p:sp>
          <p:nvSpPr>
            <p:cNvPr id="257" name="Circle"/>
            <p:cNvSpPr/>
            <p:nvPr/>
          </p:nvSpPr>
          <p:spPr>
            <a:xfrm>
              <a:off x="0" y="0"/>
              <a:ext cx="4664677" cy="4664677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50800" dist="254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References:"/>
            <p:cNvSpPr txBox="1"/>
            <p:nvPr/>
          </p:nvSpPr>
          <p:spPr>
            <a:xfrm>
              <a:off x="358953" y="462499"/>
              <a:ext cx="3946770" cy="3739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algn="ctr" defTabSz="1300480">
                <a:spcBef>
                  <a:spcPts val="0"/>
                </a:spcBef>
                <a:defRPr sz="5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References:</a:t>
              </a:r>
            </a:p>
          </p:txBody>
        </p:sp>
      </p:grpSp>
      <p:grpSp>
        <p:nvGrpSpPr>
          <p:cNvPr id="262" name="Oval 80"/>
          <p:cNvGrpSpPr/>
          <p:nvPr/>
        </p:nvGrpSpPr>
        <p:grpSpPr>
          <a:xfrm>
            <a:off x="7696755" y="5464757"/>
            <a:ext cx="4166121" cy="4166121"/>
            <a:chOff x="0" y="0"/>
            <a:chExt cx="4166120" cy="4166120"/>
          </a:xfrm>
        </p:grpSpPr>
        <p:sp>
          <p:nvSpPr>
            <p:cNvPr id="260" name="Circle"/>
            <p:cNvSpPr/>
            <p:nvPr/>
          </p:nvSpPr>
          <p:spPr>
            <a:xfrm>
              <a:off x="0" y="0"/>
              <a:ext cx="4166121" cy="4166121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50800" dist="254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1" name="Kiniski clinical ophthalmology…"/>
            <p:cNvSpPr txBox="1"/>
            <p:nvPr/>
          </p:nvSpPr>
          <p:spPr>
            <a:xfrm>
              <a:off x="443310" y="597150"/>
              <a:ext cx="3524943" cy="3339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3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3500" u="sng"/>
                <a:t>Kiniski</a:t>
              </a:r>
              <a:r>
                <a:t> clinical ophthalmology </a:t>
              </a:r>
            </a:p>
            <a:p>
              <a:pPr algn="ctr" defTabSz="1300480">
                <a:spcBef>
                  <a:spcPts val="0"/>
                </a:spcBef>
                <a:defRPr sz="3000" b="1" i="0" spc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3300" u="sng"/>
                <a:t>Oxford</a:t>
              </a:r>
              <a:r>
                <a:t> handbook of ophthalmology </a:t>
              </a:r>
            </a:p>
          </p:txBody>
        </p:sp>
      </p:grpSp>
      <p:sp>
        <p:nvSpPr>
          <p:cNvPr id="263" name="Circle"/>
          <p:cNvSpPr/>
          <p:nvPr/>
        </p:nvSpPr>
        <p:spPr>
          <a:xfrm>
            <a:off x="5948745" y="4334650"/>
            <a:ext cx="593414" cy="593414"/>
          </a:xfrm>
          <a:prstGeom prst="ellipse">
            <a:avLst/>
          </a:prstGeom>
          <a:solidFill>
            <a:srgbClr val="FEFB4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64" name="Circle"/>
          <p:cNvSpPr/>
          <p:nvPr/>
        </p:nvSpPr>
        <p:spPr>
          <a:xfrm>
            <a:off x="5427178" y="3926217"/>
            <a:ext cx="397827" cy="397827"/>
          </a:xfrm>
          <a:prstGeom prst="ellipse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65" name="Circle"/>
          <p:cNvSpPr/>
          <p:nvPr/>
        </p:nvSpPr>
        <p:spPr>
          <a:xfrm>
            <a:off x="6649008" y="4930906"/>
            <a:ext cx="1072795" cy="1072795"/>
          </a:xfrm>
          <a:prstGeom prst="ellipse">
            <a:avLst/>
          </a:prstGeom>
          <a:solidFill>
            <a:srgbClr val="F129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 advAuto="0"/>
      <p:bldP spid="262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3"/>
          <p:cNvSpPr/>
          <p:nvPr/>
        </p:nvSpPr>
        <p:spPr>
          <a:xfrm>
            <a:off x="-1" y="1219199"/>
            <a:ext cx="13004801" cy="7315201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 defTabSz="1300480">
              <a:spcBef>
                <a:spcPts val="0"/>
              </a:spcBef>
              <a:defRPr sz="2200" b="1" i="0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5" name="Group 5"/>
          <p:cNvGrpSpPr/>
          <p:nvPr/>
        </p:nvGrpSpPr>
        <p:grpSpPr>
          <a:xfrm>
            <a:off x="325119" y="5077290"/>
            <a:ext cx="12354560" cy="2622635"/>
            <a:chOff x="0" y="0"/>
            <a:chExt cx="12354559" cy="2622634"/>
          </a:xfrm>
        </p:grpSpPr>
        <p:grpSp>
          <p:nvGrpSpPr>
            <p:cNvPr id="273" name="Group 3"/>
            <p:cNvGrpSpPr/>
            <p:nvPr/>
          </p:nvGrpSpPr>
          <p:grpSpPr>
            <a:xfrm>
              <a:off x="0" y="-1"/>
              <a:ext cx="12354559" cy="2622636"/>
              <a:chOff x="0" y="0"/>
              <a:chExt cx="12354558" cy="2622634"/>
            </a:xfrm>
          </p:grpSpPr>
          <p:sp>
            <p:nvSpPr>
              <p:cNvPr id="268" name="Rectangle 6"/>
              <p:cNvSpPr/>
              <p:nvPr/>
            </p:nvSpPr>
            <p:spPr>
              <a:xfrm>
                <a:off x="17570" y="-1"/>
                <a:ext cx="12336988" cy="2622636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300480">
                  <a:spcBef>
                    <a:spcPts val="0"/>
                  </a:spcBef>
                  <a:defRPr sz="2400" i="0" spc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" name="Freeform 20"/>
              <p:cNvSpPr/>
              <p:nvPr/>
            </p:nvSpPr>
            <p:spPr>
              <a:xfrm>
                <a:off x="0" y="16539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ctr" defTabSz="1300480">
                  <a:spcBef>
                    <a:spcPts val="0"/>
                  </a:spcBef>
                  <a:defRPr sz="3400" i="0" spc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" name="Freeform 23"/>
              <p:cNvSpPr/>
              <p:nvPr/>
            </p:nvSpPr>
            <p:spPr>
              <a:xfrm flipH="1">
                <a:off x="11351778" y="16539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ctr" defTabSz="1300480">
                  <a:spcBef>
                    <a:spcPts val="0"/>
                  </a:spcBef>
                  <a:defRPr sz="3400" i="0" spc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" name="Freeform 24"/>
              <p:cNvSpPr/>
              <p:nvPr/>
            </p:nvSpPr>
            <p:spPr>
              <a:xfrm rot="10800000" flipH="1">
                <a:off x="0" y="1837400"/>
                <a:ext cx="1002781" cy="785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ctr" defTabSz="1300480">
                  <a:spcBef>
                    <a:spcPts val="0"/>
                  </a:spcBef>
                  <a:defRPr sz="3400" i="0" spc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" name="Freeform 25"/>
              <p:cNvSpPr/>
              <p:nvPr/>
            </p:nvSpPr>
            <p:spPr>
              <a:xfrm rot="10800000">
                <a:off x="11351778" y="1837398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ctr" defTabSz="1300480">
                  <a:spcBef>
                    <a:spcPts val="0"/>
                  </a:spcBef>
                  <a:defRPr sz="3400" i="0" spc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4" name="TextBox 12"/>
            <p:cNvSpPr txBox="1"/>
            <p:nvPr/>
          </p:nvSpPr>
          <p:spPr>
            <a:xfrm>
              <a:off x="99607" y="916940"/>
              <a:ext cx="11836382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ctr" defTabSz="1300480">
                <a:spcBef>
                  <a:spcPts val="0"/>
                </a:spcBef>
                <a:defRPr sz="7000" i="0" spc="2800">
                  <a:solidFill>
                    <a:srgbClr val="EABF4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THANK      YOU</a:t>
              </a:r>
            </a:p>
          </p:txBody>
        </p:sp>
      </p:grpSp>
      <p:pic>
        <p:nvPicPr>
          <p:cNvPr id="276" name="Picture 88" descr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" y="1159088"/>
            <a:ext cx="13004801" cy="6540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 advAuto="0"/>
      <p:bldP spid="27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4A11078C-0C0E-41FE-877C-25ECC047E79C-L0-001.jpeg" descr="4A11078C-0C0E-41FE-877C-25ECC047E79C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0885" r="108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4" name="Visual acuity measurement"/>
          <p:cNvSpPr txBox="1"/>
          <p:nvPr/>
        </p:nvSpPr>
        <p:spPr>
          <a:xfrm>
            <a:off x="6776273" y="359888"/>
            <a:ext cx="5934943" cy="149133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ffectLst>
            <a:outerShdw blurRad="368300" dist="1143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961" tIns="31961" rIns="31961" bIns="31961" anchor="b">
            <a:normAutofit/>
          </a:bodyPr>
          <a:lstStyle/>
          <a:p>
            <a:pPr algn="ctr" defTabSz="400147">
              <a:spcBef>
                <a:spcPts val="0"/>
              </a:spcBef>
              <a:defRPr sz="4312" b="1" i="0" spc="0">
                <a:solidFill>
                  <a:srgbClr val="F129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rgbClr val="4FCDFA"/>
                </a:solidFill>
              </a:rPr>
              <a:t>Visual acuity measurement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Visual acuity measurement"/>
          <p:cNvSpPr txBox="1"/>
          <p:nvPr/>
        </p:nvSpPr>
        <p:spPr>
          <a:xfrm>
            <a:off x="808939" y="559311"/>
            <a:ext cx="11610813" cy="93141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ffectLst>
            <a:outerShdw blurRad="368300" dist="1143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961" tIns="31961" rIns="31961" bIns="31961" anchor="b">
            <a:normAutofit/>
          </a:bodyPr>
          <a:lstStyle/>
          <a:p>
            <a:pPr algn="ctr" defTabSz="454712">
              <a:spcBef>
                <a:spcPts val="0"/>
              </a:spcBef>
              <a:defRPr sz="4900" b="1" i="0" spc="0">
                <a:solidFill>
                  <a:srgbClr val="F129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rgbClr val="4FCDFA"/>
                </a:solidFill>
              </a:rPr>
              <a:t>Visual acuity measurement</a:t>
            </a:r>
            <a:r>
              <a:t> </a:t>
            </a:r>
          </a:p>
        </p:txBody>
      </p:sp>
      <p:sp>
        <p:nvSpPr>
          <p:cNvPr id="147" name="Acuity"/>
          <p:cNvSpPr/>
          <p:nvPr/>
        </p:nvSpPr>
        <p:spPr>
          <a:xfrm>
            <a:off x="9519173" y="5933864"/>
            <a:ext cx="4148505" cy="4148505"/>
          </a:xfrm>
          <a:prstGeom prst="ellipse">
            <a:avLst/>
          </a:prstGeom>
          <a:solidFill>
            <a:srgbClr val="48BBF9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60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Acuity </a:t>
            </a:r>
          </a:p>
        </p:txBody>
      </p:sp>
      <p:sp>
        <p:nvSpPr>
          <p:cNvPr id="148" name="Acuity"/>
          <p:cNvSpPr/>
          <p:nvPr/>
        </p:nvSpPr>
        <p:spPr>
          <a:xfrm>
            <a:off x="-497604" y="6160039"/>
            <a:ext cx="4148504" cy="4148504"/>
          </a:xfrm>
          <a:prstGeom prst="ellipse">
            <a:avLst/>
          </a:prstGeom>
          <a:solidFill>
            <a:srgbClr val="FDF666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60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Acuity </a:t>
            </a:r>
          </a:p>
        </p:txBody>
      </p:sp>
      <p:pic>
        <p:nvPicPr>
          <p:cNvPr id="149" name="23541734-C7AD-4190-A7EA-BDBC14054FBD-L0-001.jpeg" descr="23541734-C7AD-4190-A7EA-BDBC14054FBD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93" y="2343796"/>
            <a:ext cx="11694306" cy="473128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300BE12-6BFE-4C3E-8926-8839408135EC-L0-001.jpeg" descr="A300BE12-6BFE-4C3E-8926-8839408135EC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7331" r="1733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2" name="1F3BE1AC-3D5B-4E28-996E-C45587EEFF3C-L0-001.jpeg" descr="1F3BE1AC-3D5B-4E28-996E-C45587EEFF3C-L0-001.jpeg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7963" r="7963"/>
          <a:stretch>
            <a:fillRect/>
          </a:stretch>
        </p:blipFill>
        <p:spPr>
          <a:xfrm>
            <a:off x="8127999" y="571500"/>
            <a:ext cx="4305301" cy="3594100"/>
          </a:xfrm>
          <a:prstGeom prst="rect">
            <a:avLst/>
          </a:prstGeom>
        </p:spPr>
      </p:pic>
      <p:pic>
        <p:nvPicPr>
          <p:cNvPr id="153" name="EA6D40D3-D2D6-46C7-90CB-5F8880A5FE6B-L0-001.jpeg" descr="EA6D40D3-D2D6-46C7-90CB-5F8880A5FE6B-L0-001.jpeg"/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7945" r="7945"/>
          <a:stretch>
            <a:fillRect/>
          </a:stretch>
        </p:blipFill>
        <p:spPr>
          <a:xfrm>
            <a:off x="8127999" y="4292600"/>
            <a:ext cx="4305301" cy="3594100"/>
          </a:xfrm>
          <a:prstGeom prst="rect">
            <a:avLst/>
          </a:prstGeom>
        </p:spPr>
      </p:pic>
      <p:sp>
        <p:nvSpPr>
          <p:cNvPr id="154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Examination :" descr="Examination :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1" y="617069"/>
            <a:ext cx="9108032" cy="1599958"/>
          </a:xfrm>
          <a:prstGeom prst="rect">
            <a:avLst/>
          </a:prstGeom>
          <a:effectLst>
            <a:outerShdw blurRad="520700" dist="152400" rotWithShape="0">
              <a:srgbClr val="000000">
                <a:alpha val="75000"/>
              </a:srgbClr>
            </a:outerShdw>
          </a:effectLst>
        </p:spPr>
      </p:pic>
      <p:sp>
        <p:nvSpPr>
          <p:cNvPr id="157" name="Rectangle 52"/>
          <p:cNvSpPr/>
          <p:nvPr/>
        </p:nvSpPr>
        <p:spPr>
          <a:xfrm>
            <a:off x="457439" y="2563258"/>
            <a:ext cx="4949200" cy="11643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blurRad="50800" dist="25400" dir="81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Visual acuity is recorded as: </a:t>
            </a:r>
          </a:p>
        </p:txBody>
      </p:sp>
      <p:sp>
        <p:nvSpPr>
          <p:cNvPr id="158" name="Group 71"/>
          <p:cNvSpPr/>
          <p:nvPr/>
        </p:nvSpPr>
        <p:spPr>
          <a:xfrm>
            <a:off x="1312902" y="6286340"/>
            <a:ext cx="3238274" cy="63093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Numerator</a:t>
            </a:r>
          </a:p>
        </p:txBody>
      </p:sp>
      <p:sp>
        <p:nvSpPr>
          <p:cNvPr id="159" name="Group 80"/>
          <p:cNvSpPr/>
          <p:nvPr/>
        </p:nvSpPr>
        <p:spPr>
          <a:xfrm>
            <a:off x="7646070" y="6286340"/>
            <a:ext cx="3302347" cy="630937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Denominator</a:t>
            </a:r>
          </a:p>
        </p:txBody>
      </p:sp>
      <p:sp>
        <p:nvSpPr>
          <p:cNvPr id="160" name="Line"/>
          <p:cNvSpPr/>
          <p:nvPr/>
        </p:nvSpPr>
        <p:spPr>
          <a:xfrm flipV="1">
            <a:off x="4522078" y="4258083"/>
            <a:ext cx="3306825" cy="4695918"/>
          </a:xfrm>
          <a:prstGeom prst="line">
            <a:avLst/>
          </a:prstGeom>
          <a:ln w="190500">
            <a:solidFill>
              <a:srgbClr val="9BBB59"/>
            </a:solidFill>
          </a:ln>
          <a:effectLst>
            <a:outerShdw blurRad="266700" dir="5400000" rotWithShape="0">
              <a:srgbClr val="000000"/>
            </a:outerShdw>
          </a:effectLst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 advAuto="0"/>
      <p:bldP spid="15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Examination :" descr="Examination :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1" y="617069"/>
            <a:ext cx="9108032" cy="1599958"/>
          </a:xfrm>
          <a:prstGeom prst="rect">
            <a:avLst/>
          </a:prstGeom>
          <a:effectLst>
            <a:outerShdw blurRad="520700" dist="152400" rotWithShape="0">
              <a:srgbClr val="000000">
                <a:alpha val="75000"/>
              </a:srgbClr>
            </a:outerShdw>
          </a:effectLst>
        </p:spPr>
      </p:pic>
      <p:sp>
        <p:nvSpPr>
          <p:cNvPr id="163" name="Rectangle 52"/>
          <p:cNvSpPr/>
          <p:nvPr/>
        </p:nvSpPr>
        <p:spPr>
          <a:xfrm>
            <a:off x="457439" y="2563258"/>
            <a:ext cx="4949200" cy="11643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blurRad="50800" dist="25400" dir="81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Visual acuity is recorded in : </a:t>
            </a:r>
          </a:p>
        </p:txBody>
      </p:sp>
      <p:sp>
        <p:nvSpPr>
          <p:cNvPr id="164" name="Group 71"/>
          <p:cNvSpPr/>
          <p:nvPr/>
        </p:nvSpPr>
        <p:spPr>
          <a:xfrm>
            <a:off x="1448633" y="4905723"/>
            <a:ext cx="3238274" cy="63093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Numerator</a:t>
            </a:r>
          </a:p>
        </p:txBody>
      </p:sp>
      <p:sp>
        <p:nvSpPr>
          <p:cNvPr id="165" name="Male"/>
          <p:cNvSpPr/>
          <p:nvPr/>
        </p:nvSpPr>
        <p:spPr>
          <a:xfrm>
            <a:off x="2327531" y="6128301"/>
            <a:ext cx="1209013" cy="326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10541" y="0"/>
                </a:moveTo>
                <a:cubicBezTo>
                  <a:pt x="9273" y="0"/>
                  <a:pt x="8003" y="179"/>
                  <a:pt x="7035" y="538"/>
                </a:cubicBezTo>
                <a:cubicBezTo>
                  <a:pt x="5100" y="1256"/>
                  <a:pt x="5100" y="2421"/>
                  <a:pt x="7035" y="3139"/>
                </a:cubicBezTo>
                <a:cubicBezTo>
                  <a:pt x="8970" y="3857"/>
                  <a:pt x="12108" y="3857"/>
                  <a:pt x="14043" y="3139"/>
                </a:cubicBezTo>
                <a:cubicBezTo>
                  <a:pt x="15978" y="2421"/>
                  <a:pt x="15978" y="1256"/>
                  <a:pt x="14043" y="538"/>
                </a:cubicBezTo>
                <a:cubicBezTo>
                  <a:pt x="13075" y="179"/>
                  <a:pt x="11810" y="0"/>
                  <a:pt x="10541" y="0"/>
                </a:cubicBezTo>
                <a:close/>
                <a:moveTo>
                  <a:pt x="4861" y="4062"/>
                </a:moveTo>
                <a:cubicBezTo>
                  <a:pt x="2985" y="4062"/>
                  <a:pt x="1457" y="4336"/>
                  <a:pt x="914" y="4566"/>
                </a:cubicBezTo>
                <a:cubicBezTo>
                  <a:pt x="-20" y="4962"/>
                  <a:pt x="-22" y="5441"/>
                  <a:pt x="9" y="5608"/>
                </a:cubicBezTo>
                <a:lnTo>
                  <a:pt x="9" y="12393"/>
                </a:lnTo>
                <a:cubicBezTo>
                  <a:pt x="9" y="12729"/>
                  <a:pt x="742" y="13000"/>
                  <a:pt x="1646" y="13000"/>
                </a:cubicBezTo>
                <a:cubicBezTo>
                  <a:pt x="2551" y="13000"/>
                  <a:pt x="3283" y="12729"/>
                  <a:pt x="3283" y="12393"/>
                </a:cubicBezTo>
                <a:lnTo>
                  <a:pt x="3283" y="6779"/>
                </a:lnTo>
                <a:lnTo>
                  <a:pt x="4780" y="6779"/>
                </a:lnTo>
                <a:lnTo>
                  <a:pt x="4780" y="12641"/>
                </a:lnTo>
                <a:lnTo>
                  <a:pt x="4793" y="12641"/>
                </a:lnTo>
                <a:lnTo>
                  <a:pt x="4793" y="20628"/>
                </a:lnTo>
                <a:cubicBezTo>
                  <a:pt x="4793" y="21165"/>
                  <a:pt x="5965" y="21600"/>
                  <a:pt x="7413" y="21600"/>
                </a:cubicBezTo>
                <a:cubicBezTo>
                  <a:pt x="8860" y="21600"/>
                  <a:pt x="10037" y="21165"/>
                  <a:pt x="10037" y="20628"/>
                </a:cubicBezTo>
                <a:lnTo>
                  <a:pt x="10037" y="12641"/>
                </a:lnTo>
                <a:lnTo>
                  <a:pt x="11524" y="12641"/>
                </a:lnTo>
                <a:lnTo>
                  <a:pt x="11524" y="20628"/>
                </a:lnTo>
                <a:cubicBezTo>
                  <a:pt x="11524" y="21165"/>
                  <a:pt x="12700" y="21600"/>
                  <a:pt x="14147" y="21600"/>
                </a:cubicBezTo>
                <a:cubicBezTo>
                  <a:pt x="15595" y="21600"/>
                  <a:pt x="16767" y="21165"/>
                  <a:pt x="16767" y="20628"/>
                </a:cubicBezTo>
                <a:lnTo>
                  <a:pt x="16767" y="12641"/>
                </a:lnTo>
                <a:lnTo>
                  <a:pt x="16785" y="12641"/>
                </a:lnTo>
                <a:lnTo>
                  <a:pt x="16785" y="6779"/>
                </a:lnTo>
                <a:lnTo>
                  <a:pt x="18272" y="6779"/>
                </a:lnTo>
                <a:lnTo>
                  <a:pt x="18272" y="12393"/>
                </a:lnTo>
                <a:cubicBezTo>
                  <a:pt x="18272" y="12729"/>
                  <a:pt x="19004" y="13000"/>
                  <a:pt x="19909" y="13000"/>
                </a:cubicBezTo>
                <a:cubicBezTo>
                  <a:pt x="20814" y="13000"/>
                  <a:pt x="21546" y="12729"/>
                  <a:pt x="21546" y="12393"/>
                </a:cubicBezTo>
                <a:lnTo>
                  <a:pt x="21546" y="5608"/>
                </a:lnTo>
                <a:cubicBezTo>
                  <a:pt x="21578" y="5441"/>
                  <a:pt x="21576" y="4962"/>
                  <a:pt x="20641" y="4566"/>
                </a:cubicBezTo>
                <a:cubicBezTo>
                  <a:pt x="20099" y="4336"/>
                  <a:pt x="18084" y="4062"/>
                  <a:pt x="16208" y="4062"/>
                </a:cubicBezTo>
                <a:lnTo>
                  <a:pt x="10705" y="4062"/>
                </a:lnTo>
                <a:lnTo>
                  <a:pt x="10364" y="4062"/>
                </a:lnTo>
                <a:lnTo>
                  <a:pt x="4861" y="4062"/>
                </a:lnTo>
                <a:close/>
              </a:path>
            </a:pathLst>
          </a:custGeom>
          <a:solidFill>
            <a:srgbClr val="78C1D4"/>
          </a:solidFill>
          <a:ln w="50800">
            <a:solidFill>
              <a:srgbClr val="FFFFFF"/>
            </a:solidFill>
          </a:ln>
          <a:effectLst>
            <a:outerShdw blurRad="177800" dir="2700000" rotWithShape="0">
              <a:srgbClr val="000000">
                <a:alpha val="75000"/>
              </a:srgbClr>
            </a:outerShdw>
          </a:effectLst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i="0" spc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66" name="D14D9645-F613-4DD0-AF2B-CCC58F7858D8-L0-001.jpeg" descr="D14D9645-F613-4DD0-AF2B-CCC58F7858D8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639" y="5852335"/>
            <a:ext cx="1062771" cy="214522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355600" dist="1778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67" name="Ruler"/>
          <p:cNvSpPr/>
          <p:nvPr/>
        </p:nvSpPr>
        <p:spPr>
          <a:xfrm>
            <a:off x="4015337" y="8260492"/>
            <a:ext cx="5372627" cy="997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cubicBezTo>
                  <a:pt x="196" y="0"/>
                  <a:pt x="0" y="1044"/>
                  <a:pt x="0" y="2342"/>
                </a:cubicBezTo>
                <a:lnTo>
                  <a:pt x="0" y="19258"/>
                </a:lnTo>
                <a:cubicBezTo>
                  <a:pt x="0" y="20556"/>
                  <a:pt x="196" y="21600"/>
                  <a:pt x="437" y="21600"/>
                </a:cubicBezTo>
                <a:lnTo>
                  <a:pt x="21163" y="21600"/>
                </a:lnTo>
                <a:cubicBezTo>
                  <a:pt x="21404" y="21600"/>
                  <a:pt x="21600" y="20556"/>
                  <a:pt x="21600" y="19258"/>
                </a:cubicBezTo>
                <a:lnTo>
                  <a:pt x="21600" y="2342"/>
                </a:lnTo>
                <a:cubicBezTo>
                  <a:pt x="21600" y="1044"/>
                  <a:pt x="21404" y="0"/>
                  <a:pt x="21163" y="0"/>
                </a:cubicBezTo>
                <a:lnTo>
                  <a:pt x="437" y="0"/>
                </a:lnTo>
                <a:close/>
                <a:moveTo>
                  <a:pt x="19439" y="7273"/>
                </a:moveTo>
                <a:cubicBezTo>
                  <a:pt x="19672" y="7273"/>
                  <a:pt x="19860" y="8287"/>
                  <a:pt x="19860" y="9542"/>
                </a:cubicBezTo>
                <a:cubicBezTo>
                  <a:pt x="19860" y="10798"/>
                  <a:pt x="19672" y="11821"/>
                  <a:pt x="19439" y="11821"/>
                </a:cubicBezTo>
                <a:cubicBezTo>
                  <a:pt x="19206" y="11821"/>
                  <a:pt x="19018" y="10797"/>
                  <a:pt x="19018" y="9542"/>
                </a:cubicBezTo>
                <a:cubicBezTo>
                  <a:pt x="19018" y="8287"/>
                  <a:pt x="19206" y="7273"/>
                  <a:pt x="19439" y="7273"/>
                </a:cubicBezTo>
                <a:close/>
                <a:moveTo>
                  <a:pt x="677" y="9478"/>
                </a:moveTo>
                <a:lnTo>
                  <a:pt x="893" y="9478"/>
                </a:lnTo>
                <a:lnTo>
                  <a:pt x="893" y="19103"/>
                </a:lnTo>
                <a:lnTo>
                  <a:pt x="677" y="19103"/>
                </a:lnTo>
                <a:lnTo>
                  <a:pt x="677" y="9478"/>
                </a:lnTo>
                <a:close/>
                <a:moveTo>
                  <a:pt x="5658" y="9478"/>
                </a:moveTo>
                <a:lnTo>
                  <a:pt x="5875" y="9478"/>
                </a:lnTo>
                <a:lnTo>
                  <a:pt x="5875" y="19103"/>
                </a:lnTo>
                <a:lnTo>
                  <a:pt x="5658" y="19103"/>
                </a:lnTo>
                <a:lnTo>
                  <a:pt x="5658" y="9478"/>
                </a:lnTo>
                <a:close/>
                <a:moveTo>
                  <a:pt x="10694" y="9478"/>
                </a:moveTo>
                <a:lnTo>
                  <a:pt x="10911" y="9478"/>
                </a:lnTo>
                <a:lnTo>
                  <a:pt x="10911" y="19103"/>
                </a:lnTo>
                <a:lnTo>
                  <a:pt x="10694" y="19103"/>
                </a:lnTo>
                <a:lnTo>
                  <a:pt x="10694" y="9478"/>
                </a:lnTo>
                <a:close/>
                <a:moveTo>
                  <a:pt x="15730" y="9478"/>
                </a:moveTo>
                <a:lnTo>
                  <a:pt x="15947" y="9478"/>
                </a:lnTo>
                <a:lnTo>
                  <a:pt x="15947" y="19103"/>
                </a:lnTo>
                <a:lnTo>
                  <a:pt x="15730" y="19103"/>
                </a:lnTo>
                <a:lnTo>
                  <a:pt x="15730" y="9478"/>
                </a:lnTo>
                <a:close/>
                <a:moveTo>
                  <a:pt x="20712" y="9478"/>
                </a:moveTo>
                <a:lnTo>
                  <a:pt x="20928" y="9478"/>
                </a:lnTo>
                <a:lnTo>
                  <a:pt x="20928" y="19103"/>
                </a:lnTo>
                <a:lnTo>
                  <a:pt x="20712" y="19103"/>
                </a:lnTo>
                <a:lnTo>
                  <a:pt x="20712" y="9478"/>
                </a:lnTo>
                <a:close/>
                <a:moveTo>
                  <a:pt x="3168" y="12395"/>
                </a:moveTo>
                <a:lnTo>
                  <a:pt x="3384" y="12395"/>
                </a:lnTo>
                <a:lnTo>
                  <a:pt x="3384" y="19103"/>
                </a:lnTo>
                <a:lnTo>
                  <a:pt x="3168" y="19103"/>
                </a:lnTo>
                <a:lnTo>
                  <a:pt x="3168" y="12395"/>
                </a:lnTo>
                <a:close/>
                <a:moveTo>
                  <a:pt x="8203" y="12395"/>
                </a:moveTo>
                <a:lnTo>
                  <a:pt x="8420" y="12395"/>
                </a:lnTo>
                <a:lnTo>
                  <a:pt x="8420" y="19103"/>
                </a:lnTo>
                <a:lnTo>
                  <a:pt x="8203" y="19103"/>
                </a:lnTo>
                <a:lnTo>
                  <a:pt x="8203" y="12395"/>
                </a:lnTo>
                <a:close/>
                <a:moveTo>
                  <a:pt x="13185" y="12395"/>
                </a:moveTo>
                <a:lnTo>
                  <a:pt x="13402" y="12395"/>
                </a:lnTo>
                <a:lnTo>
                  <a:pt x="13402" y="19103"/>
                </a:lnTo>
                <a:lnTo>
                  <a:pt x="13185" y="19103"/>
                </a:lnTo>
                <a:lnTo>
                  <a:pt x="13185" y="12395"/>
                </a:lnTo>
                <a:close/>
                <a:moveTo>
                  <a:pt x="18221" y="12395"/>
                </a:moveTo>
                <a:lnTo>
                  <a:pt x="18437" y="12395"/>
                </a:lnTo>
                <a:lnTo>
                  <a:pt x="18437" y="19103"/>
                </a:lnTo>
                <a:lnTo>
                  <a:pt x="18221" y="19103"/>
                </a:lnTo>
                <a:lnTo>
                  <a:pt x="18221" y="12395"/>
                </a:lnTo>
                <a:close/>
                <a:moveTo>
                  <a:pt x="1272" y="15020"/>
                </a:moveTo>
                <a:lnTo>
                  <a:pt x="1489" y="15020"/>
                </a:lnTo>
                <a:lnTo>
                  <a:pt x="1489" y="19103"/>
                </a:lnTo>
                <a:lnTo>
                  <a:pt x="1272" y="19103"/>
                </a:lnTo>
                <a:lnTo>
                  <a:pt x="1272" y="15020"/>
                </a:lnTo>
                <a:close/>
                <a:moveTo>
                  <a:pt x="1922" y="15020"/>
                </a:moveTo>
                <a:lnTo>
                  <a:pt x="2139" y="15020"/>
                </a:lnTo>
                <a:lnTo>
                  <a:pt x="2139" y="19103"/>
                </a:lnTo>
                <a:lnTo>
                  <a:pt x="1922" y="19103"/>
                </a:lnTo>
                <a:lnTo>
                  <a:pt x="1922" y="15020"/>
                </a:lnTo>
                <a:close/>
                <a:moveTo>
                  <a:pt x="2518" y="15020"/>
                </a:moveTo>
                <a:lnTo>
                  <a:pt x="2734" y="15020"/>
                </a:lnTo>
                <a:lnTo>
                  <a:pt x="2734" y="19103"/>
                </a:lnTo>
                <a:lnTo>
                  <a:pt x="2518" y="19103"/>
                </a:lnTo>
                <a:lnTo>
                  <a:pt x="2518" y="15020"/>
                </a:lnTo>
                <a:close/>
                <a:moveTo>
                  <a:pt x="3817" y="15020"/>
                </a:moveTo>
                <a:lnTo>
                  <a:pt x="4034" y="15020"/>
                </a:lnTo>
                <a:lnTo>
                  <a:pt x="4034" y="19103"/>
                </a:lnTo>
                <a:lnTo>
                  <a:pt x="3817" y="19103"/>
                </a:lnTo>
                <a:lnTo>
                  <a:pt x="3817" y="15020"/>
                </a:lnTo>
                <a:close/>
                <a:moveTo>
                  <a:pt x="4413" y="15020"/>
                </a:moveTo>
                <a:lnTo>
                  <a:pt x="4630" y="15020"/>
                </a:lnTo>
                <a:lnTo>
                  <a:pt x="4630" y="19103"/>
                </a:lnTo>
                <a:lnTo>
                  <a:pt x="4413" y="19103"/>
                </a:lnTo>
                <a:lnTo>
                  <a:pt x="4413" y="15020"/>
                </a:lnTo>
                <a:close/>
                <a:moveTo>
                  <a:pt x="5063" y="15020"/>
                </a:moveTo>
                <a:lnTo>
                  <a:pt x="5279" y="15020"/>
                </a:lnTo>
                <a:lnTo>
                  <a:pt x="5279" y="19103"/>
                </a:lnTo>
                <a:lnTo>
                  <a:pt x="5063" y="19103"/>
                </a:lnTo>
                <a:lnTo>
                  <a:pt x="5063" y="15020"/>
                </a:lnTo>
                <a:close/>
                <a:moveTo>
                  <a:pt x="6308" y="15020"/>
                </a:moveTo>
                <a:lnTo>
                  <a:pt x="6525" y="15020"/>
                </a:lnTo>
                <a:lnTo>
                  <a:pt x="6525" y="19103"/>
                </a:lnTo>
                <a:lnTo>
                  <a:pt x="6308" y="19103"/>
                </a:lnTo>
                <a:lnTo>
                  <a:pt x="6308" y="15020"/>
                </a:lnTo>
                <a:close/>
                <a:moveTo>
                  <a:pt x="6904" y="15020"/>
                </a:moveTo>
                <a:lnTo>
                  <a:pt x="7120" y="15020"/>
                </a:lnTo>
                <a:lnTo>
                  <a:pt x="7120" y="19103"/>
                </a:lnTo>
                <a:lnTo>
                  <a:pt x="6904" y="19103"/>
                </a:lnTo>
                <a:lnTo>
                  <a:pt x="6904" y="15020"/>
                </a:lnTo>
                <a:close/>
                <a:moveTo>
                  <a:pt x="7554" y="15020"/>
                </a:moveTo>
                <a:lnTo>
                  <a:pt x="7770" y="15020"/>
                </a:lnTo>
                <a:lnTo>
                  <a:pt x="7770" y="19103"/>
                </a:lnTo>
                <a:lnTo>
                  <a:pt x="7554" y="19103"/>
                </a:lnTo>
                <a:lnTo>
                  <a:pt x="7554" y="15020"/>
                </a:lnTo>
                <a:close/>
                <a:moveTo>
                  <a:pt x="8799" y="15020"/>
                </a:moveTo>
                <a:lnTo>
                  <a:pt x="9016" y="15020"/>
                </a:lnTo>
                <a:lnTo>
                  <a:pt x="9016" y="19103"/>
                </a:lnTo>
                <a:lnTo>
                  <a:pt x="8799" y="19103"/>
                </a:lnTo>
                <a:lnTo>
                  <a:pt x="8799" y="15020"/>
                </a:lnTo>
                <a:close/>
                <a:moveTo>
                  <a:pt x="9449" y="15020"/>
                </a:moveTo>
                <a:lnTo>
                  <a:pt x="9665" y="15020"/>
                </a:lnTo>
                <a:lnTo>
                  <a:pt x="9665" y="19103"/>
                </a:lnTo>
                <a:lnTo>
                  <a:pt x="9449" y="19103"/>
                </a:lnTo>
                <a:lnTo>
                  <a:pt x="9449" y="15020"/>
                </a:lnTo>
                <a:close/>
                <a:moveTo>
                  <a:pt x="10044" y="15020"/>
                </a:moveTo>
                <a:lnTo>
                  <a:pt x="10261" y="15020"/>
                </a:lnTo>
                <a:lnTo>
                  <a:pt x="10261" y="19103"/>
                </a:lnTo>
                <a:lnTo>
                  <a:pt x="10044" y="19103"/>
                </a:lnTo>
                <a:lnTo>
                  <a:pt x="10044" y="15020"/>
                </a:lnTo>
                <a:close/>
                <a:moveTo>
                  <a:pt x="11344" y="15020"/>
                </a:moveTo>
                <a:lnTo>
                  <a:pt x="11506" y="15020"/>
                </a:lnTo>
                <a:lnTo>
                  <a:pt x="11506" y="19103"/>
                </a:lnTo>
                <a:lnTo>
                  <a:pt x="11344" y="19103"/>
                </a:lnTo>
                <a:lnTo>
                  <a:pt x="11344" y="15020"/>
                </a:lnTo>
                <a:close/>
                <a:moveTo>
                  <a:pt x="11940" y="15020"/>
                </a:moveTo>
                <a:lnTo>
                  <a:pt x="12156" y="15020"/>
                </a:lnTo>
                <a:lnTo>
                  <a:pt x="12156" y="19103"/>
                </a:lnTo>
                <a:lnTo>
                  <a:pt x="11940" y="19103"/>
                </a:lnTo>
                <a:lnTo>
                  <a:pt x="11940" y="15020"/>
                </a:lnTo>
                <a:close/>
                <a:moveTo>
                  <a:pt x="12589" y="15020"/>
                </a:moveTo>
                <a:lnTo>
                  <a:pt x="12806" y="15020"/>
                </a:lnTo>
                <a:lnTo>
                  <a:pt x="12806" y="19103"/>
                </a:lnTo>
                <a:lnTo>
                  <a:pt x="12589" y="19103"/>
                </a:lnTo>
                <a:lnTo>
                  <a:pt x="12589" y="15020"/>
                </a:lnTo>
                <a:close/>
                <a:moveTo>
                  <a:pt x="13835" y="15020"/>
                </a:moveTo>
                <a:lnTo>
                  <a:pt x="14051" y="15020"/>
                </a:lnTo>
                <a:lnTo>
                  <a:pt x="14051" y="19103"/>
                </a:lnTo>
                <a:lnTo>
                  <a:pt x="13835" y="19103"/>
                </a:lnTo>
                <a:lnTo>
                  <a:pt x="13835" y="15020"/>
                </a:lnTo>
                <a:close/>
                <a:moveTo>
                  <a:pt x="14430" y="15020"/>
                </a:moveTo>
                <a:lnTo>
                  <a:pt x="14647" y="15020"/>
                </a:lnTo>
                <a:lnTo>
                  <a:pt x="14647" y="19103"/>
                </a:lnTo>
                <a:lnTo>
                  <a:pt x="14430" y="19103"/>
                </a:lnTo>
                <a:lnTo>
                  <a:pt x="14430" y="15020"/>
                </a:lnTo>
                <a:close/>
                <a:moveTo>
                  <a:pt x="15080" y="15020"/>
                </a:moveTo>
                <a:lnTo>
                  <a:pt x="15297" y="15020"/>
                </a:lnTo>
                <a:lnTo>
                  <a:pt x="15297" y="19103"/>
                </a:lnTo>
                <a:lnTo>
                  <a:pt x="15080" y="19103"/>
                </a:lnTo>
                <a:lnTo>
                  <a:pt x="15080" y="15020"/>
                </a:lnTo>
                <a:close/>
                <a:moveTo>
                  <a:pt x="16326" y="15020"/>
                </a:moveTo>
                <a:lnTo>
                  <a:pt x="16542" y="15020"/>
                </a:lnTo>
                <a:lnTo>
                  <a:pt x="16542" y="19103"/>
                </a:lnTo>
                <a:lnTo>
                  <a:pt x="16326" y="19103"/>
                </a:lnTo>
                <a:lnTo>
                  <a:pt x="16326" y="15020"/>
                </a:lnTo>
                <a:close/>
                <a:moveTo>
                  <a:pt x="16975" y="15020"/>
                </a:moveTo>
                <a:lnTo>
                  <a:pt x="17192" y="15020"/>
                </a:lnTo>
                <a:lnTo>
                  <a:pt x="17192" y="19103"/>
                </a:lnTo>
                <a:lnTo>
                  <a:pt x="16975" y="19103"/>
                </a:lnTo>
                <a:lnTo>
                  <a:pt x="16975" y="15020"/>
                </a:lnTo>
                <a:close/>
                <a:moveTo>
                  <a:pt x="17571" y="15020"/>
                </a:moveTo>
                <a:lnTo>
                  <a:pt x="17788" y="15020"/>
                </a:lnTo>
                <a:lnTo>
                  <a:pt x="17788" y="19103"/>
                </a:lnTo>
                <a:lnTo>
                  <a:pt x="17571" y="19103"/>
                </a:lnTo>
                <a:lnTo>
                  <a:pt x="17571" y="15020"/>
                </a:lnTo>
                <a:close/>
                <a:moveTo>
                  <a:pt x="18816" y="15020"/>
                </a:moveTo>
                <a:lnTo>
                  <a:pt x="19033" y="15020"/>
                </a:lnTo>
                <a:lnTo>
                  <a:pt x="19033" y="19103"/>
                </a:lnTo>
                <a:lnTo>
                  <a:pt x="18816" y="19103"/>
                </a:lnTo>
                <a:lnTo>
                  <a:pt x="18816" y="15020"/>
                </a:lnTo>
                <a:close/>
                <a:moveTo>
                  <a:pt x="19466" y="15020"/>
                </a:moveTo>
                <a:lnTo>
                  <a:pt x="19683" y="15020"/>
                </a:lnTo>
                <a:lnTo>
                  <a:pt x="19683" y="19103"/>
                </a:lnTo>
                <a:lnTo>
                  <a:pt x="19466" y="19103"/>
                </a:lnTo>
                <a:lnTo>
                  <a:pt x="19466" y="15020"/>
                </a:lnTo>
                <a:close/>
                <a:moveTo>
                  <a:pt x="20116" y="15020"/>
                </a:moveTo>
                <a:lnTo>
                  <a:pt x="20333" y="15020"/>
                </a:lnTo>
                <a:lnTo>
                  <a:pt x="20333" y="19103"/>
                </a:lnTo>
                <a:lnTo>
                  <a:pt x="20116" y="19103"/>
                </a:lnTo>
                <a:lnTo>
                  <a:pt x="20116" y="1502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BBE0E3"/>
            </a:solidFill>
          </a:ln>
          <a:effectLst>
            <a:outerShdw blurRad="266700" dir="5400000" rotWithShape="0">
              <a:srgbClr val="000000"/>
            </a:outerShdw>
          </a:effectLst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" name="Line"/>
          <p:cNvSpPr/>
          <p:nvPr/>
        </p:nvSpPr>
        <p:spPr>
          <a:xfrm flipV="1">
            <a:off x="10436024" y="7994411"/>
            <a:ext cx="1" cy="1209598"/>
          </a:xfrm>
          <a:prstGeom prst="line">
            <a:avLst/>
          </a:prstGeom>
          <a:ln w="88900">
            <a:solidFill>
              <a:srgbClr val="FEFB4B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" name="Line"/>
          <p:cNvSpPr/>
          <p:nvPr/>
        </p:nvSpPr>
        <p:spPr>
          <a:xfrm>
            <a:off x="9839545" y="9161443"/>
            <a:ext cx="1192959" cy="1"/>
          </a:xfrm>
          <a:prstGeom prst="line">
            <a:avLst/>
          </a:prstGeom>
          <a:ln w="88900">
            <a:solidFill>
              <a:srgbClr val="FEFB4B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Group 71"/>
          <p:cNvSpPr/>
          <p:nvPr/>
        </p:nvSpPr>
        <p:spPr>
          <a:xfrm>
            <a:off x="5236087" y="7441054"/>
            <a:ext cx="2532626" cy="63093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 METERS</a:t>
            </a:r>
          </a:p>
        </p:txBody>
      </p:sp>
      <p:sp>
        <p:nvSpPr>
          <p:cNvPr id="171" name="Distance between the patient and the chart"/>
          <p:cNvSpPr/>
          <p:nvPr/>
        </p:nvSpPr>
        <p:spPr>
          <a:xfrm>
            <a:off x="5990930" y="2282899"/>
            <a:ext cx="4136999" cy="4136999"/>
          </a:xfrm>
          <a:prstGeom prst="ellipse">
            <a:avLst/>
          </a:prstGeom>
          <a:solidFill>
            <a:srgbClr val="67AC39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39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Distance between the patient and the chart</a:t>
            </a:r>
          </a:p>
        </p:txBody>
      </p:sp>
      <p:sp>
        <p:nvSpPr>
          <p:cNvPr id="173" name="Connection Line"/>
          <p:cNvSpPr/>
          <p:nvPr/>
        </p:nvSpPr>
        <p:spPr>
          <a:xfrm>
            <a:off x="3417880" y="5714515"/>
            <a:ext cx="3308970" cy="1440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26" extrusionOk="0">
                <a:moveTo>
                  <a:pt x="0" y="0"/>
                </a:moveTo>
                <a:cubicBezTo>
                  <a:pt x="3563" y="20776"/>
                  <a:pt x="10763" y="21600"/>
                  <a:pt x="21600" y="2473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headEnd type="triangle" len="sm"/>
            <a:tailEnd type="stealth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  <p:bldP spid="17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Examination :" descr="Examination :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1" y="617069"/>
            <a:ext cx="9108032" cy="1599958"/>
          </a:xfrm>
          <a:prstGeom prst="rect">
            <a:avLst/>
          </a:prstGeom>
          <a:effectLst>
            <a:outerShdw blurRad="520700" dist="152400" rotWithShape="0">
              <a:srgbClr val="000000">
                <a:alpha val="75000"/>
              </a:srgbClr>
            </a:outerShdw>
          </a:effectLst>
        </p:spPr>
      </p:pic>
      <p:sp>
        <p:nvSpPr>
          <p:cNvPr id="176" name="Rectangle 52"/>
          <p:cNvSpPr/>
          <p:nvPr/>
        </p:nvSpPr>
        <p:spPr>
          <a:xfrm>
            <a:off x="457439" y="2563258"/>
            <a:ext cx="4949200" cy="11643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blurRad="50800" dist="25400" dir="81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Visual acuity is recorded in : </a:t>
            </a:r>
          </a:p>
        </p:txBody>
      </p:sp>
      <p:pic>
        <p:nvPicPr>
          <p:cNvPr id="177" name="D14D9645-F613-4DD0-AF2B-CCC58F7858D8-L0-001.jpeg" descr="D14D9645-F613-4DD0-AF2B-CCC58F7858D8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639" y="5852335"/>
            <a:ext cx="1062771" cy="214522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355600" dist="1778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78" name="Line"/>
          <p:cNvSpPr/>
          <p:nvPr/>
        </p:nvSpPr>
        <p:spPr>
          <a:xfrm flipV="1">
            <a:off x="10436024" y="7994411"/>
            <a:ext cx="1" cy="1209598"/>
          </a:xfrm>
          <a:prstGeom prst="line">
            <a:avLst/>
          </a:prstGeom>
          <a:ln w="88900">
            <a:solidFill>
              <a:srgbClr val="FEFB4B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9" name="Line"/>
          <p:cNvSpPr/>
          <p:nvPr/>
        </p:nvSpPr>
        <p:spPr>
          <a:xfrm>
            <a:off x="9839545" y="9161443"/>
            <a:ext cx="1192959" cy="1"/>
          </a:xfrm>
          <a:prstGeom prst="line">
            <a:avLst/>
          </a:prstGeom>
          <a:ln w="88900">
            <a:solidFill>
              <a:srgbClr val="FEFB4B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defTabSz="1300480">
              <a:spcBef>
                <a:spcPts val="0"/>
              </a:spcBef>
              <a:defRPr i="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0" name="Group 80"/>
          <p:cNvSpPr/>
          <p:nvPr/>
        </p:nvSpPr>
        <p:spPr>
          <a:xfrm>
            <a:off x="650943" y="4292115"/>
            <a:ext cx="3302347" cy="630937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Denominator</a:t>
            </a:r>
          </a:p>
        </p:txBody>
      </p:sp>
      <p:grpSp>
        <p:nvGrpSpPr>
          <p:cNvPr id="183" name="Oval 80"/>
          <p:cNvGrpSpPr/>
          <p:nvPr/>
        </p:nvGrpSpPr>
        <p:grpSpPr>
          <a:xfrm>
            <a:off x="4170062" y="4339264"/>
            <a:ext cx="4664677" cy="4664677"/>
            <a:chOff x="0" y="0"/>
            <a:chExt cx="4664676" cy="4664676"/>
          </a:xfrm>
        </p:grpSpPr>
        <p:sp>
          <p:nvSpPr>
            <p:cNvPr id="181" name="Circle"/>
            <p:cNvSpPr/>
            <p:nvPr/>
          </p:nvSpPr>
          <p:spPr>
            <a:xfrm>
              <a:off x="0" y="0"/>
              <a:ext cx="4664677" cy="4664677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50800" dist="254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The Smallest Raw seen"/>
            <p:cNvSpPr txBox="1"/>
            <p:nvPr/>
          </p:nvSpPr>
          <p:spPr>
            <a:xfrm>
              <a:off x="683127" y="241872"/>
              <a:ext cx="3298422" cy="4180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5000" i="0" spc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b="1">
                  <a:latin typeface="Century Gothic"/>
                  <a:ea typeface="Century Gothic"/>
                  <a:cs typeface="Century Gothic"/>
                  <a:sym typeface="Century Gothic"/>
                </a:rPr>
                <a:t>The Smallest Raw seen</a:t>
              </a:r>
              <a:r>
                <a:t> </a:t>
              </a:r>
            </a:p>
          </p:txBody>
        </p:sp>
      </p:grpSp>
      <p:grpSp>
        <p:nvGrpSpPr>
          <p:cNvPr id="186" name="Oval 81"/>
          <p:cNvGrpSpPr/>
          <p:nvPr/>
        </p:nvGrpSpPr>
        <p:grpSpPr>
          <a:xfrm>
            <a:off x="2582781" y="7680855"/>
            <a:ext cx="975361" cy="975361"/>
            <a:chOff x="0" y="0"/>
            <a:chExt cx="975360" cy="975360"/>
          </a:xfrm>
        </p:grpSpPr>
        <p:sp>
          <p:nvSpPr>
            <p:cNvPr id="184" name="Circle"/>
            <p:cNvSpPr/>
            <p:nvPr/>
          </p:nvSpPr>
          <p:spPr>
            <a:xfrm>
              <a:off x="0" y="0"/>
              <a:ext cx="975361" cy="975361"/>
            </a:xfrm>
            <a:prstGeom prst="ellipse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50800" dist="25400" dir="10800000" rotWithShape="0">
                <a:srgbClr val="000000">
                  <a:alpha val="40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30048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Text"/>
            <p:cNvSpPr txBox="1"/>
            <p:nvPr/>
          </p:nvSpPr>
          <p:spPr>
            <a:xfrm>
              <a:off x="142838" y="51562"/>
              <a:ext cx="689684" cy="872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>
              <a:lvl1pPr algn="ctr" defTabSz="1300480">
                <a:spcBef>
                  <a:spcPts val="0"/>
                </a:spcBef>
                <a:defRPr sz="5000" i="0" spc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  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 advAuto="0"/>
      <p:bldP spid="183" grpId="0" animBg="1" advAuto="0"/>
      <p:bldP spid="18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Examination :" descr="Examination :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1" y="617069"/>
            <a:ext cx="9108032" cy="1599958"/>
          </a:xfrm>
          <a:prstGeom prst="rect">
            <a:avLst/>
          </a:prstGeom>
          <a:effectLst>
            <a:outerShdw blurRad="520700" dist="152400" rotWithShape="0">
              <a:srgbClr val="000000">
                <a:alpha val="75000"/>
              </a:srgbClr>
            </a:outerShdw>
          </a:effectLst>
        </p:spPr>
      </p:pic>
      <p:sp>
        <p:nvSpPr>
          <p:cNvPr id="189" name="Rectangle 52"/>
          <p:cNvSpPr/>
          <p:nvPr/>
        </p:nvSpPr>
        <p:spPr>
          <a:xfrm>
            <a:off x="227335" y="2839381"/>
            <a:ext cx="12419875" cy="6309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blurRad="50800" dist="25400" dir="81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 algn="ctr" defTabSz="2063559">
              <a:spcBef>
                <a:spcPts val="0"/>
              </a:spcBef>
              <a:defRPr sz="3600" b="1" i="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If the pat. can't see the largest symbol on the chart </a:t>
            </a:r>
            <a:r>
              <a:rPr>
                <a:solidFill>
                  <a:srgbClr val="F12922"/>
                </a:solidFill>
              </a:rPr>
              <a:t>then</a:t>
            </a:r>
            <a:r>
              <a:t>:</a:t>
            </a:r>
          </a:p>
        </p:txBody>
      </p:sp>
      <p:sp>
        <p:nvSpPr>
          <p:cNvPr id="190" name="Freeform 45"/>
          <p:cNvSpPr/>
          <p:nvPr/>
        </p:nvSpPr>
        <p:spPr>
          <a:xfrm>
            <a:off x="1365739" y="7947866"/>
            <a:ext cx="442267" cy="442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defTabSz="1300480">
              <a:spcBef>
                <a:spcPts val="0"/>
              </a:spcBef>
              <a:defRPr sz="3400" i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Freeform 45"/>
          <p:cNvSpPr/>
          <p:nvPr/>
        </p:nvSpPr>
        <p:spPr>
          <a:xfrm>
            <a:off x="1365739" y="5652592"/>
            <a:ext cx="442267" cy="442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defTabSz="1300480">
              <a:spcBef>
                <a:spcPts val="0"/>
              </a:spcBef>
              <a:defRPr sz="3400" i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Freeform 45"/>
          <p:cNvSpPr/>
          <p:nvPr/>
        </p:nvSpPr>
        <p:spPr>
          <a:xfrm>
            <a:off x="1365739" y="6903025"/>
            <a:ext cx="442267" cy="419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79B353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defTabSz="1300480">
              <a:spcBef>
                <a:spcPts val="0"/>
              </a:spcBef>
              <a:defRPr sz="3400" i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Counting Finger"/>
          <p:cNvSpPr/>
          <p:nvPr/>
        </p:nvSpPr>
        <p:spPr>
          <a:xfrm>
            <a:off x="2923405" y="5498364"/>
            <a:ext cx="5716012" cy="750722"/>
          </a:xfrm>
          <a:prstGeom prst="roundRect">
            <a:avLst>
              <a:gd name="adj" fmla="val 266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defTabSz="1300480">
              <a:spcBef>
                <a:spcPts val="0"/>
              </a:spcBef>
              <a:defRPr b="1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Counting Finger</a:t>
            </a:r>
          </a:p>
        </p:txBody>
      </p:sp>
      <p:sp>
        <p:nvSpPr>
          <p:cNvPr id="194" name="Hand movements"/>
          <p:cNvSpPr/>
          <p:nvPr/>
        </p:nvSpPr>
        <p:spPr>
          <a:xfrm>
            <a:off x="2923405" y="6737206"/>
            <a:ext cx="5716012" cy="750722"/>
          </a:xfrm>
          <a:prstGeom prst="roundRect">
            <a:avLst>
              <a:gd name="adj" fmla="val 266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defTabSz="1300480">
              <a:spcBef>
                <a:spcPts val="0"/>
              </a:spcBef>
              <a:defRPr b="1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Hand movements </a:t>
            </a:r>
          </a:p>
        </p:txBody>
      </p:sp>
      <p:sp>
        <p:nvSpPr>
          <p:cNvPr id="195" name="light perception and projection"/>
          <p:cNvSpPr/>
          <p:nvPr/>
        </p:nvSpPr>
        <p:spPr>
          <a:xfrm>
            <a:off x="2799064" y="7832266"/>
            <a:ext cx="6996602" cy="918910"/>
          </a:xfrm>
          <a:prstGeom prst="roundRect">
            <a:avLst>
              <a:gd name="adj" fmla="val 266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defTabSz="1300480">
              <a:spcBef>
                <a:spcPts val="0"/>
              </a:spcBef>
              <a:defRPr b="1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light perception and projection</a:t>
            </a:r>
          </a:p>
        </p:txBody>
      </p:sp>
      <p:sp>
        <p:nvSpPr>
          <p:cNvPr id="196" name="bring the chart closer to the patient to 1 Meter"/>
          <p:cNvSpPr/>
          <p:nvPr/>
        </p:nvSpPr>
        <p:spPr>
          <a:xfrm>
            <a:off x="2923405" y="3835553"/>
            <a:ext cx="8906772" cy="697030"/>
          </a:xfrm>
          <a:prstGeom prst="roundRect">
            <a:avLst>
              <a:gd name="adj" fmla="val 28649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defTabSz="1300480">
              <a:spcBef>
                <a:spcPts val="0"/>
              </a:spcBef>
              <a:defRPr b="1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bring the chart closer to the patient to 1 Meter</a:t>
            </a:r>
          </a:p>
        </p:txBody>
      </p:sp>
      <p:sp>
        <p:nvSpPr>
          <p:cNvPr id="197" name="Arrow"/>
          <p:cNvSpPr/>
          <p:nvPr/>
        </p:nvSpPr>
        <p:spPr>
          <a:xfrm>
            <a:off x="625698" y="3668763"/>
            <a:ext cx="1383435" cy="1030610"/>
          </a:xfrm>
          <a:prstGeom prst="rightArrow">
            <a:avLst>
              <a:gd name="adj1" fmla="val 32000"/>
              <a:gd name="adj2" fmla="val 85910"/>
            </a:avLst>
          </a:prstGeom>
          <a:solidFill>
            <a:srgbClr val="F12922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1" grpId="0" animBg="1" advAuto="0"/>
      <p:bldP spid="19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2B9281C8-343B-4F1E-8FA7-2D92EB7124DE-L0-001.jpeg" descr="2B9281C8-343B-4F1E-8FA7-2D92EB7124DE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00" y="5263140"/>
            <a:ext cx="5881408" cy="44045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66700" dir="5400000" rotWithShape="0">
              <a:srgbClr val="000000"/>
            </a:outerShdw>
          </a:effectLst>
        </p:spPr>
      </p:pic>
      <p:pic>
        <p:nvPicPr>
          <p:cNvPr id="200" name="7B8AD5C7-5571-4E3D-B53D-9AD5E1A76132-L0-001.jpeg" descr="7B8AD5C7-5571-4E3D-B53D-9AD5E1A76132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82" y="357226"/>
            <a:ext cx="4851843" cy="48332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66700" dir="5400000" rotWithShape="0">
              <a:srgbClr val="000000"/>
            </a:outerShdw>
          </a:effectLst>
        </p:spPr>
      </p:pic>
      <p:sp>
        <p:nvSpPr>
          <p:cNvPr id="201" name="Counting Finger"/>
          <p:cNvSpPr/>
          <p:nvPr/>
        </p:nvSpPr>
        <p:spPr>
          <a:xfrm>
            <a:off x="208191" y="2767810"/>
            <a:ext cx="5716013" cy="750722"/>
          </a:xfrm>
          <a:prstGeom prst="roundRect">
            <a:avLst>
              <a:gd name="adj" fmla="val 266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algn="ctr" defTabSz="1300480">
              <a:spcBef>
                <a:spcPts val="0"/>
              </a:spcBef>
              <a:defRPr b="1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Counting Finger</a:t>
            </a:r>
          </a:p>
        </p:txBody>
      </p:sp>
      <p:sp>
        <p:nvSpPr>
          <p:cNvPr id="202" name="Hand movements"/>
          <p:cNvSpPr/>
          <p:nvPr/>
        </p:nvSpPr>
        <p:spPr>
          <a:xfrm>
            <a:off x="208191" y="7090031"/>
            <a:ext cx="5716013" cy="750721"/>
          </a:xfrm>
          <a:prstGeom prst="roundRect">
            <a:avLst>
              <a:gd name="adj" fmla="val 266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>
            <a:lvl1pPr algn="ctr" defTabSz="1300480">
              <a:spcBef>
                <a:spcPts val="0"/>
              </a:spcBef>
              <a:defRPr b="1" i="0" spc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Hand movements </a:t>
            </a:r>
          </a:p>
        </p:txBody>
      </p:sp>
      <p:sp>
        <p:nvSpPr>
          <p:cNvPr id="203" name="How many fingers do I hold ??"/>
          <p:cNvSpPr/>
          <p:nvPr/>
        </p:nvSpPr>
        <p:spPr>
          <a:xfrm>
            <a:off x="119722" y="3540795"/>
            <a:ext cx="7227547" cy="999929"/>
          </a:xfrm>
          <a:prstGeom prst="roundRect">
            <a:avLst>
              <a:gd name="adj" fmla="val 35895"/>
            </a:avLst>
          </a:prstGeom>
          <a:solidFill>
            <a:srgbClr val="48BB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3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How many fingers do I hold ??</a:t>
            </a:r>
          </a:p>
        </p:txBody>
      </p:sp>
      <p:sp>
        <p:nvSpPr>
          <p:cNvPr id="204" name="Do you see anything moving ??"/>
          <p:cNvSpPr/>
          <p:nvPr/>
        </p:nvSpPr>
        <p:spPr>
          <a:xfrm>
            <a:off x="240893" y="8010449"/>
            <a:ext cx="6133825" cy="1260713"/>
          </a:xfrm>
          <a:prstGeom prst="roundRect">
            <a:avLst>
              <a:gd name="adj" fmla="val 28470"/>
            </a:avLst>
          </a:prstGeom>
          <a:solidFill>
            <a:srgbClr val="48BB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3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Do you see anything moving ??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Custom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Century Gothic</vt:lpstr>
      <vt:lpstr>DIN Alternate</vt:lpstr>
      <vt:lpstr>DIN Condensed</vt:lpstr>
      <vt:lpstr>Helvetica Neue</vt:lpstr>
      <vt:lpstr>Iowan Old Style</vt:lpstr>
      <vt:lpstr>Zapf Dingbats</vt:lpstr>
      <vt:lpstr>New_Template9</vt:lpstr>
      <vt:lpstr>Vision loss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loss</dc:title>
  <cp:lastModifiedBy>Mac</cp:lastModifiedBy>
  <cp:revision>2</cp:revision>
  <dcterms:modified xsi:type="dcterms:W3CDTF">2025-11-26T21:14:53Z</dcterms:modified>
</cp:coreProperties>
</file>