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7"/>
  </p:handoutMasterIdLst>
  <p:sldIdLst>
    <p:sldId id="256" r:id="rId2"/>
    <p:sldId id="297" r:id="rId3"/>
    <p:sldId id="274" r:id="rId4"/>
    <p:sldId id="272" r:id="rId5"/>
    <p:sldId id="275" r:id="rId6"/>
    <p:sldId id="276" r:id="rId7"/>
    <p:sldId id="277" r:id="rId8"/>
    <p:sldId id="258" r:id="rId9"/>
    <p:sldId id="278" r:id="rId10"/>
    <p:sldId id="282" r:id="rId11"/>
    <p:sldId id="262" r:id="rId12"/>
    <p:sldId id="283" r:id="rId13"/>
    <p:sldId id="284" r:id="rId14"/>
    <p:sldId id="285" r:id="rId15"/>
    <p:sldId id="263" r:id="rId16"/>
    <p:sldId id="287" r:id="rId17"/>
    <p:sldId id="261" r:id="rId18"/>
    <p:sldId id="288" r:id="rId19"/>
    <p:sldId id="290" r:id="rId20"/>
    <p:sldId id="291" r:id="rId21"/>
    <p:sldId id="259" r:id="rId22"/>
    <p:sldId id="279" r:id="rId23"/>
    <p:sldId id="265" r:id="rId24"/>
    <p:sldId id="266" r:id="rId25"/>
    <p:sldId id="260" r:id="rId26"/>
    <p:sldId id="280" r:id="rId27"/>
    <p:sldId id="281" r:id="rId28"/>
    <p:sldId id="293" r:id="rId29"/>
    <p:sldId id="295" r:id="rId30"/>
    <p:sldId id="294" r:id="rId31"/>
    <p:sldId id="264" r:id="rId32"/>
    <p:sldId id="267" r:id="rId33"/>
    <p:sldId id="268" r:id="rId34"/>
    <p:sldId id="269" r:id="rId35"/>
    <p:sldId id="270" r:id="rId3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121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62" d="100"/>
          <a:sy n="62" d="100"/>
        </p:scale>
        <p:origin x="3226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53A7B0-45E4-4F80-87C5-BF59AE10A986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0E76311C-B399-4B0F-BC60-8A3DF3496141}">
      <dgm:prSet phldrT="[Text]" custT="1"/>
      <dgm:spPr/>
      <dgm:t>
        <a:bodyPr/>
        <a:lstStyle/>
        <a:p>
          <a:r>
            <a:rPr lang="en-US" sz="2000" dirty="0">
              <a:solidFill>
                <a:schemeClr val="tx1"/>
              </a:solidFill>
            </a:rPr>
            <a:t>Smoking/pollution </a:t>
          </a:r>
          <a:endParaRPr lang="en-AU" sz="2000" dirty="0">
            <a:solidFill>
              <a:schemeClr val="tx1"/>
            </a:solidFill>
          </a:endParaRPr>
        </a:p>
      </dgm:t>
    </dgm:pt>
    <dgm:pt modelId="{0B9DCA43-C901-479E-8371-4F99E978B649}" type="parTrans" cxnId="{AFAF81F4-2797-461A-AF4F-4926194E5C56}">
      <dgm:prSet/>
      <dgm:spPr/>
      <dgm:t>
        <a:bodyPr/>
        <a:lstStyle/>
        <a:p>
          <a:endParaRPr lang="en-AU"/>
        </a:p>
      </dgm:t>
    </dgm:pt>
    <dgm:pt modelId="{B2F61DC4-3DB6-4CAD-95FA-FC43718E9CDA}" type="sibTrans" cxnId="{AFAF81F4-2797-461A-AF4F-4926194E5C56}">
      <dgm:prSet/>
      <dgm:spPr/>
      <dgm:t>
        <a:bodyPr/>
        <a:lstStyle/>
        <a:p>
          <a:endParaRPr lang="en-AU"/>
        </a:p>
      </dgm:t>
    </dgm:pt>
    <dgm:pt modelId="{FE93781C-CDE1-400B-8037-C978A0D6933E}">
      <dgm:prSet phldrT="[Text]" custT="1"/>
      <dgm:spPr/>
      <dgm:t>
        <a:bodyPr/>
        <a:lstStyle/>
        <a:p>
          <a:r>
            <a:rPr lang="en-US" sz="2000" dirty="0">
              <a:solidFill>
                <a:schemeClr val="tx1"/>
              </a:solidFill>
            </a:rPr>
            <a:t>Chronic inflammation</a:t>
          </a:r>
          <a:endParaRPr lang="en-AU" sz="2000" dirty="0">
            <a:solidFill>
              <a:schemeClr val="tx1"/>
            </a:solidFill>
          </a:endParaRPr>
        </a:p>
      </dgm:t>
    </dgm:pt>
    <dgm:pt modelId="{7F52C1B9-2888-42CE-A471-62044BA571E2}" type="parTrans" cxnId="{49D108C2-3148-48AA-8680-6BACC0ACA413}">
      <dgm:prSet/>
      <dgm:spPr/>
      <dgm:t>
        <a:bodyPr/>
        <a:lstStyle/>
        <a:p>
          <a:endParaRPr lang="en-AU"/>
        </a:p>
      </dgm:t>
    </dgm:pt>
    <dgm:pt modelId="{62E58B86-1F2D-428D-A6E6-63FF1B5FADFD}" type="sibTrans" cxnId="{49D108C2-3148-48AA-8680-6BACC0ACA413}">
      <dgm:prSet/>
      <dgm:spPr/>
      <dgm:t>
        <a:bodyPr/>
        <a:lstStyle/>
        <a:p>
          <a:endParaRPr lang="en-AU"/>
        </a:p>
      </dgm:t>
    </dgm:pt>
    <dgm:pt modelId="{3C57CEB6-9908-4DCD-B020-5D4BE3D71BD8}">
      <dgm:prSet phldrT="[Text]" custT="1"/>
      <dgm:spPr/>
      <dgm:t>
        <a:bodyPr/>
        <a:lstStyle/>
        <a:p>
          <a:r>
            <a:rPr lang="en-US" sz="2000" dirty="0">
              <a:solidFill>
                <a:schemeClr val="tx1"/>
              </a:solidFill>
            </a:rPr>
            <a:t>Airflow limitation </a:t>
          </a:r>
          <a:endParaRPr lang="en-AU" sz="2000" dirty="0">
            <a:solidFill>
              <a:schemeClr val="tx1"/>
            </a:solidFill>
          </a:endParaRPr>
        </a:p>
      </dgm:t>
    </dgm:pt>
    <dgm:pt modelId="{C5E3E77C-8557-4631-AFC1-0A84CCE362C5}" type="parTrans" cxnId="{A80F5B6A-0143-4C2B-9FC9-9B9163844A69}">
      <dgm:prSet/>
      <dgm:spPr/>
      <dgm:t>
        <a:bodyPr/>
        <a:lstStyle/>
        <a:p>
          <a:endParaRPr lang="en-AU"/>
        </a:p>
      </dgm:t>
    </dgm:pt>
    <dgm:pt modelId="{90036661-0EB3-44D0-AEAF-36277D3E1371}" type="sibTrans" cxnId="{A80F5B6A-0143-4C2B-9FC9-9B9163844A69}">
      <dgm:prSet/>
      <dgm:spPr/>
      <dgm:t>
        <a:bodyPr/>
        <a:lstStyle/>
        <a:p>
          <a:endParaRPr lang="en-AU"/>
        </a:p>
      </dgm:t>
    </dgm:pt>
    <dgm:pt modelId="{E6194B8E-5362-468A-B584-3A8BA1B847C8}">
      <dgm:prSet phldrT="[Text]" custT="1"/>
      <dgm:spPr/>
      <dgm:t>
        <a:bodyPr/>
        <a:lstStyle/>
        <a:p>
          <a:r>
            <a:rPr lang="en-US" sz="2000" dirty="0">
              <a:solidFill>
                <a:schemeClr val="tx1"/>
              </a:solidFill>
            </a:rPr>
            <a:t>Disability/Mortality</a:t>
          </a:r>
          <a:endParaRPr lang="en-AU" sz="2000" dirty="0">
            <a:solidFill>
              <a:schemeClr val="tx1"/>
            </a:solidFill>
          </a:endParaRPr>
        </a:p>
      </dgm:t>
    </dgm:pt>
    <dgm:pt modelId="{F018F28E-D422-45EB-BD43-F64569F47A0B}" type="parTrans" cxnId="{9DA8E1FA-0212-4054-AEC2-F671C565CC3A}">
      <dgm:prSet/>
      <dgm:spPr/>
      <dgm:t>
        <a:bodyPr/>
        <a:lstStyle/>
        <a:p>
          <a:endParaRPr lang="en-AU"/>
        </a:p>
      </dgm:t>
    </dgm:pt>
    <dgm:pt modelId="{C772E4C3-C2DF-4446-BB97-C3264B4B7765}" type="sibTrans" cxnId="{9DA8E1FA-0212-4054-AEC2-F671C565CC3A}">
      <dgm:prSet/>
      <dgm:spPr/>
      <dgm:t>
        <a:bodyPr/>
        <a:lstStyle/>
        <a:p>
          <a:endParaRPr lang="en-AU"/>
        </a:p>
      </dgm:t>
    </dgm:pt>
    <dgm:pt modelId="{53B5B616-85A0-4CD2-B2D2-B65CB58DFF6A}" type="pres">
      <dgm:prSet presAssocID="{C553A7B0-45E4-4F80-87C5-BF59AE10A986}" presName="Name0" presStyleCnt="0">
        <dgm:presLayoutVars>
          <dgm:dir/>
          <dgm:animLvl val="lvl"/>
          <dgm:resizeHandles val="exact"/>
        </dgm:presLayoutVars>
      </dgm:prSet>
      <dgm:spPr/>
    </dgm:pt>
    <dgm:pt modelId="{17F617E6-63C9-46BA-824F-AB958B332252}" type="pres">
      <dgm:prSet presAssocID="{0E76311C-B399-4B0F-BC60-8A3DF3496141}" presName="parTxOnly" presStyleLbl="node1" presStyleIdx="0" presStyleCnt="4" custScaleX="94031">
        <dgm:presLayoutVars>
          <dgm:chMax val="0"/>
          <dgm:chPref val="0"/>
          <dgm:bulletEnabled val="1"/>
        </dgm:presLayoutVars>
      </dgm:prSet>
      <dgm:spPr/>
    </dgm:pt>
    <dgm:pt modelId="{5FF8A6AF-1E19-4B2A-9CAC-4ED4973E83F4}" type="pres">
      <dgm:prSet presAssocID="{B2F61DC4-3DB6-4CAD-95FA-FC43718E9CDA}" presName="parTxOnlySpace" presStyleCnt="0"/>
      <dgm:spPr/>
    </dgm:pt>
    <dgm:pt modelId="{69ADB304-024A-4475-96AE-8994E892132D}" type="pres">
      <dgm:prSet presAssocID="{FE93781C-CDE1-400B-8037-C978A0D6933E}" presName="parTxOnly" presStyleLbl="node1" presStyleIdx="1" presStyleCnt="4" custScaleX="126408">
        <dgm:presLayoutVars>
          <dgm:chMax val="0"/>
          <dgm:chPref val="0"/>
          <dgm:bulletEnabled val="1"/>
        </dgm:presLayoutVars>
      </dgm:prSet>
      <dgm:spPr/>
    </dgm:pt>
    <dgm:pt modelId="{B0A302A7-6584-49B4-8B19-39EFD0FD9C5E}" type="pres">
      <dgm:prSet presAssocID="{62E58B86-1F2D-428D-A6E6-63FF1B5FADFD}" presName="parTxOnlySpace" presStyleCnt="0"/>
      <dgm:spPr/>
    </dgm:pt>
    <dgm:pt modelId="{D0A66CF8-0E79-4C97-BC38-ABC4CFB192DA}" type="pres">
      <dgm:prSet presAssocID="{3C57CEB6-9908-4DCD-B020-5D4BE3D71BD8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FF654431-FBDC-4B82-AF31-3207BD2A40E6}" type="pres">
      <dgm:prSet presAssocID="{90036661-0EB3-44D0-AEAF-36277D3E1371}" presName="parTxOnlySpace" presStyleCnt="0"/>
      <dgm:spPr/>
    </dgm:pt>
    <dgm:pt modelId="{A782A2A3-314D-4903-847B-169D10CABF26}" type="pres">
      <dgm:prSet presAssocID="{E6194B8E-5362-468A-B584-3A8BA1B847C8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613CE425-1C96-4EE1-91CA-EA4DD2273BEC}" type="presOf" srcId="{3C57CEB6-9908-4DCD-B020-5D4BE3D71BD8}" destId="{D0A66CF8-0E79-4C97-BC38-ABC4CFB192DA}" srcOrd="0" destOrd="0" presId="urn:microsoft.com/office/officeart/2005/8/layout/chevron1"/>
    <dgm:cxn modelId="{110DB62E-9CFD-41D5-8EE6-3D0C92B9EAF3}" type="presOf" srcId="{E6194B8E-5362-468A-B584-3A8BA1B847C8}" destId="{A782A2A3-314D-4903-847B-169D10CABF26}" srcOrd="0" destOrd="0" presId="urn:microsoft.com/office/officeart/2005/8/layout/chevron1"/>
    <dgm:cxn modelId="{B4C3A832-AF5E-4026-8BF7-2DE630E917D5}" type="presOf" srcId="{0E76311C-B399-4B0F-BC60-8A3DF3496141}" destId="{17F617E6-63C9-46BA-824F-AB958B332252}" srcOrd="0" destOrd="0" presId="urn:microsoft.com/office/officeart/2005/8/layout/chevron1"/>
    <dgm:cxn modelId="{A80F5B6A-0143-4C2B-9FC9-9B9163844A69}" srcId="{C553A7B0-45E4-4F80-87C5-BF59AE10A986}" destId="{3C57CEB6-9908-4DCD-B020-5D4BE3D71BD8}" srcOrd="2" destOrd="0" parTransId="{C5E3E77C-8557-4631-AFC1-0A84CCE362C5}" sibTransId="{90036661-0EB3-44D0-AEAF-36277D3E1371}"/>
    <dgm:cxn modelId="{49D108C2-3148-48AA-8680-6BACC0ACA413}" srcId="{C553A7B0-45E4-4F80-87C5-BF59AE10A986}" destId="{FE93781C-CDE1-400B-8037-C978A0D6933E}" srcOrd="1" destOrd="0" parTransId="{7F52C1B9-2888-42CE-A471-62044BA571E2}" sibTransId="{62E58B86-1F2D-428D-A6E6-63FF1B5FADFD}"/>
    <dgm:cxn modelId="{76C811D3-08B0-43B5-AACF-6DC7354259FD}" type="presOf" srcId="{FE93781C-CDE1-400B-8037-C978A0D6933E}" destId="{69ADB304-024A-4475-96AE-8994E892132D}" srcOrd="0" destOrd="0" presId="urn:microsoft.com/office/officeart/2005/8/layout/chevron1"/>
    <dgm:cxn modelId="{AFAF81F4-2797-461A-AF4F-4926194E5C56}" srcId="{C553A7B0-45E4-4F80-87C5-BF59AE10A986}" destId="{0E76311C-B399-4B0F-BC60-8A3DF3496141}" srcOrd="0" destOrd="0" parTransId="{0B9DCA43-C901-479E-8371-4F99E978B649}" sibTransId="{B2F61DC4-3DB6-4CAD-95FA-FC43718E9CDA}"/>
    <dgm:cxn modelId="{2043E0F9-39EF-4536-A2D8-38843ECEBB85}" type="presOf" srcId="{C553A7B0-45E4-4F80-87C5-BF59AE10A986}" destId="{53B5B616-85A0-4CD2-B2D2-B65CB58DFF6A}" srcOrd="0" destOrd="0" presId="urn:microsoft.com/office/officeart/2005/8/layout/chevron1"/>
    <dgm:cxn modelId="{9DA8E1FA-0212-4054-AEC2-F671C565CC3A}" srcId="{C553A7B0-45E4-4F80-87C5-BF59AE10A986}" destId="{E6194B8E-5362-468A-B584-3A8BA1B847C8}" srcOrd="3" destOrd="0" parTransId="{F018F28E-D422-45EB-BD43-F64569F47A0B}" sibTransId="{C772E4C3-C2DF-4446-BB97-C3264B4B7765}"/>
    <dgm:cxn modelId="{7B9AF62A-9B9A-46A8-B963-3DF67EFCA2C7}" type="presParOf" srcId="{53B5B616-85A0-4CD2-B2D2-B65CB58DFF6A}" destId="{17F617E6-63C9-46BA-824F-AB958B332252}" srcOrd="0" destOrd="0" presId="urn:microsoft.com/office/officeart/2005/8/layout/chevron1"/>
    <dgm:cxn modelId="{CBFB728F-FEF2-496D-9ADB-934147C824D6}" type="presParOf" srcId="{53B5B616-85A0-4CD2-B2D2-B65CB58DFF6A}" destId="{5FF8A6AF-1E19-4B2A-9CAC-4ED4973E83F4}" srcOrd="1" destOrd="0" presId="urn:microsoft.com/office/officeart/2005/8/layout/chevron1"/>
    <dgm:cxn modelId="{CF0F2CA7-D48B-4B3F-B414-8380434A858F}" type="presParOf" srcId="{53B5B616-85A0-4CD2-B2D2-B65CB58DFF6A}" destId="{69ADB304-024A-4475-96AE-8994E892132D}" srcOrd="2" destOrd="0" presId="urn:microsoft.com/office/officeart/2005/8/layout/chevron1"/>
    <dgm:cxn modelId="{5FD65325-57ED-454A-B5A7-C5564EBE76EC}" type="presParOf" srcId="{53B5B616-85A0-4CD2-B2D2-B65CB58DFF6A}" destId="{B0A302A7-6584-49B4-8B19-39EFD0FD9C5E}" srcOrd="3" destOrd="0" presId="urn:microsoft.com/office/officeart/2005/8/layout/chevron1"/>
    <dgm:cxn modelId="{44FEA1D0-2E2E-42D2-BA6E-3AF35EF16F58}" type="presParOf" srcId="{53B5B616-85A0-4CD2-B2D2-B65CB58DFF6A}" destId="{D0A66CF8-0E79-4C97-BC38-ABC4CFB192DA}" srcOrd="4" destOrd="0" presId="urn:microsoft.com/office/officeart/2005/8/layout/chevron1"/>
    <dgm:cxn modelId="{B8977548-D4FC-4F40-BD50-9EB89A11251C}" type="presParOf" srcId="{53B5B616-85A0-4CD2-B2D2-B65CB58DFF6A}" destId="{FF654431-FBDC-4B82-AF31-3207BD2A40E6}" srcOrd="5" destOrd="0" presId="urn:microsoft.com/office/officeart/2005/8/layout/chevron1"/>
    <dgm:cxn modelId="{E2418635-4768-44AA-8D11-0ACA49F6329E}" type="presParOf" srcId="{53B5B616-85A0-4CD2-B2D2-B65CB58DFF6A}" destId="{A782A2A3-314D-4903-847B-169D10CABF26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F617E6-63C9-46BA-824F-AB958B332252}">
      <dsp:nvSpPr>
        <dsp:cNvPr id="0" name=""/>
        <dsp:cNvSpPr/>
      </dsp:nvSpPr>
      <dsp:spPr>
        <a:xfrm>
          <a:off x="4330" y="1283263"/>
          <a:ext cx="2032411" cy="86457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</a:rPr>
            <a:t>Smoking/pollution </a:t>
          </a:r>
          <a:endParaRPr lang="en-AU" sz="2000" kern="1200" dirty="0">
            <a:solidFill>
              <a:schemeClr val="tx1"/>
            </a:solidFill>
          </a:endParaRPr>
        </a:p>
      </dsp:txBody>
      <dsp:txXfrm>
        <a:off x="436615" y="1283263"/>
        <a:ext cx="1167841" cy="864570"/>
      </dsp:txXfrm>
    </dsp:sp>
    <dsp:sp modelId="{69ADB304-024A-4475-96AE-8994E892132D}">
      <dsp:nvSpPr>
        <dsp:cNvPr id="0" name=""/>
        <dsp:cNvSpPr/>
      </dsp:nvSpPr>
      <dsp:spPr>
        <a:xfrm>
          <a:off x="1820598" y="1283263"/>
          <a:ext cx="2732216" cy="86457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</a:rPr>
            <a:t>Chronic inflammation</a:t>
          </a:r>
          <a:endParaRPr lang="en-AU" sz="2000" kern="1200" dirty="0">
            <a:solidFill>
              <a:schemeClr val="tx1"/>
            </a:solidFill>
          </a:endParaRPr>
        </a:p>
      </dsp:txBody>
      <dsp:txXfrm>
        <a:off x="2252883" y="1283263"/>
        <a:ext cx="1867646" cy="864570"/>
      </dsp:txXfrm>
    </dsp:sp>
    <dsp:sp modelId="{D0A66CF8-0E79-4C97-BC38-ABC4CFB192DA}">
      <dsp:nvSpPr>
        <dsp:cNvPr id="0" name=""/>
        <dsp:cNvSpPr/>
      </dsp:nvSpPr>
      <dsp:spPr>
        <a:xfrm>
          <a:off x="4336672" y="1283263"/>
          <a:ext cx="2161426" cy="86457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</a:rPr>
            <a:t>Airflow limitation </a:t>
          </a:r>
          <a:endParaRPr lang="en-AU" sz="2000" kern="1200" dirty="0">
            <a:solidFill>
              <a:schemeClr val="tx1"/>
            </a:solidFill>
          </a:endParaRPr>
        </a:p>
      </dsp:txBody>
      <dsp:txXfrm>
        <a:off x="4768957" y="1283263"/>
        <a:ext cx="1296856" cy="864570"/>
      </dsp:txXfrm>
    </dsp:sp>
    <dsp:sp modelId="{A782A2A3-314D-4903-847B-169D10CABF26}">
      <dsp:nvSpPr>
        <dsp:cNvPr id="0" name=""/>
        <dsp:cNvSpPr/>
      </dsp:nvSpPr>
      <dsp:spPr>
        <a:xfrm>
          <a:off x="6281956" y="1283263"/>
          <a:ext cx="2161426" cy="86457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solidFill>
                <a:schemeClr val="tx1"/>
              </a:solidFill>
            </a:rPr>
            <a:t>Disability/Mortality</a:t>
          </a:r>
          <a:endParaRPr lang="en-AU" sz="2000" kern="1200" dirty="0">
            <a:solidFill>
              <a:schemeClr val="tx1"/>
            </a:solidFill>
          </a:endParaRPr>
        </a:p>
      </dsp:txBody>
      <dsp:txXfrm>
        <a:off x="6714241" y="1283263"/>
        <a:ext cx="1296856" cy="864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BF02BD9-F0ED-9211-014A-002FE8F3E1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BF9B38-373D-759F-3E9D-97756C6D44E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8D93AE-7ABD-4B6E-BA8E-08E9E50B0CC8}" type="datetimeFigureOut">
              <a:rPr lang="en-AU" smtClean="0"/>
              <a:t>7/04/2026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3DCDD5-5D42-EF68-389B-D1A4CF0308F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B4FB31-4A3F-364D-BF6D-3DF0C3A6F3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EA04E6-D15D-47B0-9680-D5B33A9815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614259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558" y="1845725"/>
            <a:ext cx="7772400" cy="1470025"/>
          </a:xfrm>
        </p:spPr>
        <p:txBody>
          <a:bodyPr>
            <a:normAutofit fontScale="90000"/>
          </a:bodyPr>
          <a:lstStyle/>
          <a:p>
            <a:r>
              <a:rPr dirty="0"/>
              <a:t>Epidemiology of Non-Communicable Diseases of the Respiratory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599" y="3886199"/>
            <a:ext cx="7000613" cy="2858549"/>
          </a:xfrm>
        </p:spPr>
        <p:txBody>
          <a:bodyPr>
            <a:normAutofit/>
          </a:bodyPr>
          <a:lstStyle/>
          <a:p>
            <a:r>
              <a:rPr dirty="0"/>
              <a:t>Lecture for PhD Students </a:t>
            </a:r>
            <a:r>
              <a:rPr lang="en-US" dirty="0"/>
              <a:t>of</a:t>
            </a:r>
            <a:r>
              <a:rPr dirty="0"/>
              <a:t> Community Medicine</a:t>
            </a:r>
            <a:endParaRPr lang="en-US" dirty="0"/>
          </a:p>
          <a:p>
            <a:endParaRPr lang="en-US" dirty="0"/>
          </a:p>
          <a:p>
            <a:r>
              <a:rPr lang="en-AU" sz="2000" dirty="0"/>
              <a:t>Dr: </a:t>
            </a:r>
            <a:r>
              <a:rPr lang="en-AU" sz="2000" dirty="0" err="1"/>
              <a:t>Thiya</a:t>
            </a:r>
            <a:r>
              <a:rPr lang="en-AU" sz="2000" dirty="0"/>
              <a:t> k, </a:t>
            </a:r>
            <a:r>
              <a:rPr lang="en-AU" sz="2000" dirty="0" err="1"/>
              <a:t>Joda</a:t>
            </a:r>
            <a:r>
              <a:rPr lang="en-AU" sz="2000" dirty="0"/>
              <a:t> </a:t>
            </a:r>
          </a:p>
          <a:p>
            <a:r>
              <a:rPr lang="en-AU" sz="2000" dirty="0" err="1"/>
              <a:t>Mbchb,AMC,FRACGP</a:t>
            </a:r>
            <a:r>
              <a:rPr lang="en-AU" sz="2000" dirty="0"/>
              <a:t> </a:t>
            </a:r>
            <a:endParaRPr sz="2000" dirty="0"/>
          </a:p>
        </p:txBody>
      </p:sp>
      <p:pic>
        <p:nvPicPr>
          <p:cNvPr id="5" name="Picture 4" descr="A logo of a medical college&#10;&#10;AI-generated content may be incorrect.">
            <a:extLst>
              <a:ext uri="{FF2B5EF4-FFF2-40B4-BE49-F238E27FC236}">
                <a16:creationId xmlns:a16="http://schemas.microsoft.com/office/drawing/2014/main" id="{8FA5B4D7-E7B7-C228-E3C4-CFB9D21D9A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5023" y="113252"/>
            <a:ext cx="1804419" cy="180441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/>
              <a:t>Air Pollution and Respiratory NCDs: Outdoor Air Pollution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097280"/>
            <a:ext cx="3474720" cy="4114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chemeClr val="tx1"/>
                </a:solidFill>
              </a:rPr>
              <a:t>Important Pollutants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PM2.5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PM10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Nitrogen dioxide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Sulfur dioxide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Ozone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097280"/>
            <a:ext cx="3657600" cy="4114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chemeClr val="tx1"/>
                </a:solidFill>
              </a:rPr>
              <a:t>Associated Health Effects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COPD exacerbation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Asthma attacks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Reduced lung function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Lung cancer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Increased mortality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86200" y="2743200"/>
            <a:ext cx="4572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→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199" y="5486400"/>
            <a:ext cx="785077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/>
              <a:t>Outdoor air pollution is one of the few risk factors that affects nearly everyone, whether they agreed to the exposure or not. The lungs, predictably, were not consulted.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Occupational Respiratory Disease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High-risk occupations include:</a:t>
            </a:r>
          </a:p>
          <a:p>
            <a:r>
              <a:rPr dirty="0"/>
              <a:t>Mining</a:t>
            </a:r>
          </a:p>
          <a:p>
            <a:r>
              <a:rPr dirty="0"/>
              <a:t>Construction</a:t>
            </a:r>
          </a:p>
          <a:p>
            <a:r>
              <a:rPr dirty="0"/>
              <a:t>Cement industry</a:t>
            </a:r>
          </a:p>
          <a:p>
            <a:r>
              <a:rPr dirty="0"/>
              <a:t>Oil and gas</a:t>
            </a:r>
          </a:p>
          <a:p>
            <a:r>
              <a:rPr dirty="0"/>
              <a:t>Agriculture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/>
              <a:t>Indoor Air Pollution and Respiratory NCDs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097280"/>
            <a:ext cx="3657600" cy="42062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800" b="1" dirty="0">
                <a:solidFill>
                  <a:schemeClr val="tx1"/>
                </a:solidFill>
              </a:rPr>
              <a:t>Major Sources in Low-Income Settings</a:t>
            </a:r>
          </a:p>
          <a:p>
            <a:pPr lvl="1"/>
            <a:r>
              <a:rPr sz="2800" b="1" dirty="0">
                <a:solidFill>
                  <a:schemeClr val="tx1"/>
                </a:solidFill>
              </a:rPr>
              <a:t>• Biomass fuel</a:t>
            </a:r>
          </a:p>
          <a:p>
            <a:pPr lvl="1"/>
            <a:r>
              <a:rPr sz="2800" b="1" dirty="0">
                <a:solidFill>
                  <a:schemeClr val="tx1"/>
                </a:solidFill>
              </a:rPr>
              <a:t>• Poor ventilation</a:t>
            </a:r>
          </a:p>
          <a:p>
            <a:pPr lvl="1"/>
            <a:r>
              <a:rPr sz="2800" b="1" dirty="0">
                <a:solidFill>
                  <a:schemeClr val="tx1"/>
                </a:solidFill>
              </a:rPr>
              <a:t>• Tobacco smoke</a:t>
            </a:r>
          </a:p>
          <a:p>
            <a:pPr lvl="1"/>
            <a:r>
              <a:rPr sz="2800" b="1" dirty="0">
                <a:solidFill>
                  <a:schemeClr val="tx1"/>
                </a:solidFill>
              </a:rPr>
              <a:t>• Generator fumes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480560" y="1097280"/>
            <a:ext cx="3657600" cy="42062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chemeClr val="tx1"/>
                </a:solidFill>
              </a:rPr>
              <a:t>Who Is Most Exposed?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Women and children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Households using indoor cooking fires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Homes with poor ventilation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Families relying on generators during electricity shortages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199" y="5486399"/>
            <a:ext cx="848650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/>
              <a:t>Indoor air pollution is often invisible in statistics because it happens quietly at home—which, inconveniently, is where people spend most of their lives.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/>
              <a:t>Occupational Respiratory Diseases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40080" y="1097280"/>
            <a:ext cx="7315200" cy="420624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800" b="1" dirty="0">
                <a:solidFill>
                  <a:schemeClr val="tx1"/>
                </a:solidFill>
              </a:rPr>
              <a:t>Major Occupational Conditions</a:t>
            </a:r>
          </a:p>
          <a:p>
            <a:pPr lvl="1"/>
            <a:r>
              <a:rPr sz="2800" dirty="0">
                <a:solidFill>
                  <a:schemeClr val="tx1"/>
                </a:solidFill>
              </a:rPr>
              <a:t>• Pneumoconiosis</a:t>
            </a:r>
          </a:p>
          <a:p>
            <a:pPr lvl="1"/>
            <a:r>
              <a:rPr sz="2800" dirty="0">
                <a:solidFill>
                  <a:schemeClr val="tx1"/>
                </a:solidFill>
              </a:rPr>
              <a:t>• Silicosis</a:t>
            </a:r>
          </a:p>
          <a:p>
            <a:pPr lvl="1"/>
            <a:r>
              <a:rPr sz="2800" dirty="0">
                <a:solidFill>
                  <a:schemeClr val="tx1"/>
                </a:solidFill>
              </a:rPr>
              <a:t>• Asbestosis</a:t>
            </a:r>
          </a:p>
          <a:p>
            <a:pPr lvl="1"/>
            <a:r>
              <a:rPr sz="2800" dirty="0">
                <a:solidFill>
                  <a:schemeClr val="tx1"/>
                </a:solidFill>
              </a:rPr>
              <a:t>• Occupational asthma</a:t>
            </a:r>
          </a:p>
          <a:p>
            <a:pPr lvl="1"/>
            <a:r>
              <a:rPr sz="2800" dirty="0">
                <a:solidFill>
                  <a:schemeClr val="tx1"/>
                </a:solidFill>
              </a:rPr>
              <a:t>• Coal worker’s pneumoconiosis</a:t>
            </a:r>
          </a:p>
          <a:p>
            <a:pPr lvl="1"/>
            <a:r>
              <a:rPr sz="2800" dirty="0">
                <a:solidFill>
                  <a:schemeClr val="tx1"/>
                </a:solidFill>
              </a:rPr>
              <a:t>• Chronic chemical inhalation injury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39" y="5486400"/>
            <a:ext cx="822959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Most occupational lung diseases appear only after years of exposure. The workplace keeps the receipt, even when the lungs have long since forgotten where the dust came from.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/>
              <a:t>Epidemiological Challenges in Occupational Respiratory Disease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548640" y="1097280"/>
            <a:ext cx="3657600" cy="4114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chemeClr val="tx1"/>
                </a:solidFill>
              </a:rPr>
              <a:t>Major Challenges</a:t>
            </a:r>
          </a:p>
          <a:p>
            <a:pPr lvl="1"/>
            <a:r>
              <a:rPr sz="2400" dirty="0">
                <a:solidFill>
                  <a:schemeClr val="tx1"/>
                </a:solidFill>
              </a:rPr>
              <a:t>• Long latency periods</a:t>
            </a:r>
          </a:p>
          <a:p>
            <a:pPr lvl="1"/>
            <a:r>
              <a:rPr sz="2400" dirty="0">
                <a:solidFill>
                  <a:schemeClr val="tx1"/>
                </a:solidFill>
              </a:rPr>
              <a:t>• Healthy worker effect</a:t>
            </a:r>
          </a:p>
          <a:p>
            <a:pPr lvl="1"/>
            <a:r>
              <a:rPr sz="2400" dirty="0">
                <a:solidFill>
                  <a:schemeClr val="tx1"/>
                </a:solidFill>
              </a:rPr>
              <a:t>• Exposure misclassification</a:t>
            </a:r>
          </a:p>
          <a:p>
            <a:pPr lvl="1"/>
            <a:r>
              <a:rPr sz="2400" dirty="0">
                <a:solidFill>
                  <a:schemeClr val="tx1"/>
                </a:solidFill>
              </a:rPr>
              <a:t>• Underreporting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0" y="1097280"/>
            <a:ext cx="3474720" cy="4114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1" dirty="0">
                <a:solidFill>
                  <a:schemeClr val="tx1"/>
                </a:solidFill>
              </a:rPr>
              <a:t>Healthy Worker Effect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Workers healthy enough to remain employed may make a hazardous workplace appear safer than it truly is.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As a result, occupational studies may underestimate the real risk.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199" y="5486400"/>
            <a:ext cx="851262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/>
              <a:t>A factory may look harmless on paper simply because the sickest workers have already left it. Epidemiology, annoyingly, notices these things.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Study Designs in Respiratory Epidemiology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371600"/>
          <a:ext cx="73152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t>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Use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Limitation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Cross-sectional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Prevalence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No temporality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Case-control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Rare disease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Recall bias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Cohort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Exposure-outcome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Expensive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t>Time-series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Air pollution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Seasonal confounding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/>
              <a:t>Important Biases in Respiratory Epidemiology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914400" y="1097280"/>
            <a:ext cx="6858000" cy="4114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800" b="1" dirty="0">
                <a:solidFill>
                  <a:schemeClr val="tx1"/>
                </a:solidFill>
              </a:rPr>
              <a:t>Common Sources of Bias</a:t>
            </a:r>
          </a:p>
          <a:p>
            <a:pPr lvl="1"/>
            <a:r>
              <a:rPr sz="2800" b="1" dirty="0">
                <a:solidFill>
                  <a:schemeClr val="tx1"/>
                </a:solidFill>
              </a:rPr>
              <a:t>• Selection bias</a:t>
            </a:r>
          </a:p>
          <a:p>
            <a:pPr lvl="1"/>
            <a:r>
              <a:rPr sz="2800" b="1" dirty="0">
                <a:solidFill>
                  <a:schemeClr val="tx1"/>
                </a:solidFill>
              </a:rPr>
              <a:t>• Recall bias</a:t>
            </a:r>
          </a:p>
          <a:p>
            <a:pPr lvl="1"/>
            <a:r>
              <a:rPr sz="2800" b="1" dirty="0">
                <a:solidFill>
                  <a:schemeClr val="tx1"/>
                </a:solidFill>
              </a:rPr>
              <a:t>• Survival bias</a:t>
            </a:r>
          </a:p>
          <a:p>
            <a:pPr lvl="1"/>
            <a:r>
              <a:rPr sz="2800" b="1" dirty="0">
                <a:solidFill>
                  <a:schemeClr val="tx1"/>
                </a:solidFill>
              </a:rPr>
              <a:t>• Confounding</a:t>
            </a:r>
          </a:p>
          <a:p>
            <a:pPr lvl="1"/>
            <a:r>
              <a:rPr sz="2800" b="1" dirty="0">
                <a:solidFill>
                  <a:schemeClr val="tx1"/>
                </a:solidFill>
              </a:rPr>
              <a:t>• Healthy worker effect</a:t>
            </a:r>
          </a:p>
          <a:p>
            <a:pPr lvl="1"/>
            <a:r>
              <a:rPr sz="2800" b="1" dirty="0">
                <a:solidFill>
                  <a:schemeClr val="tx1"/>
                </a:solidFill>
              </a:rPr>
              <a:t>• Misclassification bias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5486400"/>
            <a:ext cx="853875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/>
              <a:t>Bias rarely announces itself politely. It usually slips into a study quietly, then spends the next ten pages pretending the results were its idea.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Asthma Epidemiology</a:t>
            </a:r>
          </a:p>
        </p:txBody>
      </p:sp>
      <p:pic>
        <p:nvPicPr>
          <p:cNvPr id="3" name="Picture 2" descr="chart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188720"/>
            <a:ext cx="6858000" cy="49911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3200" dirty="0">
                <a:solidFill>
                  <a:schemeClr val="tx2"/>
                </a:solidFill>
              </a:rPr>
              <a:t>Asthma Epidemiology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743232"/>
            <a:ext cx="8600047" cy="26203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2400" b="1" dirty="0"/>
              <a:t>      </a:t>
            </a:r>
            <a:r>
              <a:rPr sz="2400" b="1" dirty="0"/>
              <a:t>Epidemiologic Characteristics</a:t>
            </a:r>
          </a:p>
          <a:p>
            <a:pPr lvl="1">
              <a:lnSpc>
                <a:spcPct val="150000"/>
              </a:lnSpc>
            </a:pPr>
            <a:r>
              <a:rPr sz="2400" dirty="0"/>
              <a:t>• Commonest chronic disease in children</a:t>
            </a:r>
          </a:p>
          <a:p>
            <a:pPr lvl="1">
              <a:lnSpc>
                <a:spcPct val="150000"/>
              </a:lnSpc>
            </a:pPr>
            <a:r>
              <a:rPr sz="2400" dirty="0"/>
              <a:t>• High prevalence in urban areas</a:t>
            </a:r>
          </a:p>
          <a:p>
            <a:pPr lvl="1">
              <a:lnSpc>
                <a:spcPct val="150000"/>
              </a:lnSpc>
            </a:pPr>
            <a:r>
              <a:rPr sz="2400" dirty="0"/>
              <a:t>• Increasing prevalence in many countries over the last 30 years</a:t>
            </a:r>
          </a:p>
          <a:p>
            <a:pPr lvl="1">
              <a:lnSpc>
                <a:spcPct val="150000"/>
              </a:lnSpc>
            </a:pPr>
            <a:r>
              <a:rPr sz="2400" dirty="0"/>
              <a:t>• Considerable geographic variation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588309"/>
            <a:ext cx="84081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/>
              <a:t>Asthma is common, especially in children and cities. The puzzle is not whether it exists, but why some places seem determined to collect more of it than others.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/>
              <a:t>Important Epidemiologic Hypotheses in Asthma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65760" y="1280160"/>
            <a:ext cx="2468880" cy="3840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1" dirty="0">
                <a:solidFill>
                  <a:schemeClr val="tx1"/>
                </a:solidFill>
              </a:rPr>
              <a:t>Hygiene Hypothesis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Reduced exposure to microbes in early childhood may increase allergic </a:t>
            </a:r>
            <a:r>
              <a:rPr sz="2000" b="1" dirty="0" err="1">
                <a:solidFill>
                  <a:schemeClr val="tx1"/>
                </a:solidFill>
              </a:rPr>
              <a:t>sensitisation</a:t>
            </a:r>
            <a:r>
              <a:rPr sz="2000" b="1" dirty="0">
                <a:solidFill>
                  <a:schemeClr val="tx1"/>
                </a:solidFill>
              </a:rPr>
              <a:t> and asthma.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926080" y="1280160"/>
            <a:ext cx="2468880" cy="3840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1" dirty="0" err="1">
                <a:solidFill>
                  <a:schemeClr val="tx1"/>
                </a:solidFill>
              </a:rPr>
              <a:t>Urbanisation</a:t>
            </a:r>
            <a:r>
              <a:rPr sz="2000" b="1" dirty="0">
                <a:solidFill>
                  <a:schemeClr val="tx1"/>
                </a:solidFill>
              </a:rPr>
              <a:t> Hypothesis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Urban residence, pollution, traffic density, housing quality, and sedentary indoor lifestyles may contribute.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0" y="1280160"/>
            <a:ext cx="2468880" cy="38404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1" dirty="0">
                <a:solidFill>
                  <a:schemeClr val="tx1"/>
                </a:solidFill>
              </a:rPr>
              <a:t>Gene–Environment Interaction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Genetic susceptibility interacts with allergens, viral infections, tobacco smoke, and pollution</a:t>
            </a:r>
            <a:r>
              <a:rPr dirty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5486400"/>
            <a:ext cx="838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/>
              <a:t>None of these hypotheses explains asthma completely. Asthma, inconveniently, prefers to behave like several diseases wearing the same name tag.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26741" cy="4983162"/>
          </a:xfrm>
        </p:spPr>
        <p:txBody>
          <a:bodyPr/>
          <a:lstStyle/>
          <a:p>
            <a:pPr>
              <a:defRPr sz="2000"/>
            </a:pPr>
            <a:r>
              <a:rPr b="1" dirty="0"/>
              <a:t>Describe the global and regional burden of major respiratory </a:t>
            </a:r>
            <a:r>
              <a:rPr lang="en-US" b="1" dirty="0"/>
              <a:t>NCDs</a:t>
            </a:r>
          </a:p>
          <a:p>
            <a:pPr>
              <a:defRPr sz="2000"/>
            </a:pPr>
            <a:r>
              <a:rPr b="1" dirty="0"/>
              <a:t>Interpret key epidemiological measures used in respiratory NCDs</a:t>
            </a:r>
            <a:r>
              <a:rPr dirty="0"/>
              <a:t>, including prevalence, incidence, mortality, case-fatality, DALYs, YLDs, and YLLs.</a:t>
            </a:r>
          </a:p>
          <a:p>
            <a:pPr>
              <a:defRPr sz="2000"/>
            </a:pPr>
            <a:r>
              <a:rPr b="1" dirty="0" err="1"/>
              <a:t>Analyse</a:t>
            </a:r>
            <a:r>
              <a:rPr b="1" dirty="0"/>
              <a:t> the contribution of major risk factors</a:t>
            </a:r>
            <a:r>
              <a:rPr dirty="0"/>
              <a:t>, particularly tobacco smoking, air pollution, biomass fuel exposure, and occupational hazards, to the development of respiratory NCDs.</a:t>
            </a:r>
          </a:p>
          <a:p>
            <a:pPr>
              <a:defRPr sz="2000"/>
            </a:pPr>
            <a:r>
              <a:rPr b="1" dirty="0"/>
              <a:t>Compare the main epidemiological study designs used in respiratory research and identify common sources of bias</a:t>
            </a:r>
            <a:r>
              <a:rPr dirty="0"/>
              <a:t> such as confounding, recall bias, and the healthy worker effect.</a:t>
            </a:r>
          </a:p>
          <a:p>
            <a:pPr>
              <a:defRPr sz="2000"/>
            </a:pPr>
            <a:r>
              <a:rPr b="1" dirty="0"/>
              <a:t>Evaluate strategies for the prevention and control of respiratory NCDs at the primary, secondary, and tertiary levels.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/>
              <a:t>Asthma and Social Inequality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188720"/>
            <a:ext cx="3657600" cy="4114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chemeClr val="tx1"/>
                </a:solidFill>
              </a:rPr>
              <a:t>Factors in Deprived Populations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Overcrowding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Poor housing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Indoor smoke exposure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Reduced access to medication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227180" y="1188720"/>
            <a:ext cx="3657600" cy="4114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chemeClr val="tx1"/>
                </a:solidFill>
              </a:rPr>
              <a:t>Consequences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Worse asthma outcomes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More frequent </a:t>
            </a:r>
            <a:r>
              <a:rPr sz="2400" b="1" dirty="0" err="1">
                <a:solidFill>
                  <a:schemeClr val="tx1"/>
                </a:solidFill>
              </a:rPr>
              <a:t>hospitalisation</a:t>
            </a:r>
            <a:endParaRPr sz="2400" b="1" dirty="0">
              <a:solidFill>
                <a:schemeClr val="tx1"/>
              </a:solidFill>
            </a:endParaRP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Higher mortality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Greater long-term disability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/>
              <a:t>Asthma is not distributed equally. Poverty has a habit of turning an ordinary disease into a much harsher one.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COPD Epidemiology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dirty="0"/>
          </a:p>
          <a:p>
            <a:r>
              <a:rPr dirty="0"/>
              <a:t>Most common after age 40 years</a:t>
            </a:r>
          </a:p>
          <a:p>
            <a:r>
              <a:rPr dirty="0"/>
              <a:t>Smoking explains &gt;70% of COPD in many countries</a:t>
            </a:r>
          </a:p>
          <a:p>
            <a:r>
              <a:rPr dirty="0"/>
              <a:t>More than 90% of premature COPD deaths occur in LMICs</a:t>
            </a:r>
          </a:p>
          <a:p>
            <a:r>
              <a:rPr dirty="0"/>
              <a:t>Biomass fuel and occupational exposure remain important in Iraq and the Middle East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800" b="1" dirty="0">
                <a:solidFill>
                  <a:schemeClr val="tx2"/>
                </a:solidFill>
              </a:rPr>
              <a:t>COPD Epidemiology: Descriptive Features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1097280"/>
            <a:ext cx="3840480" cy="3200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 dirty="0"/>
              <a:t>Key Epidemiologic Features</a:t>
            </a:r>
          </a:p>
          <a:p>
            <a:pPr lvl="1"/>
            <a:r>
              <a:rPr dirty="0"/>
              <a:t>• Most common after age 40 years</a:t>
            </a:r>
          </a:p>
          <a:p>
            <a:pPr lvl="1"/>
            <a:r>
              <a:rPr dirty="0"/>
              <a:t>• Historically more common in men</a:t>
            </a:r>
          </a:p>
          <a:p>
            <a:pPr lvl="1"/>
            <a:r>
              <a:rPr dirty="0"/>
              <a:t>• Gender gap is narrowing because smoking among women has increased</a:t>
            </a:r>
          </a:p>
          <a:p>
            <a:pPr lvl="1"/>
            <a:r>
              <a:rPr dirty="0"/>
              <a:t>• Higher prevalence in smokers and workers exposed to dust or fumes</a:t>
            </a:r>
          </a:p>
        </p:txBody>
      </p:sp>
      <p:pic>
        <p:nvPicPr>
          <p:cNvPr id="4" name="Picture 3" descr="copd_age_char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108" y="2930857"/>
            <a:ext cx="7297783" cy="29148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199" y="5950515"/>
            <a:ext cx="836458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/>
              <a:t>COPD remains closely linked to smoking and occupational exposure—two habits the lungs continue to object to with remarkable consistency.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D13A8-DD7C-FB23-6BDA-EB5931B7C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Biomass fuel </a:t>
            </a:r>
            <a:endParaRPr lang="en-AU" dirty="0"/>
          </a:p>
        </p:txBody>
      </p:sp>
      <p:pic>
        <p:nvPicPr>
          <p:cNvPr id="5" name="Content Placeholder 4" descr="A circular chart of different types of biomass briquettes&#10;&#10;AI-generated content may be incorrect.">
            <a:extLst>
              <a:ext uri="{FF2B5EF4-FFF2-40B4-BE49-F238E27FC236}">
                <a16:creationId xmlns:a16="http://schemas.microsoft.com/office/drawing/2014/main" id="{66D6A88A-EC15-C5F8-78EE-29E6527C41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87711" y="1726035"/>
            <a:ext cx="4520917" cy="4525963"/>
          </a:xfrm>
        </p:spPr>
      </p:pic>
    </p:spTree>
    <p:extLst>
      <p:ext uri="{BB962C8B-B14F-4D97-AF65-F5344CB8AC3E}">
        <p14:creationId xmlns:p14="http://schemas.microsoft.com/office/powerpoint/2010/main" val="16874204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F3226-5792-5C6A-556A-F540F0D31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Agriculture biomass 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EE9EB-6345-3789-B054-CDA12BA9A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1026" name="Picture 2" descr="Traditional open three-point stoves in rural wooden houses (stone in... |  Download Scientific Diagram">
            <a:extLst>
              <a:ext uri="{FF2B5EF4-FFF2-40B4-BE49-F238E27FC236}">
                <a16:creationId xmlns:a16="http://schemas.microsoft.com/office/drawing/2014/main" id="{7315BAB8-BD2A-5355-4286-70D1FAF19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75" y="1643063"/>
            <a:ext cx="809625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75403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Causal Pathway of COPD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9753AF0F-D3F3-B410-1459-18BBE51091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8303807"/>
              </p:ext>
            </p:extLst>
          </p:nvPr>
        </p:nvGraphicFramePr>
        <p:xfrm>
          <a:off x="457200" y="1308682"/>
          <a:ext cx="8447714" cy="3431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/>
              <a:t>COPD: Major Risk Factors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097280"/>
            <a:ext cx="3657600" cy="43891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1" dirty="0">
                <a:solidFill>
                  <a:schemeClr val="tx1"/>
                </a:solidFill>
              </a:rPr>
              <a:t>Modifiable Risk Factors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Tobacco smoking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Indoor biomass fuel exposure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Occupational dust and chemicals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Outdoor air pollution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Poor socioeconomic status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097280"/>
            <a:ext cx="3657600" cy="43891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chemeClr val="tx1"/>
                </a:solidFill>
              </a:rPr>
              <a:t>Non-modifiable Risk Factors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Age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Genetic predisposition (e.g. alpha-1 antitrypsin deficiency)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Early-life lung growth impairment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764264"/>
            <a:ext cx="793179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/>
              <a:t>Some risk factors can be changed; others arrive uninvited and stay. Epidemiology spends much of its time trying to separate the two.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/>
              <a:t>COPD: Attributable Risk and Conceptual Causal Pathway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005840"/>
            <a:ext cx="7589520" cy="12801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b="1" dirty="0">
                <a:solidFill>
                  <a:schemeClr val="tx1"/>
                </a:solidFill>
              </a:rPr>
              <a:t>Population attributable fraction for smoking in COPD exceeds 70% in many high-income countries. In Middle Eastern and South Asian populations, indoor biomass exposure and occupational dusts also contribute substantially.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65760" y="2926080"/>
            <a:ext cx="1554480" cy="10972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>
                <a:solidFill>
                  <a:schemeClr val="tx1"/>
                </a:solidFill>
              </a:rPr>
              <a:t>Smoking /</a:t>
            </a:r>
          </a:p>
          <a:p>
            <a:r>
              <a:rPr dirty="0">
                <a:solidFill>
                  <a:schemeClr val="tx1"/>
                </a:solidFill>
              </a:rPr>
              <a:t>Biomass /</a:t>
            </a:r>
          </a:p>
          <a:p>
            <a:r>
              <a:rPr dirty="0">
                <a:solidFill>
                  <a:schemeClr val="tx1"/>
                </a:solidFill>
              </a:rPr>
              <a:t>Occupational Exposure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377440" y="2926080"/>
            <a:ext cx="1554480" cy="10972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>
                <a:solidFill>
                  <a:schemeClr val="tx1"/>
                </a:solidFill>
              </a:rPr>
              <a:t>Chronic Airway</a:t>
            </a:r>
          </a:p>
          <a:p>
            <a:r>
              <a:rPr dirty="0">
                <a:solidFill>
                  <a:schemeClr val="tx1"/>
                </a:solidFill>
              </a:rPr>
              <a:t>Inflammation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389120" y="2926080"/>
            <a:ext cx="1554480" cy="10972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>
                <a:solidFill>
                  <a:schemeClr val="tx1"/>
                </a:solidFill>
              </a:rPr>
              <a:t>Airflow</a:t>
            </a:r>
          </a:p>
          <a:p>
            <a:r>
              <a:rPr dirty="0">
                <a:solidFill>
                  <a:schemeClr val="tx1"/>
                </a:solidFill>
              </a:rPr>
              <a:t>Limitation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0" y="2926080"/>
            <a:ext cx="1554480" cy="10972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dirty="0">
                <a:solidFill>
                  <a:schemeClr val="tx1"/>
                </a:solidFill>
              </a:rPr>
              <a:t>Disability,</a:t>
            </a:r>
          </a:p>
          <a:p>
            <a:r>
              <a:rPr dirty="0">
                <a:solidFill>
                  <a:schemeClr val="tx1"/>
                </a:solidFill>
              </a:rPr>
              <a:t>Exacerbations,</a:t>
            </a:r>
          </a:p>
          <a:p>
            <a:r>
              <a:rPr dirty="0">
                <a:solidFill>
                  <a:schemeClr val="tx1"/>
                </a:solidFill>
              </a:rPr>
              <a:t>Mortality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324612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→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0480" y="324612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→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52160" y="324612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→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5120640"/>
            <a:ext cx="804084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/>
              <a:t>COPD rarely appears from nowhere. It usually arrives after years of exposure, quietly collecting damage before it finally introduces itself.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/>
              <a:t>Lung Cancer Epidemiology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097280"/>
            <a:ext cx="7498079" cy="43891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dirty="0">
                <a:solidFill>
                  <a:schemeClr val="tx1"/>
                </a:solidFill>
              </a:rPr>
              <a:t>Key Features</a:t>
            </a:r>
          </a:p>
          <a:p>
            <a:r>
              <a:rPr sz="2400" dirty="0">
                <a:solidFill>
                  <a:schemeClr val="tx1"/>
                </a:solidFill>
              </a:rPr>
              <a:t>• One of the leading causes of cancer death worldwide</a:t>
            </a:r>
          </a:p>
          <a:p>
            <a:r>
              <a:rPr sz="2400" dirty="0">
                <a:solidFill>
                  <a:schemeClr val="tx1"/>
                </a:solidFill>
              </a:rPr>
              <a:t>• About 2.5 million new cases and 1.8 million deaths each year</a:t>
            </a:r>
          </a:p>
          <a:p>
            <a:r>
              <a:rPr sz="2400" dirty="0">
                <a:solidFill>
                  <a:schemeClr val="tx1"/>
                </a:solidFill>
              </a:rPr>
              <a:t>• Strongly associated with cigarette smoking and passive smoking</a:t>
            </a:r>
          </a:p>
          <a:p>
            <a:r>
              <a:rPr sz="2400" dirty="0">
                <a:solidFill>
                  <a:schemeClr val="tx1"/>
                </a:solidFill>
              </a:rPr>
              <a:t>• Other risk factors: air pollution, asbestos, silica, diesel exhaust, and radon</a:t>
            </a:r>
          </a:p>
          <a:p>
            <a:r>
              <a:rPr sz="2400" dirty="0">
                <a:solidFill>
                  <a:schemeClr val="tx1"/>
                </a:solidFill>
              </a:rPr>
              <a:t>• More common after age 50–60 years</a:t>
            </a:r>
          </a:p>
          <a:p>
            <a:r>
              <a:rPr sz="2400" dirty="0">
                <a:solidFill>
                  <a:schemeClr val="tx1"/>
                </a:solidFill>
              </a:rPr>
              <a:t>• Mortality is high because diagnosis is often late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/>
              <a:t>Pneumoconiosis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40080" y="1097280"/>
            <a:ext cx="7132320" cy="43891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chemeClr val="tx1"/>
                </a:solidFill>
              </a:rPr>
              <a:t>Major Types and Features</a:t>
            </a:r>
          </a:p>
          <a:p>
            <a:r>
              <a:rPr sz="2400" dirty="0">
                <a:solidFill>
                  <a:schemeClr val="tx1"/>
                </a:solidFill>
              </a:rPr>
              <a:t>• Silicosis</a:t>
            </a:r>
          </a:p>
          <a:p>
            <a:r>
              <a:rPr sz="2400" dirty="0">
                <a:solidFill>
                  <a:schemeClr val="tx1"/>
                </a:solidFill>
              </a:rPr>
              <a:t>• Coal worker’s pneumoconiosis</a:t>
            </a:r>
          </a:p>
          <a:p>
            <a:r>
              <a:rPr sz="2400" dirty="0">
                <a:solidFill>
                  <a:schemeClr val="tx1"/>
                </a:solidFill>
              </a:rPr>
              <a:t>• Asbestosis</a:t>
            </a:r>
          </a:p>
          <a:p>
            <a:r>
              <a:rPr sz="2400" dirty="0">
                <a:solidFill>
                  <a:schemeClr val="tx1"/>
                </a:solidFill>
              </a:rPr>
              <a:t>• Caused by long-term inhalation of mineral dust</a:t>
            </a:r>
          </a:p>
          <a:p>
            <a:r>
              <a:rPr sz="2400" dirty="0">
                <a:solidFill>
                  <a:schemeClr val="tx1"/>
                </a:solidFill>
              </a:rPr>
              <a:t>• Leads to progressive fibrosis, chronic breathlessness, disability, and increased mortality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/>
              <a:t>The Four Major Groups of Non-Communicable Diseases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371600"/>
            <a:ext cx="3657600" cy="1371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chemeClr val="tx1"/>
                </a:solidFill>
              </a:rPr>
              <a:t>Cardiovascular Diseases</a:t>
            </a:r>
          </a:p>
          <a:p>
            <a:r>
              <a:rPr sz="2400" dirty="0">
                <a:solidFill>
                  <a:schemeClr val="tx1"/>
                </a:solidFill>
              </a:rPr>
              <a:t>Heart attack, hypertension, stroke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0" y="1371600"/>
            <a:ext cx="3657600" cy="1371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chemeClr val="tx1"/>
                </a:solidFill>
              </a:rPr>
              <a:t>Cancers</a:t>
            </a:r>
          </a:p>
          <a:p>
            <a:r>
              <a:rPr sz="2400" b="1" dirty="0">
                <a:solidFill>
                  <a:schemeClr val="tx1"/>
                </a:solidFill>
              </a:rPr>
              <a:t>Malignant neoplasms of various organs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57200" y="3383279"/>
            <a:ext cx="3657600" cy="210312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chemeClr val="tx1"/>
                </a:solidFill>
              </a:rPr>
              <a:t>Chronic Respiratory Diseases</a:t>
            </a:r>
          </a:p>
          <a:p>
            <a:r>
              <a:rPr sz="2000" dirty="0">
                <a:solidFill>
                  <a:schemeClr val="tx1"/>
                </a:solidFill>
              </a:rPr>
              <a:t>COPD, asthma, </a:t>
            </a:r>
            <a:r>
              <a:rPr lang="en-US" sz="2000" dirty="0">
                <a:solidFill>
                  <a:schemeClr val="tx1"/>
                </a:solidFill>
              </a:rPr>
              <a:t>occupational </a:t>
            </a:r>
            <a:r>
              <a:rPr sz="2000" dirty="0">
                <a:solidFill>
                  <a:schemeClr val="tx1"/>
                </a:solidFill>
              </a:rPr>
              <a:t> lung diseases, interstitial</a:t>
            </a:r>
            <a:r>
              <a:rPr lang="en-US" sz="2000" dirty="0">
                <a:solidFill>
                  <a:schemeClr val="tx1"/>
                </a:solidFill>
              </a:rPr>
              <a:t> lung diseases, </a:t>
            </a:r>
            <a:r>
              <a:rPr lang="en-US" sz="2000" dirty="0" err="1">
                <a:solidFill>
                  <a:schemeClr val="tx1"/>
                </a:solidFill>
              </a:rPr>
              <a:t>bronchiectesis</a:t>
            </a:r>
            <a:endParaRPr sz="2000" dirty="0">
              <a:solidFill>
                <a:schemeClr val="tx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72000" y="3383280"/>
            <a:ext cx="3657600" cy="13716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chemeClr val="tx1"/>
                </a:solidFill>
              </a:rPr>
              <a:t>Diabetes</a:t>
            </a:r>
          </a:p>
          <a:p>
            <a:r>
              <a:rPr sz="2400" dirty="0">
                <a:solidFill>
                  <a:schemeClr val="tx1"/>
                </a:solidFill>
              </a:rPr>
              <a:t>Mainly type 1 and type 2 diabetes mellitus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669280"/>
            <a:ext cx="785445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dirty="0"/>
              <a:t>Together, these four groups account for more than 80% of premature deaths from</a:t>
            </a:r>
            <a:endParaRPr lang="en-US" dirty="0"/>
          </a:p>
          <a:p>
            <a:r>
              <a:rPr dirty="0"/>
              <a:t> NCDs worldwide.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/>
              <a:t>Silicosis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097280"/>
            <a:ext cx="3657600" cy="43891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800" b="1" dirty="0">
                <a:solidFill>
                  <a:schemeClr val="tx1"/>
                </a:solidFill>
              </a:rPr>
              <a:t>High-Risk Occupations</a:t>
            </a:r>
          </a:p>
          <a:p>
            <a:r>
              <a:rPr sz="2800" dirty="0">
                <a:solidFill>
                  <a:schemeClr val="tx1"/>
                </a:solidFill>
              </a:rPr>
              <a:t>• Mining</a:t>
            </a:r>
          </a:p>
          <a:p>
            <a:r>
              <a:rPr sz="2800" dirty="0">
                <a:solidFill>
                  <a:schemeClr val="tx1"/>
                </a:solidFill>
              </a:rPr>
              <a:t>• Construction</a:t>
            </a:r>
          </a:p>
          <a:p>
            <a:r>
              <a:rPr sz="2800" dirty="0">
                <a:solidFill>
                  <a:schemeClr val="tx1"/>
                </a:solidFill>
              </a:rPr>
              <a:t>• Stone cutting</a:t>
            </a:r>
          </a:p>
          <a:p>
            <a:r>
              <a:rPr sz="2800" dirty="0">
                <a:solidFill>
                  <a:schemeClr val="tx1"/>
                </a:solidFill>
              </a:rPr>
              <a:t>• Sandblasting</a:t>
            </a:r>
          </a:p>
          <a:p>
            <a:r>
              <a:rPr sz="2800" dirty="0">
                <a:solidFill>
                  <a:schemeClr val="tx1"/>
                </a:solidFill>
              </a:rPr>
              <a:t>• Cement and quarry work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097280"/>
            <a:ext cx="3657600" cy="43891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400" b="1" dirty="0">
                <a:solidFill>
                  <a:schemeClr val="tx1"/>
                </a:solidFill>
              </a:rPr>
              <a:t>Important Features</a:t>
            </a:r>
          </a:p>
          <a:p>
            <a:r>
              <a:rPr sz="2400" dirty="0">
                <a:solidFill>
                  <a:schemeClr val="tx1"/>
                </a:solidFill>
              </a:rPr>
              <a:t>• Caused by inhalation of crystalline silica dust</a:t>
            </a:r>
          </a:p>
          <a:p>
            <a:r>
              <a:rPr sz="2400" dirty="0">
                <a:solidFill>
                  <a:schemeClr val="tx1"/>
                </a:solidFill>
              </a:rPr>
              <a:t>• May progress even after exposure stops</a:t>
            </a:r>
          </a:p>
          <a:p>
            <a:r>
              <a:rPr sz="2400" dirty="0">
                <a:solidFill>
                  <a:schemeClr val="tx1"/>
                </a:solidFill>
              </a:rPr>
              <a:t>• Increases risk of COPD, tuberculosis, and lung cancer</a:t>
            </a:r>
          </a:p>
          <a:p>
            <a:r>
              <a:rPr sz="2400" dirty="0">
                <a:solidFill>
                  <a:schemeClr val="tx1"/>
                </a:solidFill>
              </a:rPr>
              <a:t>• Frequently underdiagnosed in developing countries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Respiratory NCDs in Iraq and the Middle 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Regional determinants:</a:t>
            </a:r>
          </a:p>
          <a:p>
            <a:r>
              <a:rPr dirty="0"/>
              <a:t>Smoking and waterpipe use</a:t>
            </a:r>
          </a:p>
          <a:p>
            <a:r>
              <a:rPr dirty="0"/>
              <a:t>Dust storms and traffic pollution</a:t>
            </a:r>
          </a:p>
          <a:p>
            <a:r>
              <a:rPr dirty="0"/>
              <a:t>Generator emissions</a:t>
            </a:r>
          </a:p>
          <a:p>
            <a:r>
              <a:rPr dirty="0"/>
              <a:t>Occupational exposure in oil, cement and construction sectors</a:t>
            </a:r>
            <a:endParaRPr lang="en-US" dirty="0"/>
          </a:p>
          <a:p>
            <a:r>
              <a:rPr lang="en-AU" dirty="0"/>
              <a:t>Limitation of spirometry availability.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C5AAF-6FAE-E36A-D2E3-BFF0E8E84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Prevention and control 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E53E5-18BF-CAD6-BBB0-B303D13E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A07625-2CFA-26FF-01E2-A67D4DB1D515}"/>
              </a:ext>
            </a:extLst>
          </p:cNvPr>
          <p:cNvSpPr txBox="1"/>
          <p:nvPr/>
        </p:nvSpPr>
        <p:spPr>
          <a:xfrm>
            <a:off x="641758" y="2276935"/>
            <a:ext cx="850224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Primary Prevention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Tobacco control policies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Air quality regulation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Occupational safety measures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Vaccination against influenza and pneumococcal disease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Public health education</a:t>
            </a:r>
          </a:p>
        </p:txBody>
      </p:sp>
    </p:spTree>
    <p:extLst>
      <p:ext uri="{BB962C8B-B14F-4D97-AF65-F5344CB8AC3E}">
        <p14:creationId xmlns:p14="http://schemas.microsoft.com/office/powerpoint/2010/main" val="41126358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32885-E4D7-291F-895F-A5D962D99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C7134-F0C1-F883-CC09-3F0258C822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Secondary Prevention</a:t>
            </a:r>
            <a:r>
              <a:rPr lang="en-US" dirty="0"/>
              <a:t>:</a:t>
            </a:r>
            <a:endParaRPr lang="en-A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813827-7385-6CAE-35BE-37447F09C122}"/>
              </a:ext>
            </a:extLst>
          </p:cNvPr>
          <p:cNvSpPr txBox="1"/>
          <p:nvPr/>
        </p:nvSpPr>
        <p:spPr>
          <a:xfrm>
            <a:off x="637563" y="2176591"/>
            <a:ext cx="6153325" cy="22048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Early detection by spirometry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Screening of occupationally exposed workers</a:t>
            </a:r>
          </a:p>
          <a:p>
            <a:pPr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Risk-factor surveillance</a:t>
            </a:r>
          </a:p>
        </p:txBody>
      </p:sp>
    </p:spTree>
    <p:extLst>
      <p:ext uri="{BB962C8B-B14F-4D97-AF65-F5344CB8AC3E}">
        <p14:creationId xmlns:p14="http://schemas.microsoft.com/office/powerpoint/2010/main" val="294451690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AA9CA-EA37-5F65-ED2F-389409755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7C2C9-756B-0362-E5C5-5A8F3017AF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</a:t>
            </a:r>
            <a:r>
              <a:rPr lang="en-US" dirty="0">
                <a:solidFill>
                  <a:srgbClr val="FF0000"/>
                </a:solidFill>
              </a:rPr>
              <a:t>Tertiary prevention: </a:t>
            </a:r>
          </a:p>
          <a:p>
            <a:endParaRPr lang="en-AU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7427A41-6C68-AC76-434D-8BA571E41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407091"/>
            <a:ext cx="8130752" cy="2597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Pulmonary rehabilitation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Long-term treatment adherence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Prevention of exacerbations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Community-based chronic disease management </a:t>
            </a:r>
          </a:p>
        </p:txBody>
      </p:sp>
    </p:spTree>
    <p:extLst>
      <p:ext uri="{BB962C8B-B14F-4D97-AF65-F5344CB8AC3E}">
        <p14:creationId xmlns:p14="http://schemas.microsoft.com/office/powerpoint/2010/main" val="12640845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90DAF-D69B-16DC-0024-E2DA775A1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C5C80-4C39-ACFC-515A-CEDF8DF361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3C68DD-8E8A-A7CC-BD25-10D4CDF32FFF}"/>
              </a:ext>
            </a:extLst>
          </p:cNvPr>
          <p:cNvSpPr txBox="1"/>
          <p:nvPr/>
        </p:nvSpPr>
        <p:spPr>
          <a:xfrm>
            <a:off x="385893" y="2319736"/>
            <a:ext cx="886716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b="1" dirty="0"/>
              <a:t>Key References</a:t>
            </a:r>
          </a:p>
          <a:p>
            <a:pPr>
              <a:buFont typeface="+mj-lt"/>
              <a:buAutoNum type="arabicPeriod"/>
            </a:pPr>
            <a:r>
              <a:rPr lang="en-AU" dirty="0"/>
              <a:t>World Health Organization. Chronic respiratory diseases. Geneva: WHO; 2025.</a:t>
            </a:r>
          </a:p>
          <a:p>
            <a:pPr>
              <a:buFont typeface="+mj-lt"/>
              <a:buAutoNum type="arabicPeriod"/>
            </a:pPr>
            <a:r>
              <a:rPr lang="en-AU" dirty="0"/>
              <a:t>Global Burden of Disease Study 2023. Global, regional, and national burden of chronic respiratory diseases. Lancet Respir Med. 2025.</a:t>
            </a:r>
          </a:p>
          <a:p>
            <a:pPr>
              <a:buFont typeface="+mj-lt"/>
              <a:buAutoNum type="arabicPeriod"/>
            </a:pPr>
            <a:r>
              <a:rPr lang="en-AU" dirty="0"/>
              <a:t>Murray CJL, Lopez AD. The global burden of disease. Cambridge (MA): Harvard University Press; 1996.</a:t>
            </a:r>
          </a:p>
          <a:p>
            <a:pPr>
              <a:buFont typeface="+mj-lt"/>
              <a:buAutoNum type="arabicPeriod"/>
            </a:pPr>
            <a:r>
              <a:rPr lang="en-AU" dirty="0"/>
              <a:t>Burney P, Patel J, Newson R, Minelli C, </a:t>
            </a:r>
            <a:r>
              <a:rPr lang="en-AU" dirty="0" err="1"/>
              <a:t>Naghavi</a:t>
            </a:r>
            <a:r>
              <a:rPr lang="en-AU" dirty="0"/>
              <a:t> M. Global and regional trends in COPD mortality. </a:t>
            </a:r>
            <a:r>
              <a:rPr lang="en-AU" dirty="0" err="1"/>
              <a:t>Eur</a:t>
            </a:r>
            <a:r>
              <a:rPr lang="en-AU" dirty="0"/>
              <a:t> Respir J. 2024.</a:t>
            </a:r>
          </a:p>
          <a:p>
            <a:pPr>
              <a:buFont typeface="+mj-lt"/>
              <a:buAutoNum type="arabicPeriod"/>
            </a:pPr>
            <a:r>
              <a:rPr lang="en-AU" dirty="0"/>
              <a:t>Asher MI, Rutter CE, Bissell K, et al. Worldwide trends in asthma prevalence. Lancet. 2024.</a:t>
            </a:r>
          </a:p>
          <a:p>
            <a:pPr>
              <a:buFont typeface="+mj-lt"/>
              <a:buAutoNum type="arabicPeriod"/>
            </a:pPr>
            <a:r>
              <a:rPr lang="en-AU" dirty="0" err="1"/>
              <a:t>Checkoway</a:t>
            </a:r>
            <a:r>
              <a:rPr lang="en-AU" dirty="0"/>
              <a:t> H, Pearce N, </a:t>
            </a:r>
            <a:r>
              <a:rPr lang="en-AU" dirty="0" err="1"/>
              <a:t>Kriebel</a:t>
            </a:r>
            <a:r>
              <a:rPr lang="en-AU" dirty="0"/>
              <a:t> D. Research methods in occupational epidemiology. 2nd ed. New York: Oxford University Press; 2004.</a:t>
            </a:r>
          </a:p>
          <a:p>
            <a:pPr>
              <a:buFont typeface="+mj-lt"/>
              <a:buAutoNum type="arabicPeriod"/>
            </a:pPr>
            <a:r>
              <a:rPr lang="en-AU" dirty="0" err="1"/>
              <a:t>Gordis</a:t>
            </a:r>
            <a:r>
              <a:rPr lang="en-AU" dirty="0"/>
              <a:t> L. Epidemiology. 6th ed. Philadelphia: Elsevier; 2020.</a:t>
            </a:r>
          </a:p>
          <a:p>
            <a:pPr>
              <a:buFont typeface="+mj-lt"/>
              <a:buAutoNum type="arabicPeriod"/>
            </a:pPr>
            <a:r>
              <a:rPr lang="en-AU" dirty="0"/>
              <a:t>World Bank. Air pollution and health in the Middle East and North Africa. Washington DC: World Bank; 2024.</a:t>
            </a:r>
          </a:p>
        </p:txBody>
      </p:sp>
    </p:spTree>
    <p:extLst>
      <p:ext uri="{BB962C8B-B14F-4D97-AF65-F5344CB8AC3E}">
        <p14:creationId xmlns:p14="http://schemas.microsoft.com/office/powerpoint/2010/main" val="11202307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/>
              <a:t>Introduction: Chronic Respiratory Diseases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65760" y="1097280"/>
            <a:ext cx="3840480" cy="43891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000" b="1" dirty="0">
                <a:solidFill>
                  <a:schemeClr val="tx1"/>
                </a:solidFill>
              </a:rPr>
              <a:t>Major Chronic Respiratory Diseases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Chronic obstructive pulmonary disease (COPD)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Asthma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Lung cancer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Occupational lung diseases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Interstitial lung diseases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Bronchiectasis and chronic airway disorders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480560" y="1097280"/>
            <a:ext cx="3931920" cy="43891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 b="1" dirty="0">
                <a:solidFill>
                  <a:schemeClr val="tx1"/>
                </a:solidFill>
              </a:rPr>
              <a:t>Key Characteristics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Prolonged duration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Incomplete reversibility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Recurrent exacerbations</a:t>
            </a:r>
          </a:p>
          <a:p>
            <a:pPr lvl="1"/>
            <a:r>
              <a:rPr sz="2400" b="1" dirty="0">
                <a:solidFill>
                  <a:schemeClr val="tx1"/>
                </a:solidFill>
              </a:rPr>
              <a:t>• Interaction with environmental and </a:t>
            </a:r>
            <a:r>
              <a:rPr sz="2400" b="1" dirty="0" err="1">
                <a:solidFill>
                  <a:schemeClr val="tx1"/>
                </a:solidFill>
              </a:rPr>
              <a:t>behavioural</a:t>
            </a:r>
            <a:r>
              <a:rPr sz="2400" b="1" dirty="0">
                <a:solidFill>
                  <a:schemeClr val="tx1"/>
                </a:solidFill>
              </a:rPr>
              <a:t> risk factors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669280"/>
            <a:ext cx="7772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CRDs are one of the four principal groups of non-communicable diseases worldwide.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/>
              <a:t>Global Burden of Disease: Key Measures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65760" y="1005840"/>
            <a:ext cx="3657600" cy="43891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000" b="1" dirty="0">
                <a:solidFill>
                  <a:schemeClr val="tx1"/>
                </a:solidFill>
              </a:rPr>
              <a:t>Epidemiological Measures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Prevalence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Incidence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Mortality rate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Case-fatality rate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DALYs</a:t>
            </a:r>
            <a:r>
              <a:rPr lang="en-US" sz="2000" b="1" dirty="0">
                <a:solidFill>
                  <a:schemeClr val="tx1"/>
                </a:solidFill>
              </a:rPr>
              <a:t> (disability –adjusted life years)</a:t>
            </a:r>
            <a:endParaRPr sz="2000" b="1" dirty="0">
              <a:solidFill>
                <a:schemeClr val="tx1"/>
              </a:solidFill>
            </a:endParaRP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YLDs</a:t>
            </a:r>
            <a:r>
              <a:rPr lang="en-US" sz="2000" b="1" dirty="0">
                <a:solidFill>
                  <a:schemeClr val="tx1"/>
                </a:solidFill>
              </a:rPr>
              <a:t>   (years lived with disease)</a:t>
            </a:r>
            <a:endParaRPr sz="2000" b="1" dirty="0">
              <a:solidFill>
                <a:schemeClr val="tx1"/>
              </a:solidFill>
            </a:endParaRP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YLLs</a:t>
            </a:r>
            <a:r>
              <a:rPr lang="en-US" sz="2000" b="1" dirty="0">
                <a:solidFill>
                  <a:schemeClr val="tx1"/>
                </a:solidFill>
              </a:rPr>
              <a:t> ( years of life lost)</a:t>
            </a:r>
            <a:endParaRPr sz="2000" b="1" dirty="0">
              <a:solidFill>
                <a:schemeClr val="tx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389120" y="1005840"/>
            <a:ext cx="3931920" cy="43891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000" b="1" dirty="0">
                <a:solidFill>
                  <a:schemeClr val="tx1"/>
                </a:solidFill>
              </a:rPr>
              <a:t>Which Metric Best Captures Burden?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Asthma → high prevalence and morbidity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COPD → high mortality and DALYs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Lung cancer → high mortality and case-fatality</a:t>
            </a:r>
          </a:p>
          <a:p>
            <a:pPr lvl="1"/>
            <a:r>
              <a:rPr sz="2000" b="1" dirty="0">
                <a:solidFill>
                  <a:schemeClr val="tx1"/>
                </a:solidFill>
              </a:rPr>
              <a:t>• No single metric tells the whole story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Current Global Estimates of Major Respiratory NCDs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74320" y="1554480"/>
          <a:ext cx="82296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r>
                        <a:t>Disease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Estimated Global Prevalence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Annual Deaths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Major Burden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t>COPD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~390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~3.5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Mortality + DALYs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t>Asthma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~350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~455,000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Morbidity + hospitalisation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t>Lung cancer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~2.5 million new cases/year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~1.8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High fatality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t>Occupational lung disease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Underestimated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dirty="0"/>
                        <a:t>Long latency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4754880"/>
            <a:ext cx="80467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/>
              <a:t>Asthma fills the prevalence column, COPD dominates mortality, and lung cancer, with rather ruthless efficiency, manages both.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/>
              <a:t>Distribution of Respiratory NCDs by Income Group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65760" y="1097280"/>
            <a:ext cx="3749039" cy="4114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b="1" dirty="0">
                <a:solidFill>
                  <a:schemeClr val="tx1"/>
                </a:solidFill>
              </a:rPr>
              <a:t>Low- and Middle-Income Countries (LMICs)</a:t>
            </a:r>
          </a:p>
          <a:p>
            <a:pPr lvl="1"/>
            <a:r>
              <a:rPr dirty="0">
                <a:solidFill>
                  <a:schemeClr val="tx1"/>
                </a:solidFill>
              </a:rPr>
              <a:t>• &gt;90% of premature COPD deaths occur in LMICs</a:t>
            </a:r>
          </a:p>
          <a:p>
            <a:pPr lvl="1"/>
            <a:r>
              <a:rPr dirty="0">
                <a:solidFill>
                  <a:schemeClr val="tx1"/>
                </a:solidFill>
              </a:rPr>
              <a:t>• Asthma mortality is higher because of underdiagnosis and limited access to inhaled therapy</a:t>
            </a:r>
          </a:p>
          <a:p>
            <a:pPr lvl="1"/>
            <a:r>
              <a:rPr dirty="0">
                <a:solidFill>
                  <a:schemeClr val="tx1"/>
                </a:solidFill>
              </a:rPr>
              <a:t>• Occupational lung disease is frequently underreported</a:t>
            </a:r>
          </a:p>
          <a:p>
            <a:pPr lvl="1"/>
            <a:r>
              <a:rPr dirty="0">
                <a:solidFill>
                  <a:schemeClr val="tx1"/>
                </a:solidFill>
              </a:rPr>
              <a:t>• Weak surveillance and limited healthcare access increase burden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389120" y="1097280"/>
            <a:ext cx="3749039" cy="4114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b="1" dirty="0">
                <a:solidFill>
                  <a:schemeClr val="tx1"/>
                </a:solidFill>
              </a:rPr>
              <a:t>High-Income Countries (HICs)</a:t>
            </a:r>
          </a:p>
          <a:p>
            <a:pPr lvl="1"/>
            <a:r>
              <a:rPr dirty="0">
                <a:solidFill>
                  <a:schemeClr val="tx1"/>
                </a:solidFill>
              </a:rPr>
              <a:t>• Asthma prevalence is often higher</a:t>
            </a:r>
          </a:p>
          <a:p>
            <a:pPr lvl="1"/>
            <a:r>
              <a:rPr dirty="0">
                <a:solidFill>
                  <a:schemeClr val="tx1"/>
                </a:solidFill>
              </a:rPr>
              <a:t>• Earlier diagnosis and better access to inhaled therapy reduce mortality</a:t>
            </a:r>
          </a:p>
          <a:p>
            <a:pPr lvl="1"/>
            <a:r>
              <a:rPr dirty="0">
                <a:solidFill>
                  <a:schemeClr val="tx1"/>
                </a:solidFill>
              </a:rPr>
              <a:t>• Occupational disease is more likely to be </a:t>
            </a:r>
            <a:r>
              <a:rPr dirty="0" err="1">
                <a:solidFill>
                  <a:schemeClr val="tx1"/>
                </a:solidFill>
              </a:rPr>
              <a:t>recognised</a:t>
            </a:r>
            <a:r>
              <a:rPr dirty="0">
                <a:solidFill>
                  <a:schemeClr val="tx1"/>
                </a:solidFill>
              </a:rPr>
              <a:t> and reported</a:t>
            </a:r>
          </a:p>
          <a:p>
            <a:pPr lvl="1"/>
            <a:r>
              <a:rPr dirty="0">
                <a:solidFill>
                  <a:schemeClr val="tx1"/>
                </a:solidFill>
              </a:rPr>
              <a:t>• Better surveillance systems provide more accurate estimates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399"/>
            <a:ext cx="84686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/>
              <a:t>The burden does not simply follow where disease is most common. It follows where diagnosis, treatment, and surveillance are least available.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Global Burden of Disease</a:t>
            </a:r>
          </a:p>
        </p:txBody>
      </p:sp>
      <p:pic>
        <p:nvPicPr>
          <p:cNvPr id="3" name="Picture 2" descr="chart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188720"/>
            <a:ext cx="6858000" cy="478524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" y="274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600" b="1"/>
              <a:t>Epidemiologic Transition and Respiratory NCDs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274320" y="1371600"/>
            <a:ext cx="1371600" cy="12801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dirty="0">
                <a:solidFill>
                  <a:schemeClr val="tx1"/>
                </a:solidFill>
              </a:rPr>
              <a:t>Decline of infectious
respiratory disease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920240" y="1371600"/>
            <a:ext cx="1371600" cy="12801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600" b="1" dirty="0">
                <a:solidFill>
                  <a:schemeClr val="tx1"/>
                </a:solidFill>
              </a:rPr>
              <a:t>Increase in tobacco use
and </a:t>
            </a:r>
            <a:r>
              <a:rPr sz="1600" b="1" dirty="0" err="1">
                <a:solidFill>
                  <a:schemeClr val="tx1"/>
                </a:solidFill>
              </a:rPr>
              <a:t>industrialisation</a:t>
            </a:r>
            <a:endParaRPr sz="1600" b="1" dirty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464653" y="1371600"/>
            <a:ext cx="1602297" cy="12801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b="1" dirty="0" err="1">
                <a:solidFill>
                  <a:schemeClr val="tx1"/>
                </a:solidFill>
              </a:rPr>
              <a:t>Urbanisation</a:t>
            </a:r>
            <a:r>
              <a:rPr b="1" dirty="0">
                <a:solidFill>
                  <a:schemeClr val="tx1"/>
                </a:solidFill>
              </a:rPr>
              <a:t> and
air pollution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212080" y="1371600"/>
            <a:ext cx="1473946" cy="12801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2000" b="1" dirty="0">
                <a:solidFill>
                  <a:schemeClr val="tx1"/>
                </a:solidFill>
              </a:rPr>
              <a:t>Population ageing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58000" y="1371600"/>
            <a:ext cx="1737360" cy="128016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 b="1" dirty="0">
                <a:solidFill>
                  <a:schemeClr val="tx1"/>
                </a:solidFill>
              </a:rPr>
              <a:t>Coexistence of communicable
and non-communicable disease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48640" y="3291840"/>
            <a:ext cx="7498079" cy="1828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800" b="1" dirty="0">
                <a:solidFill>
                  <a:schemeClr val="tx1"/>
                </a:solidFill>
              </a:rPr>
              <a:t>Iraq and Other LMICs: An Incomplete Transition</a:t>
            </a:r>
          </a:p>
          <a:p>
            <a:pPr lvl="1"/>
            <a:r>
              <a:rPr b="1" dirty="0">
                <a:solidFill>
                  <a:schemeClr val="tx1"/>
                </a:solidFill>
              </a:rPr>
              <a:t>• Tuberculosis and recurrent respiratory infections still coexist with COPD and asthma</a:t>
            </a:r>
          </a:p>
          <a:p>
            <a:pPr lvl="1"/>
            <a:r>
              <a:rPr b="1" dirty="0">
                <a:solidFill>
                  <a:schemeClr val="tx1"/>
                </a:solidFill>
              </a:rPr>
              <a:t>• Smoking, war-related dust exposure, traffic pollution, and occupational hazards overlap</a:t>
            </a:r>
          </a:p>
          <a:p>
            <a:pPr lvl="1"/>
            <a:r>
              <a:rPr b="1" dirty="0">
                <a:solidFill>
                  <a:schemeClr val="tx1"/>
                </a:solidFill>
              </a:rPr>
              <a:t>• Several risk factors may occur in the same patient at the same time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486400"/>
            <a:ext cx="74125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/>
              <a:t>In many low- and middle-income countries, the epidemiologic transition is less a neat sequence and more a rather untidy pile-up.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1599</TotalTime>
  <Words>1958</Words>
  <Application>Microsoft Office PowerPoint</Application>
  <PresentationFormat>On-screen Show (4:3)</PresentationFormat>
  <Paragraphs>309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Aptos</vt:lpstr>
      <vt:lpstr>Arial</vt:lpstr>
      <vt:lpstr>Calibri</vt:lpstr>
      <vt:lpstr>Office Theme</vt:lpstr>
      <vt:lpstr>Epidemiology of Non-Communicable Diseases of the Respiratory System</vt:lpstr>
      <vt:lpstr>Learning Objectives</vt:lpstr>
      <vt:lpstr>PowerPoint Presentation</vt:lpstr>
      <vt:lpstr>PowerPoint Presentation</vt:lpstr>
      <vt:lpstr>PowerPoint Presentation</vt:lpstr>
      <vt:lpstr>Current Global Estimates of Major Respiratory NCDs</vt:lpstr>
      <vt:lpstr>PowerPoint Presentation</vt:lpstr>
      <vt:lpstr>Global Burden of Disease</vt:lpstr>
      <vt:lpstr>PowerPoint Presentation</vt:lpstr>
      <vt:lpstr>PowerPoint Presentation</vt:lpstr>
      <vt:lpstr>Occupational Respiratory Disease</vt:lpstr>
      <vt:lpstr>PowerPoint Presentation</vt:lpstr>
      <vt:lpstr>PowerPoint Presentation</vt:lpstr>
      <vt:lpstr>PowerPoint Presentation</vt:lpstr>
      <vt:lpstr>Study Designs in Respiratory Epidemiology</vt:lpstr>
      <vt:lpstr>PowerPoint Presentation</vt:lpstr>
      <vt:lpstr>Asthma Epidemiology</vt:lpstr>
      <vt:lpstr>Asthma Epidemiology</vt:lpstr>
      <vt:lpstr>PowerPoint Presentation</vt:lpstr>
      <vt:lpstr>PowerPoint Presentation</vt:lpstr>
      <vt:lpstr>COPD Epidemiology</vt:lpstr>
      <vt:lpstr>COPD Epidemiology: Descriptive Features</vt:lpstr>
      <vt:lpstr>Biomass fuel </vt:lpstr>
      <vt:lpstr>Agriculture biomass </vt:lpstr>
      <vt:lpstr>Causal Pathway of COPD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Respiratory NCDs in Iraq and the Middle East</vt:lpstr>
      <vt:lpstr>Prevention and control 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dheyaa jouda</cp:lastModifiedBy>
  <cp:revision>22</cp:revision>
  <dcterms:created xsi:type="dcterms:W3CDTF">2013-01-27T09:14:16Z</dcterms:created>
  <dcterms:modified xsi:type="dcterms:W3CDTF">2026-04-07T10:51:03Z</dcterms:modified>
  <cp:category/>
</cp:coreProperties>
</file>