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0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270" r:id="rId42"/>
    <p:sldId id="271" r:id="rId4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eerj.com/articles/513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s-thank-you-message-grateful-1314887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274320"/>
            <a:ext cx="105156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>
                <a:solidFill>
                  <a:srgbClr val="006666"/>
                </a:solidFill>
              </a:rPr>
              <a:t>Emerging and Re-emerging Infectious Diseases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117" y="5155873"/>
            <a:ext cx="383380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>
                <a:solidFill>
                  <a:srgbClr val="1E1E1E"/>
                </a:solidFill>
              </a:defRPr>
            </a:pPr>
            <a:r>
              <a:rPr dirty="0"/>
              <a:t>Dr. Dheyaa Jouda, </a:t>
            </a:r>
            <a:endParaRPr lang="en-US" dirty="0"/>
          </a:p>
          <a:p>
            <a:pPr>
              <a:defRPr sz="2200">
                <a:solidFill>
                  <a:srgbClr val="1E1E1E"/>
                </a:solidFill>
              </a:defRPr>
            </a:pPr>
            <a:r>
              <a:rPr dirty="0"/>
              <a:t>MBChB, AMC, FRACGP A</a:t>
            </a:r>
            <a:r>
              <a:rPr lang="en-US" dirty="0"/>
              <a:t>us.</a:t>
            </a:r>
            <a:endParaRPr dirty="0"/>
          </a:p>
          <a:p>
            <a:pPr>
              <a:defRPr sz="2200">
                <a:solidFill>
                  <a:srgbClr val="1E1E1E"/>
                </a:solidFill>
              </a:defRPr>
            </a:pPr>
            <a:r>
              <a:rPr dirty="0"/>
              <a:t>Family &amp; Community Medicine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1</a:t>
            </a:r>
          </a:p>
        </p:txBody>
      </p:sp>
      <p:pic>
        <p:nvPicPr>
          <p:cNvPr id="6" name="Picture 5" descr="A close up of a virus">
            <a:extLst>
              <a:ext uri="{FF2B5EF4-FFF2-40B4-BE49-F238E27FC236}">
                <a16:creationId xmlns:a16="http://schemas.microsoft.com/office/drawing/2014/main" id="{2C3878F9-3BDC-801D-1380-4B94F9DB5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60" y="923613"/>
            <a:ext cx="11825666" cy="36955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4628" y="274320"/>
            <a:ext cx="40865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5400" b="1" dirty="0">
                <a:solidFill>
                  <a:srgbClr val="006666"/>
                </a:solidFill>
              </a:rPr>
              <a:t>Agent Factors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80160"/>
            <a:ext cx="8247258" cy="37093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200" dirty="0"/>
              <a:t>Increased virulence and infectivity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200" dirty="0"/>
              <a:t>Development of drug resistance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200" dirty="0"/>
              <a:t>Mutation and strain variation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200" dirty="0"/>
              <a:t>Iatrogenic and hospital-acquired transmission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200" dirty="0"/>
              <a:t>Resistance of vectors to pesticides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663" y="274320"/>
            <a:ext cx="627043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b="1" dirty="0">
                <a:solidFill>
                  <a:srgbClr val="006666"/>
                </a:solidFill>
              </a:rPr>
              <a:t>Host and Environmental Factors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1" y="1176465"/>
            <a:ext cx="1091184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Unsafe sexual practices and behavioral changes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Human migration and travel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Immunosuppression and increased susceptibility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Poverty, war, displacement, and breakdown of public health systems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Overcrowding, inadequate housing, and unsafe water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9331" y="274320"/>
            <a:ext cx="78970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b="1" dirty="0">
                <a:solidFill>
                  <a:srgbClr val="006666"/>
                </a:solidFill>
              </a:rPr>
              <a:t>Transmission of Communicable Diseases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80160"/>
            <a:ext cx="10796631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Direct transmission: person-to-person contact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Indirect transmission: via vectors, food, water, or fomites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Outcome depends on pathogen factors and host immunity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3272" y="274320"/>
            <a:ext cx="462921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000" b="1" dirty="0">
                <a:solidFill>
                  <a:srgbClr val="006666"/>
                </a:solidFill>
              </a:rPr>
              <a:t>Antibiotic Resistance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80160"/>
            <a:ext cx="10628671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Emerges because of inappropriate antibiotic use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Enhanced by poor adherence, counterfeit drugs, and misuse in animals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Requires antibiotic stewardship and infection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883" y="274320"/>
            <a:ext cx="91099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b="1" dirty="0">
                <a:solidFill>
                  <a:srgbClr val="006666"/>
                </a:solidFill>
              </a:rPr>
              <a:t>Control of Emerging and Re-emerging Diseases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80160"/>
            <a:ext cx="10962968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Control the reservoir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Interrupt transmission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Protect susceptible hosts through vaccination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Strengthen surveillance systems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Support research, diagnostics, and new control measures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9044" y="274320"/>
            <a:ext cx="343767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000" b="1" dirty="0">
                <a:solidFill>
                  <a:srgbClr val="006666"/>
                </a:solidFill>
              </a:rPr>
              <a:t>Role of Doctors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80160"/>
            <a:ext cx="10915552" cy="36902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4000" dirty="0"/>
              <a:t>Educate the public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4000" dirty="0"/>
              <a:t>Promote multidisciplinary teamwork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4000" dirty="0"/>
              <a:t>Support legislation and infection-control policies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4000" dirty="0"/>
              <a:t>Participate in research and public health advocacy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727" y="274320"/>
            <a:ext cx="1019830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 dirty="0">
                <a:solidFill>
                  <a:srgbClr val="006666"/>
                </a:solidFill>
              </a:rPr>
              <a:t>Role of Public Health Authorities and WHO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80160"/>
            <a:ext cx="9274270" cy="41614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Develop national prevention programs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Improve community awareness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Report cases rapidly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Coordinate global and regional responses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Support funding, surveillance, and task forces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9325" y="274320"/>
            <a:ext cx="25571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800" b="1" dirty="0">
                <a:solidFill>
                  <a:srgbClr val="006666"/>
                </a:solidFill>
              </a:rPr>
              <a:t>Solutions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80160"/>
            <a:ext cx="10998204" cy="41614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b="1" dirty="0"/>
              <a:t>Migration </a:t>
            </a:r>
            <a:r>
              <a:rPr sz="3600" dirty="0"/>
              <a:t>→ screening and vaccination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b="1" dirty="0"/>
              <a:t>Travel</a:t>
            </a:r>
            <a:r>
              <a:rPr sz="3600" dirty="0"/>
              <a:t> → immunization and infection-control measures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b="1" dirty="0"/>
              <a:t>Urbanization</a:t>
            </a:r>
            <a:r>
              <a:rPr sz="3600" dirty="0"/>
              <a:t> → sanitation and adequate housing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b="1" dirty="0"/>
              <a:t>Human behavior </a:t>
            </a:r>
            <a:r>
              <a:rPr sz="3600" dirty="0"/>
              <a:t>→ education and behavior change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b="1" dirty="0"/>
              <a:t>Antibiotic misuse </a:t>
            </a:r>
            <a:r>
              <a:rPr sz="3600" dirty="0"/>
              <a:t>→ rational prescribing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an Outbreak?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Increase in cases above expected level</a:t>
            </a:r>
          </a:p>
          <a:p>
            <a:r>
              <a:t>Depends on population, place, and time</a:t>
            </a:r>
          </a:p>
          <a:p>
            <a:r>
              <a:t>Example: Food poisoning cluster vs seasonal flu</a:t>
            </a:r>
          </a:p>
          <a:p>
            <a:r>
              <a:t>Single case of eradicated disease = outbreak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Reasons to Investigate an Outbreak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Identify and eliminate source</a:t>
            </a:r>
          </a:p>
          <a:p>
            <a:r>
              <a:t>Prevent future outbreaks</a:t>
            </a:r>
          </a:p>
          <a:p>
            <a:r>
              <a:t>Evaluate prevention strategies</a:t>
            </a:r>
          </a:p>
          <a:p>
            <a:r>
              <a:t>Learn about diseases</a:t>
            </a:r>
          </a:p>
          <a:p>
            <a:r>
              <a:t>Address public concern</a:t>
            </a:r>
          </a:p>
          <a:p>
            <a:r>
              <a:t>Professional responsibility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701" y="274320"/>
            <a:ext cx="519635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800" b="1" dirty="0">
                <a:solidFill>
                  <a:srgbClr val="006666"/>
                </a:solidFill>
              </a:rPr>
              <a:t>Learning 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399" y="1280160"/>
            <a:ext cx="93890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Define emerging and re-emerging infectious diseases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Recognize recent examples of emerging diseases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Identify epidemiologic factors contributing to emergence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Understand surveillance, prevention, and control strategies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When to Investigate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Severity of illness</a:t>
            </a:r>
          </a:p>
          <a:p>
            <a:r>
              <a:t>Transmissibility</a:t>
            </a:r>
          </a:p>
          <a:p>
            <a:r>
              <a:t>Unanswered questions</a:t>
            </a:r>
          </a:p>
          <a:p>
            <a:r>
              <a:t>Ongoing exposure</a:t>
            </a:r>
          </a:p>
          <a:p>
            <a:r>
              <a:t>Public concern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Environmental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Vital part of outbreak investigation</a:t>
            </a:r>
          </a:p>
          <a:p>
            <a:r>
              <a:t>Includes food, water, environment</a:t>
            </a:r>
          </a:p>
          <a:p>
            <a:r>
              <a:t>Should complement epidemiology, not replace 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Environmental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Guided by epidemiologic findings</a:t>
            </a:r>
          </a:p>
          <a:p>
            <a:r>
              <a:t>Often done simultaneously</a:t>
            </a:r>
          </a:p>
          <a:p>
            <a:r>
              <a:t>Results can be misleading</a:t>
            </a:r>
          </a:p>
          <a:p>
            <a:r>
              <a:t>Interpret cautiously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Principles of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 systematic</a:t>
            </a:r>
          </a:p>
          <a:p>
            <a:r>
              <a:t>Use case definitions</a:t>
            </a:r>
          </a:p>
          <a:p>
            <a:r>
              <a:t>Ask consistent questions</a:t>
            </a:r>
          </a:p>
          <a:p>
            <a:r>
              <a:t>Reassess frequently</a:t>
            </a:r>
          </a:p>
          <a:p>
            <a:r>
              <a:t>Coordinate with teams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10 Steps of Outbreak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t>1. Identify team</a:t>
            </a:r>
          </a:p>
          <a:p>
            <a:r>
              <a:t>2. Establish outbreak</a:t>
            </a:r>
          </a:p>
          <a:p>
            <a:r>
              <a:t>3. Verify diagnosis</a:t>
            </a:r>
          </a:p>
          <a:p>
            <a:r>
              <a:t>4. Case definition</a:t>
            </a:r>
          </a:p>
          <a:p>
            <a:r>
              <a:t>5. Find cases</a:t>
            </a:r>
          </a:p>
          <a:p>
            <a:r>
              <a:t>6. Descriptive epidemiology</a:t>
            </a:r>
          </a:p>
          <a:p>
            <a:r>
              <a:t>7. Test hypotheses</a:t>
            </a:r>
          </a:p>
          <a:p>
            <a:r>
              <a:t>8. Control measures</a:t>
            </a:r>
          </a:p>
          <a:p>
            <a:r>
              <a:t>9. Communicate</a:t>
            </a:r>
          </a:p>
          <a:p>
            <a:r>
              <a:t>10. Surveillance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Verify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Obtain medical records</a:t>
            </a:r>
          </a:p>
          <a:p>
            <a:r>
              <a:t>Review lab results</a:t>
            </a:r>
          </a:p>
          <a:p>
            <a:r>
              <a:t>Rule out errors</a:t>
            </a:r>
          </a:p>
          <a:p>
            <a:r>
              <a:t>Consult specialists if needed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Person: clinical features</a:t>
            </a:r>
          </a:p>
          <a:p>
            <a:r>
              <a:t>Place: location</a:t>
            </a:r>
          </a:p>
          <a:p>
            <a:r>
              <a:t>Time: period</a:t>
            </a:r>
          </a:p>
          <a:p>
            <a:r>
              <a:t>Standardized criteria for cases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Line 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Clinical information</a:t>
            </a:r>
          </a:p>
          <a:p>
            <a:r>
              <a:t>Demographics</a:t>
            </a:r>
          </a:p>
          <a:p>
            <a:r>
              <a:t>Exposure history</a:t>
            </a:r>
          </a:p>
          <a:p>
            <a:r>
              <a:t>Summarizes outbreak data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Descriptive 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Analyze person, place, time</a:t>
            </a:r>
          </a:p>
          <a:p>
            <a:r>
              <a:t>Identify patterns</a:t>
            </a:r>
          </a:p>
          <a:p>
            <a:r>
              <a:t>Generate hypotheses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Epidemic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Graph of cases over time</a:t>
            </a:r>
          </a:p>
          <a:p>
            <a:r>
              <a:t>Point source vs propagated</a:t>
            </a:r>
          </a:p>
          <a:p>
            <a:r>
              <a:t>Helps identify exposure type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061" y="274320"/>
            <a:ext cx="813363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800" b="1" dirty="0">
                <a:solidFill>
                  <a:srgbClr val="006666"/>
                </a:solidFill>
              </a:rPr>
              <a:t>Why Emerging Diseases Matter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3511" y="1307690"/>
            <a:ext cx="10272580" cy="4928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1E1E1E"/>
                </a:solidFill>
              </a:defRPr>
            </a:pPr>
            <a:r>
              <a:rPr sz="4400" dirty="0"/>
              <a:t>Disease burden is enormous</a:t>
            </a:r>
          </a:p>
          <a:p>
            <a:pPr>
              <a:defRPr sz="2200">
                <a:solidFill>
                  <a:srgbClr val="1E1E1E"/>
                </a:solidFill>
              </a:defRPr>
            </a:pPr>
            <a:r>
              <a:rPr sz="4400" dirty="0"/>
              <a:t>Cause mortality, disability, and economic loss</a:t>
            </a:r>
          </a:p>
          <a:p>
            <a:pPr>
              <a:defRPr sz="2200">
                <a:solidFill>
                  <a:srgbClr val="1E1E1E"/>
                </a:solidFill>
              </a:defRPr>
            </a:pPr>
            <a:r>
              <a:rPr sz="4400" dirty="0"/>
              <a:t>May result in widespread epidemics and pandemics</a:t>
            </a:r>
          </a:p>
          <a:p>
            <a:pPr>
              <a:defRPr sz="2200">
                <a:solidFill>
                  <a:srgbClr val="1E1E1E"/>
                </a:solidFill>
              </a:defRPr>
            </a:pPr>
            <a:r>
              <a:rPr sz="4400" dirty="0"/>
              <a:t>Disrupt international trade and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Final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Systematic and structured process</a:t>
            </a:r>
          </a:p>
          <a:p>
            <a:r>
              <a:t>Multidisciplinary teamwork</a:t>
            </a:r>
          </a:p>
          <a:p>
            <a:r>
              <a:t>Focus on control and prevention</a:t>
            </a:r>
          </a:p>
          <a:p>
            <a:r>
              <a:t>Protect population health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7: Evaluate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Perform additional studies if needed</a:t>
            </a:r>
          </a:p>
          <a:p>
            <a:r>
              <a:t>Types: Cohort, Case-control</a:t>
            </a:r>
          </a:p>
          <a:p>
            <a:r>
              <a:t>Compare exposures among ill and non-ill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Additional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Cohort studies</a:t>
            </a:r>
          </a:p>
          <a:p>
            <a:r>
              <a:t>Case-control studies</a:t>
            </a:r>
          </a:p>
          <a:p>
            <a:r>
              <a:t>Assess exposures in ill vs non-ill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Cohort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Include all exposed individuals</a:t>
            </a:r>
          </a:p>
          <a:p>
            <a:r>
              <a:t>Use when full list available</a:t>
            </a:r>
          </a:p>
          <a:p>
            <a:r>
              <a:t>Measure: Relative Risk (RR)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Relative Risk (RR)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RR = 1 → no difference</a:t>
            </a:r>
          </a:p>
          <a:p>
            <a:r>
              <a:t>RR &gt; 1 → higher risk in exposed</a:t>
            </a:r>
          </a:p>
          <a:p>
            <a:r>
              <a:t>RR &lt; 1 → lower risk in exposed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Case-Control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Compare cases vs controls</a:t>
            </a:r>
          </a:p>
          <a:p>
            <a:r>
              <a:t>Used when full list unavailable</a:t>
            </a:r>
          </a:p>
          <a:p>
            <a:r>
              <a:t>Measure: Odds Ratio (OR)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Odds Ratio (OR)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OR = 1 → no association</a:t>
            </a:r>
          </a:p>
          <a:p>
            <a:r>
              <a:t>OR &gt; 1 → higher exposure in cases</a:t>
            </a:r>
          </a:p>
          <a:p>
            <a:r>
              <a:t>OR &lt; 1 → lower exposure in cases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8: Control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Isolation, cohorting, product recall</a:t>
            </a:r>
          </a:p>
          <a:p>
            <a:r>
              <a:t>Can occur at any stage</a:t>
            </a:r>
          </a:p>
          <a:p>
            <a:r>
              <a:t>Guided by epidemiology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9: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Inform public and media</a:t>
            </a:r>
          </a:p>
          <a:p>
            <a:r>
              <a:t>Address public concerns</a:t>
            </a:r>
          </a:p>
          <a:p>
            <a:r>
              <a:t>Use clear communication strategy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10: Surveillance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Ensure outbreak is over</a:t>
            </a:r>
          </a:p>
          <a:p>
            <a:r>
              <a:t>Monitor effectiveness of control</a:t>
            </a:r>
          </a:p>
          <a:p>
            <a:r>
              <a:t>Prevent recurrence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A913-2DAF-6397-CF03-7556307D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-26784"/>
            <a:ext cx="10512862" cy="1325218"/>
          </a:xfrm>
        </p:spPr>
        <p:txBody>
          <a:bodyPr/>
          <a:lstStyle/>
          <a:p>
            <a:r>
              <a:rPr lang="en-US" dirty="0"/>
              <a:t>Global Map of Emerging Diseases</a:t>
            </a:r>
            <a:endParaRPr lang="en-AU" dirty="0"/>
          </a:p>
        </p:txBody>
      </p:sp>
      <p:pic>
        <p:nvPicPr>
          <p:cNvPr id="1027" name="Picture 3" descr="Emerging infectious disease - Wikipedia">
            <a:extLst>
              <a:ext uri="{FF2B5EF4-FFF2-40B4-BE49-F238E27FC236}">
                <a16:creationId xmlns:a16="http://schemas.microsoft.com/office/drawing/2014/main" id="{B4FEA591-5CD6-AFF3-114C-BEA8C3F2B5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1660"/>
            <a:ext cx="12188825" cy="60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3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Epidemiologic investigation identifies source</a:t>
            </a:r>
          </a:p>
          <a:p>
            <a:r>
              <a:t>Be systematic</a:t>
            </a:r>
          </a:p>
          <a:p>
            <a:r>
              <a:t>Follow structured steps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274320"/>
            <a:ext cx="105156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>
                <a:solidFill>
                  <a:srgbClr val="006666"/>
                </a:solidFill>
              </a:rPr>
              <a:t>Key Takeaways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80160"/>
            <a:ext cx="105156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Most emerging diseases are zoonotic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Human activity drives emergence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Early surveillance is essential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Global cooperation is necessary to prevent future epidemics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colorful text&#10;&#10;AI-generated content may be incorrect.">
            <a:extLst>
              <a:ext uri="{FF2B5EF4-FFF2-40B4-BE49-F238E27FC236}">
                <a16:creationId xmlns:a16="http://schemas.microsoft.com/office/drawing/2014/main" id="{B710ABA0-C261-B7F7-1C04-C13E680D2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2412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FD65-F49C-F993-204C-C4543CFA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126" eaLnBrk="0" fontAlgn="base" hangingPunct="0"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</a:rPr>
              <a:t>Hotspots: Africa, Asia, Middle East </a:t>
            </a:r>
            <a:br>
              <a:rPr lang="en-US" altLang="en-US" sz="3600" b="1" dirty="0">
                <a:latin typeface="Arial" panose="020B0604020202020204" pitchFamily="34" charset="0"/>
              </a:rPr>
            </a:br>
            <a:r>
              <a:rPr lang="en-US" altLang="en-US" sz="3600" b="1" dirty="0">
                <a:latin typeface="Arial" panose="020B0604020202020204" pitchFamily="34" charset="0"/>
              </a:rPr>
              <a:t>Link to biodiversity + human activity </a:t>
            </a:r>
            <a:br>
              <a:rPr lang="en-US" altLang="en-US" sz="4399" dirty="0">
                <a:latin typeface="Arial" panose="020B0604020202020204" pitchFamily="34" charset="0"/>
              </a:rPr>
            </a:br>
            <a:endParaRPr lang="en-AU" dirty="0"/>
          </a:p>
        </p:txBody>
      </p:sp>
      <p:pic>
        <p:nvPicPr>
          <p:cNvPr id="2050" name="Picture 2" descr="Predictive hotspots for zoonotic infectious diseases (2020 update) |  GRID-Arendal">
            <a:extLst>
              <a:ext uri="{FF2B5EF4-FFF2-40B4-BE49-F238E27FC236}">
                <a16:creationId xmlns:a16="http://schemas.microsoft.com/office/drawing/2014/main" id="{D9CB36D8-5BFD-4FC6-A48A-7497E2F145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1548"/>
            <a:ext cx="12188825" cy="59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75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0774" y="274320"/>
            <a:ext cx="297421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800" b="1" dirty="0">
                <a:solidFill>
                  <a:srgbClr val="006666"/>
                </a:solidFill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299" y="1666659"/>
            <a:ext cx="118018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1E1E1E"/>
                </a:solidFill>
              </a:defRPr>
            </a:pPr>
            <a:r>
              <a:rPr sz="4000" dirty="0">
                <a:solidFill>
                  <a:srgbClr val="FF0000"/>
                </a:solidFill>
              </a:rPr>
              <a:t>Emerging disease</a:t>
            </a:r>
            <a:r>
              <a:rPr sz="4000" dirty="0"/>
              <a:t>: a newly recognized disease or a known disease increasing rapidly in incidence or geographic range</a:t>
            </a:r>
            <a:endParaRPr lang="en-US" sz="4000" dirty="0"/>
          </a:p>
          <a:p>
            <a:pPr>
              <a:defRPr sz="2200">
                <a:solidFill>
                  <a:srgbClr val="1E1E1E"/>
                </a:solidFill>
              </a:defRPr>
            </a:pPr>
            <a:endParaRPr sz="4000" dirty="0"/>
          </a:p>
          <a:p>
            <a:pPr>
              <a:defRPr sz="2200">
                <a:solidFill>
                  <a:srgbClr val="1E1E1E"/>
                </a:solidFill>
              </a:defRPr>
            </a:pPr>
            <a:r>
              <a:rPr sz="4000" dirty="0">
                <a:solidFill>
                  <a:srgbClr val="FF0000"/>
                </a:solidFill>
              </a:rPr>
              <a:t>Re-emerging disease</a:t>
            </a:r>
            <a:r>
              <a:rPr sz="4000" dirty="0"/>
              <a:t>: a previously controlled disease that has returned as a major public health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274320"/>
            <a:ext cx="105156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>
                <a:solidFill>
                  <a:srgbClr val="006666"/>
                </a:solidFill>
              </a:rPr>
              <a:t>Examples Through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80160"/>
            <a:ext cx="6154698" cy="51866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 sz="2200">
                <a:solidFill>
                  <a:srgbClr val="1E1E1E"/>
                </a:solidFill>
              </a:defRPr>
            </a:pPr>
            <a:r>
              <a:rPr sz="3200" dirty="0"/>
              <a:t>1981: HIV</a:t>
            </a:r>
          </a:p>
          <a:p>
            <a:pPr>
              <a:lnSpc>
                <a:spcPct val="150000"/>
              </a:lnSpc>
              <a:defRPr sz="2200">
                <a:solidFill>
                  <a:srgbClr val="1E1E1E"/>
                </a:solidFill>
              </a:defRPr>
            </a:pPr>
            <a:r>
              <a:rPr sz="3200" dirty="0"/>
              <a:t>2003: SARS</a:t>
            </a:r>
          </a:p>
          <a:p>
            <a:pPr>
              <a:lnSpc>
                <a:spcPct val="150000"/>
              </a:lnSpc>
              <a:defRPr sz="2200">
                <a:solidFill>
                  <a:srgbClr val="1E1E1E"/>
                </a:solidFill>
              </a:defRPr>
            </a:pPr>
            <a:r>
              <a:rPr sz="3200" dirty="0"/>
              <a:t>2009: H1N1 influenza</a:t>
            </a:r>
          </a:p>
          <a:p>
            <a:pPr>
              <a:lnSpc>
                <a:spcPct val="150000"/>
              </a:lnSpc>
              <a:defRPr sz="2200">
                <a:solidFill>
                  <a:srgbClr val="1E1E1E"/>
                </a:solidFill>
              </a:defRPr>
            </a:pPr>
            <a:r>
              <a:rPr sz="3200" dirty="0"/>
              <a:t>2012: MERS</a:t>
            </a:r>
          </a:p>
          <a:p>
            <a:pPr>
              <a:lnSpc>
                <a:spcPct val="150000"/>
              </a:lnSpc>
              <a:defRPr sz="2200">
                <a:solidFill>
                  <a:srgbClr val="1E1E1E"/>
                </a:solidFill>
              </a:defRPr>
            </a:pPr>
            <a:r>
              <a:rPr sz="3200" dirty="0"/>
              <a:t>2014: Ebola outbreak in West Africa</a:t>
            </a:r>
          </a:p>
          <a:p>
            <a:pPr>
              <a:lnSpc>
                <a:spcPct val="150000"/>
              </a:lnSpc>
              <a:defRPr sz="2200">
                <a:solidFill>
                  <a:srgbClr val="1E1E1E"/>
                </a:solidFill>
              </a:defRPr>
            </a:pPr>
            <a:r>
              <a:rPr sz="3200" dirty="0"/>
              <a:t>2019: COVID-19</a:t>
            </a:r>
          </a:p>
          <a:p>
            <a:pPr>
              <a:lnSpc>
                <a:spcPct val="150000"/>
              </a:lnSpc>
              <a:defRPr sz="2200">
                <a:solidFill>
                  <a:srgbClr val="1E1E1E"/>
                </a:solidFill>
              </a:defRPr>
            </a:pPr>
            <a:r>
              <a:rPr sz="3200" dirty="0"/>
              <a:t>2022: Mpox resurgence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showing the spread of disease&#10;&#10;AI-generated content may be incorrect.">
            <a:extLst>
              <a:ext uri="{FF2B5EF4-FFF2-40B4-BE49-F238E27FC236}">
                <a16:creationId xmlns:a16="http://schemas.microsoft.com/office/drawing/2014/main" id="{A5B1BBCB-A073-EE6B-E00F-03128BCFE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" y="336637"/>
            <a:ext cx="10785988" cy="56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4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866" y="274320"/>
            <a:ext cx="80600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b="1" dirty="0">
                <a:solidFill>
                  <a:srgbClr val="006666"/>
                </a:solidFill>
              </a:rPr>
              <a:t>Major Factors Contributing to Emergence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80160"/>
            <a:ext cx="9828332" cy="49924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Microbial mutation and adaptation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Antimicrobial resistance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Zoonotic spillover from animals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Urbanization, overcrowding, and poor sanitation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International travel and migration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E1E1E"/>
                </a:solidFill>
              </a:defRPr>
            </a:pPr>
            <a:r>
              <a:rPr sz="3600" dirty="0"/>
              <a:t>Climate change and vector spread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91440"/>
            <a:ext cx="457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8000"/>
                </a:solidFill>
              </a:rPr>
              <a:t>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887</Words>
  <Application>Microsoft Office PowerPoint</Application>
  <PresentationFormat>Custom</PresentationFormat>
  <Paragraphs>210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Global Map of Emerging Diseases</vt:lpstr>
      <vt:lpstr>Hotspots: Africa, Asia, Middle East  Link to biodiversity + human activity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an Outbreak?</vt:lpstr>
      <vt:lpstr>Reasons to Investigate an Outbreak</vt:lpstr>
      <vt:lpstr>When to Investigate</vt:lpstr>
      <vt:lpstr>Environmental Investigation</vt:lpstr>
      <vt:lpstr>Environmental Sampling</vt:lpstr>
      <vt:lpstr>Principles of Investigation</vt:lpstr>
      <vt:lpstr>10 Steps of Outbreak Investigation</vt:lpstr>
      <vt:lpstr>Verify Diagnosis</vt:lpstr>
      <vt:lpstr>Case Definition</vt:lpstr>
      <vt:lpstr>Line Listing</vt:lpstr>
      <vt:lpstr>Descriptive Epidemiology</vt:lpstr>
      <vt:lpstr>Epidemic Curves</vt:lpstr>
      <vt:lpstr>Final Summary</vt:lpstr>
      <vt:lpstr>Step 7: Evaluate Hypotheses</vt:lpstr>
      <vt:lpstr>Additional Studies</vt:lpstr>
      <vt:lpstr>Cohort Studies</vt:lpstr>
      <vt:lpstr>Relative Risk (RR)</vt:lpstr>
      <vt:lpstr>Case-Control Studies</vt:lpstr>
      <vt:lpstr>Odds Ratio (OR)</vt:lpstr>
      <vt:lpstr>Step 8: Control Measures</vt:lpstr>
      <vt:lpstr>Step 9: Communication</vt:lpstr>
      <vt:lpstr>Step 10: Surveillance</vt:lpstr>
      <vt:lpstr>Conclusion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dheyaa jouda</cp:lastModifiedBy>
  <cp:revision>5</cp:revision>
  <dcterms:created xsi:type="dcterms:W3CDTF">2013-01-27T09:14:16Z</dcterms:created>
  <dcterms:modified xsi:type="dcterms:W3CDTF">2026-04-25T14:06:10Z</dcterms:modified>
  <cp:category/>
</cp:coreProperties>
</file>