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media/image3.jpg" ContentType="image/jpg"/>
  <Override PartName="/ppt/media/image4.jpg" ContentType="image/jpg"/>
  <Override PartName="/ppt/media/image5.jpg" ContentType="image/jpg"/>
  <Override PartName="/ppt/media/image6.jpg" ContentType="image/jpg"/>
  <Override PartName="/ppt/media/image7.jpg" ContentType="image/jpg"/>
  <Override PartName="/ppt/media/image8.jpg" ContentType="image/jp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80" r:id="rId1"/>
  </p:sldMasterIdLst>
  <p:sldIdLst>
    <p:sldId id="256" r:id="rId2"/>
    <p:sldId id="257" r:id="rId3"/>
    <p:sldId id="258" r:id="rId4"/>
    <p:sldId id="259" r:id="rId5"/>
    <p:sldId id="260" r:id="rId6"/>
    <p:sldId id="269" r:id="rId7"/>
    <p:sldId id="265" r:id="rId8"/>
    <p:sldId id="267" r:id="rId9"/>
    <p:sldId id="270" r:id="rId10"/>
    <p:sldId id="271" r:id="rId11"/>
    <p:sldId id="272" r:id="rId12"/>
  </p:sldIdLst>
  <p:sldSz cx="18288000" cy="10287000"/>
  <p:notesSz cx="18288000" cy="10287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226" y="5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961805" y="1901595"/>
            <a:ext cx="14364393" cy="6461925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2171702" y="2117423"/>
            <a:ext cx="13944600" cy="6052155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7703820" y="1901595"/>
            <a:ext cx="2880360" cy="109728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7875270" y="1901596"/>
            <a:ext cx="2537460" cy="967943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42562" y="3136895"/>
            <a:ext cx="13602879" cy="38862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10800" b="0" kern="1200" cap="all" spc="-15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43150" y="7023094"/>
            <a:ext cx="13606272" cy="685802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2400" spc="120" baseline="0">
                <a:solidFill>
                  <a:schemeClr val="tx1"/>
                </a:solidFill>
              </a:defRPr>
            </a:lvl1pPr>
            <a:lvl2pPr marL="685800" indent="0" algn="ctr">
              <a:buNone/>
              <a:defRPr sz="2400"/>
            </a:lvl2pPr>
            <a:lvl3pPr marL="1371600" indent="0" algn="ctr">
              <a:buNone/>
              <a:defRPr sz="24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7978140" y="2011883"/>
            <a:ext cx="2331720" cy="790820"/>
          </a:xfrm>
        </p:spPr>
        <p:txBody>
          <a:bodyPr/>
          <a:lstStyle>
            <a:lvl1pPr algn="ctr">
              <a:defRPr sz="195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1D8BD707-D9CF-40AE-B4C6-C98DA3205C09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2180844" y="7816590"/>
            <a:ext cx="8858250" cy="3429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12910379" y="7818120"/>
            <a:ext cx="3167822" cy="3429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4290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126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487400" y="1143000"/>
            <a:ext cx="3543300" cy="7886700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1143000"/>
            <a:ext cx="12115800" cy="7886700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3019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5/10/2026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15284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247000" y="333197"/>
            <a:ext cx="3793998" cy="9404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3200" y="5760720"/>
            <a:ext cx="12801600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32169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185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961805" y="1901595"/>
            <a:ext cx="14364393" cy="6461925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2171700" y="2117423"/>
            <a:ext cx="13944600" cy="6052155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7703820" y="1901595"/>
            <a:ext cx="2880360" cy="109728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7875270" y="1901596"/>
            <a:ext cx="2537460" cy="967943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45435" y="3141464"/>
            <a:ext cx="13606272" cy="3881628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10800" kern="1200" cap="all" spc="-15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45436" y="7023093"/>
            <a:ext cx="13606272" cy="685800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  <a:effectLst/>
              </a:defRPr>
            </a:lvl1pPr>
            <a:lvl2pPr marL="6858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371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20574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7432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4290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41148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8006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54864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82712" y="2016753"/>
            <a:ext cx="2331720" cy="795528"/>
          </a:xfrm>
        </p:spPr>
        <p:txBody>
          <a:bodyPr/>
          <a:lstStyle>
            <a:lvl1pPr algn="ctr">
              <a:defRPr lang="en-US" sz="195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1D8BD707-D9CF-40AE-B4C6-C98DA3205C09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0330" y="7816590"/>
            <a:ext cx="8860536" cy="3429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2906756" y="7816590"/>
            <a:ext cx="3168396" cy="342900"/>
          </a:xfrm>
        </p:spPr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19930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00200" y="3154680"/>
            <a:ext cx="7132320" cy="5623560"/>
          </a:xfrm>
        </p:spPr>
        <p:txBody>
          <a:bodyPr/>
          <a:lstStyle>
            <a:lvl1pPr>
              <a:defRPr sz="2700"/>
            </a:lvl1pPr>
            <a:lvl2pPr>
              <a:defRPr sz="2400"/>
            </a:lvl2pPr>
            <a:lvl3pPr>
              <a:defRPr sz="21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555480" y="3154680"/>
            <a:ext cx="7132320" cy="5623560"/>
          </a:xfrm>
        </p:spPr>
        <p:txBody>
          <a:bodyPr/>
          <a:lstStyle>
            <a:lvl1pPr>
              <a:defRPr sz="2700"/>
            </a:lvl1pPr>
            <a:lvl2pPr>
              <a:defRPr sz="2400"/>
            </a:lvl2pPr>
            <a:lvl3pPr>
              <a:defRPr sz="21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253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4772" y="3111501"/>
            <a:ext cx="7132320" cy="96012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2850" b="0">
                <a:solidFill>
                  <a:schemeClr val="tx2"/>
                </a:solidFill>
                <a:latin typeface="+mn-lt"/>
              </a:defRPr>
            </a:lvl1pPr>
            <a:lvl2pPr marL="685800" indent="0">
              <a:buNone/>
              <a:defRPr sz="285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04772" y="4133847"/>
            <a:ext cx="7132320" cy="4800600"/>
          </a:xfrm>
        </p:spPr>
        <p:txBody>
          <a:bodyPr/>
          <a:lstStyle>
            <a:lvl1pPr>
              <a:defRPr sz="2700"/>
            </a:lvl1pPr>
            <a:lvl2pPr>
              <a:defRPr sz="2400"/>
            </a:lvl2pPr>
            <a:lvl3pPr>
              <a:defRPr sz="21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560052" y="3111501"/>
            <a:ext cx="7132320" cy="96012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2850" b="0">
                <a:solidFill>
                  <a:schemeClr val="tx2"/>
                </a:solidFill>
              </a:defRPr>
            </a:lvl1pPr>
            <a:lvl2pPr marL="685800" indent="0">
              <a:buNone/>
              <a:defRPr sz="285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560052" y="4134872"/>
            <a:ext cx="7132320" cy="4800600"/>
          </a:xfrm>
        </p:spPr>
        <p:txBody>
          <a:bodyPr/>
          <a:lstStyle>
            <a:lvl1pPr>
              <a:defRPr sz="2700"/>
            </a:lvl1pPr>
            <a:lvl2pPr>
              <a:defRPr sz="2400"/>
            </a:lvl2pPr>
            <a:lvl3pPr>
              <a:defRPr sz="21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066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004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042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368294" y="356616"/>
            <a:ext cx="12797028" cy="95737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3530579" y="356616"/>
            <a:ext cx="4389120" cy="957376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44600" y="911088"/>
            <a:ext cx="3646170" cy="2468880"/>
          </a:xfrm>
        </p:spPr>
        <p:txBody>
          <a:bodyPr anchor="b">
            <a:normAutofit/>
          </a:bodyPr>
          <a:lstStyle>
            <a:lvl1pPr algn="l" defTabSz="13716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2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700" y="914400"/>
            <a:ext cx="11658600" cy="8001000"/>
          </a:xfrm>
        </p:spPr>
        <p:txBody>
          <a:bodyPr/>
          <a:lstStyle>
            <a:lvl1pPr>
              <a:defRPr sz="2700"/>
            </a:lvl1pPr>
            <a:lvl2pPr>
              <a:defRPr sz="2400"/>
            </a:lvl2pPr>
            <a:lvl3pPr>
              <a:defRPr sz="21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944600" y="3429000"/>
            <a:ext cx="3646170" cy="52578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2100">
                <a:solidFill>
                  <a:srgbClr val="FFFFFF"/>
                </a:solidFill>
              </a:defRPr>
            </a:lvl1pPr>
            <a:lvl2pPr marL="685800" indent="0">
              <a:buNone/>
              <a:defRPr sz="1800"/>
            </a:lvl2pPr>
            <a:lvl3pPr marL="1371600" indent="0">
              <a:buNone/>
              <a:defRPr sz="1500"/>
            </a:lvl3pPr>
            <a:lvl4pPr marL="2057400" indent="0">
              <a:buNone/>
              <a:defRPr sz="1350"/>
            </a:lvl4pPr>
            <a:lvl5pPr marL="2743200" indent="0">
              <a:buNone/>
              <a:defRPr sz="1350"/>
            </a:lvl5pPr>
            <a:lvl6pPr marL="3429000" indent="0">
              <a:buNone/>
              <a:defRPr sz="1350"/>
            </a:lvl6pPr>
            <a:lvl7pPr marL="4114800" indent="0">
              <a:buNone/>
              <a:defRPr sz="1350"/>
            </a:lvl7pPr>
            <a:lvl8pPr marL="4800600" indent="0">
              <a:buNone/>
              <a:defRPr sz="1350"/>
            </a:lvl8pPr>
            <a:lvl9pPr marL="5486400" indent="0">
              <a:buNone/>
              <a:defRPr sz="135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5590516" y="9334503"/>
            <a:ext cx="2194560" cy="41148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3736319" y="562356"/>
            <a:ext cx="3977640" cy="9162288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48914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3530579" y="356616"/>
            <a:ext cx="4389120" cy="957376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44600" y="905256"/>
            <a:ext cx="3648456" cy="2468880"/>
          </a:xfrm>
        </p:spPr>
        <p:txBody>
          <a:bodyPr anchor="b">
            <a:noAutofit/>
          </a:bodyPr>
          <a:lstStyle>
            <a:lvl1pPr algn="l">
              <a:defRPr sz="42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42898" y="356616"/>
            <a:ext cx="12797028" cy="9573768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944600" y="3429000"/>
            <a:ext cx="3648456" cy="5253228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1200"/>
              </a:spcBef>
              <a:buNone/>
              <a:defRPr sz="2100">
                <a:solidFill>
                  <a:srgbClr val="FFFFFF"/>
                </a:solidFill>
              </a:defRPr>
            </a:lvl1pPr>
            <a:lvl2pPr marL="685800" indent="0">
              <a:buNone/>
              <a:defRPr sz="1800"/>
            </a:lvl2pPr>
            <a:lvl3pPr marL="1371600" indent="0">
              <a:buNone/>
              <a:defRPr sz="1500"/>
            </a:lvl3pPr>
            <a:lvl4pPr marL="2057400" indent="0">
              <a:buNone/>
              <a:defRPr sz="1350"/>
            </a:lvl4pPr>
            <a:lvl5pPr marL="2743200" indent="0">
              <a:buNone/>
              <a:defRPr sz="1350"/>
            </a:lvl5pPr>
            <a:lvl6pPr marL="3429000" indent="0">
              <a:buNone/>
              <a:defRPr sz="1350"/>
            </a:lvl6pPr>
            <a:lvl7pPr marL="4114800" indent="0">
              <a:buNone/>
              <a:defRPr sz="1350"/>
            </a:lvl7pPr>
            <a:lvl8pPr marL="4800600" indent="0">
              <a:buNone/>
              <a:defRPr sz="1350"/>
            </a:lvl8pPr>
            <a:lvl9pPr marL="5486400" indent="0">
              <a:buNone/>
              <a:defRPr sz="135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1D8BD707-D9CF-40AE-B4C6-C98DA3205C09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1371600" rtl="0" eaLnBrk="1" latinLnBrk="0" hangingPunct="1">
              <a:defRPr lang="en-US" sz="15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5595092" y="9340596"/>
            <a:ext cx="2194560" cy="41148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3736319" y="562356"/>
            <a:ext cx="3977640" cy="9162288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150673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52044" y="356616"/>
            <a:ext cx="17583912" cy="9573768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00200" y="963891"/>
            <a:ext cx="15087600" cy="2057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3154680"/>
            <a:ext cx="15087600" cy="58978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461508"/>
            <a:ext cx="4114800" cy="41148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5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234940" y="9461508"/>
            <a:ext cx="7818120" cy="41148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5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704820" y="9461508"/>
            <a:ext cx="2194560" cy="41148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5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838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  <p:sldLayoutId id="2147483693" r:id="rId13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lang="en-US" sz="72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274320" indent="-274320" algn="l" defTabSz="1371600" rtl="0" eaLnBrk="1" latinLnBrk="0" hangingPunct="1">
        <a:lnSpc>
          <a:spcPct val="100000"/>
        </a:lnSpc>
        <a:spcBef>
          <a:spcPts val="135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74320" algn="l" defTabSz="1371600" rtl="0" eaLnBrk="1" latinLnBrk="0" hangingPunct="1">
        <a:lnSpc>
          <a:spcPct val="100000"/>
        </a:lnSpc>
        <a:spcBef>
          <a:spcPts val="75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indent="-274320" algn="l" defTabSz="1371600" rtl="0" eaLnBrk="1" latinLnBrk="0" hangingPunct="1">
        <a:lnSpc>
          <a:spcPct val="100000"/>
        </a:lnSpc>
        <a:spcBef>
          <a:spcPts val="75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indent="-274320" algn="l" defTabSz="1371600" rtl="0" eaLnBrk="1" latinLnBrk="0" hangingPunct="1">
        <a:lnSpc>
          <a:spcPct val="100000"/>
        </a:lnSpc>
        <a:spcBef>
          <a:spcPts val="75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indent="-274320" algn="l" defTabSz="1371600" rtl="0" eaLnBrk="1" latinLnBrk="0" hangingPunct="1">
        <a:lnSpc>
          <a:spcPct val="100000"/>
        </a:lnSpc>
        <a:spcBef>
          <a:spcPts val="75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342900" algn="l" defTabSz="1371600" rtl="0" eaLnBrk="1" latinLnBrk="0" hangingPunct="1">
        <a:lnSpc>
          <a:spcPct val="100000"/>
        </a:lnSpc>
        <a:spcBef>
          <a:spcPts val="75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2850000" indent="-342900" algn="l" defTabSz="1371600" rtl="0" eaLnBrk="1" latinLnBrk="0" hangingPunct="1">
        <a:lnSpc>
          <a:spcPct val="100000"/>
        </a:lnSpc>
        <a:spcBef>
          <a:spcPts val="75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300000" indent="-342900" algn="l" defTabSz="1371600" rtl="0" eaLnBrk="1" latinLnBrk="0" hangingPunct="1">
        <a:lnSpc>
          <a:spcPct val="100000"/>
        </a:lnSpc>
        <a:spcBef>
          <a:spcPts val="75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3750000" indent="-342900" algn="l" defTabSz="1371600" rtl="0" eaLnBrk="1" latinLnBrk="0" hangingPunct="1">
        <a:lnSpc>
          <a:spcPct val="100000"/>
        </a:lnSpc>
        <a:spcBef>
          <a:spcPts val="75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slide" Target="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48767"/>
            <a:ext cx="4242816" cy="2709672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5906261" y="303134"/>
            <a:ext cx="7357745" cy="17824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24000" marR="1513840" algn="ctr">
              <a:lnSpc>
                <a:spcPct val="120100"/>
              </a:lnSpc>
              <a:spcBef>
                <a:spcPts val="100"/>
              </a:spcBef>
            </a:pPr>
            <a:r>
              <a:rPr sz="3200" spc="-10" dirty="0">
                <a:solidFill>
                  <a:srgbClr val="1C1C1C"/>
                </a:solidFill>
                <a:latin typeface="Arial"/>
                <a:cs typeface="Arial"/>
              </a:rPr>
              <a:t>Mustansyriah</a:t>
            </a:r>
            <a:r>
              <a:rPr sz="3200" spc="3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C1C1C"/>
                </a:solidFill>
                <a:latin typeface="Arial"/>
                <a:cs typeface="Arial"/>
              </a:rPr>
              <a:t>University </a:t>
            </a:r>
            <a:r>
              <a:rPr sz="3200" spc="-87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C1C1C"/>
                </a:solidFill>
                <a:latin typeface="Arial"/>
                <a:cs typeface="Arial"/>
              </a:rPr>
              <a:t>College</a:t>
            </a:r>
            <a:r>
              <a:rPr sz="3200" spc="-1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C1C1C"/>
                </a:solidFill>
                <a:latin typeface="Arial"/>
                <a:cs typeface="Arial"/>
              </a:rPr>
              <a:t>of</a:t>
            </a:r>
            <a:r>
              <a:rPr sz="3200" spc="-2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C1C1C"/>
                </a:solidFill>
                <a:latin typeface="Arial"/>
                <a:cs typeface="Arial"/>
              </a:rPr>
              <a:t>Medicine</a:t>
            </a:r>
            <a:endParaRPr sz="32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770"/>
              </a:spcBef>
            </a:pPr>
            <a:r>
              <a:rPr sz="3200" spc="-5" dirty="0">
                <a:solidFill>
                  <a:srgbClr val="1C1C1C"/>
                </a:solidFill>
                <a:latin typeface="Arial"/>
                <a:cs typeface="Arial"/>
              </a:rPr>
              <a:t>Department</a:t>
            </a:r>
            <a:r>
              <a:rPr sz="3200" spc="-1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C1C1C"/>
                </a:solidFill>
                <a:latin typeface="Arial"/>
                <a:cs typeface="Arial"/>
              </a:rPr>
              <a:t>of Chemistry &amp; Biochemistry</a:t>
            </a:r>
            <a:endParaRPr sz="3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102734" y="3366261"/>
            <a:ext cx="10358120" cy="3018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66040" algn="ctr">
              <a:lnSpc>
                <a:spcPct val="100000"/>
              </a:lnSpc>
              <a:spcBef>
                <a:spcPts val="100"/>
              </a:spcBef>
            </a:pPr>
            <a:r>
              <a:rPr sz="6000" spc="-5" dirty="0">
                <a:solidFill>
                  <a:srgbClr val="0081A9"/>
                </a:solidFill>
                <a:latin typeface="Arial"/>
                <a:cs typeface="Arial"/>
              </a:rPr>
              <a:t>Organic</a:t>
            </a:r>
            <a:r>
              <a:rPr sz="6000" spc="-10" dirty="0">
                <a:solidFill>
                  <a:srgbClr val="0081A9"/>
                </a:solidFill>
                <a:latin typeface="Arial"/>
                <a:cs typeface="Arial"/>
              </a:rPr>
              <a:t> </a:t>
            </a:r>
            <a:r>
              <a:rPr sz="6000" spc="-5" dirty="0">
                <a:solidFill>
                  <a:srgbClr val="0081A9"/>
                </a:solidFill>
                <a:latin typeface="Arial"/>
                <a:cs typeface="Arial"/>
              </a:rPr>
              <a:t>Compounds</a:t>
            </a:r>
            <a:endParaRPr sz="6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79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6000" dirty="0">
                <a:solidFill>
                  <a:srgbClr val="0081A9"/>
                </a:solidFill>
                <a:latin typeface="Arial"/>
                <a:cs typeface="Arial"/>
              </a:rPr>
              <a:t>Functional</a:t>
            </a:r>
            <a:r>
              <a:rPr sz="6000" spc="-20" dirty="0">
                <a:solidFill>
                  <a:srgbClr val="0081A9"/>
                </a:solidFill>
                <a:latin typeface="Arial"/>
                <a:cs typeface="Arial"/>
              </a:rPr>
              <a:t> </a:t>
            </a:r>
            <a:r>
              <a:rPr sz="6000" spc="-5" dirty="0">
                <a:solidFill>
                  <a:srgbClr val="0081A9"/>
                </a:solidFill>
                <a:latin typeface="Arial"/>
                <a:cs typeface="Arial"/>
              </a:rPr>
              <a:t>Group</a:t>
            </a:r>
            <a:r>
              <a:rPr sz="6000" spc="-15" dirty="0">
                <a:solidFill>
                  <a:srgbClr val="0081A9"/>
                </a:solidFill>
                <a:latin typeface="Arial"/>
                <a:cs typeface="Arial"/>
              </a:rPr>
              <a:t> </a:t>
            </a:r>
            <a:r>
              <a:rPr sz="6000" spc="-5" dirty="0">
                <a:solidFill>
                  <a:srgbClr val="0081A9"/>
                </a:solidFill>
                <a:latin typeface="Arial"/>
                <a:cs typeface="Arial"/>
              </a:rPr>
              <a:t>Identification</a:t>
            </a:r>
            <a:endParaRPr sz="6000">
              <a:latin typeface="Arial"/>
              <a:cs typeface="Arial"/>
            </a:endParaRPr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4923008" y="48767"/>
            <a:ext cx="3364992" cy="226161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3"/>
          <p:cNvSpPr txBox="1">
            <a:spLocks noGrp="1"/>
          </p:cNvSpPr>
          <p:nvPr>
            <p:ph type="title"/>
          </p:nvPr>
        </p:nvSpPr>
        <p:spPr>
          <a:xfrm>
            <a:off x="4495800" y="-138257"/>
            <a:ext cx="7935214" cy="9361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/>
            <a:r>
              <a:rPr lang="en-US" u="sng" dirty="0" err="1"/>
              <a:t>Tollen’s</a:t>
            </a:r>
            <a:r>
              <a:rPr lang="en-US" u="sng" dirty="0"/>
              <a:t> test</a:t>
            </a:r>
            <a:r>
              <a:rPr lang="en-US" dirty="0"/>
              <a:t>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381000" y="1075228"/>
            <a:ext cx="13639800" cy="4514056"/>
          </a:xfrm>
        </p:spPr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4000" b="1" u="sng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Procedure:</a:t>
            </a: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R="0" lv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4000" dirty="0">
                <a:latin typeface="+mj-lt"/>
                <a:ea typeface="Calibri" panose="020F0502020204030204" pitchFamily="34" charset="0"/>
                <a:cs typeface="+mj-cs"/>
              </a:rPr>
              <a:t>1-Add few drops of aldehyde sample to </a:t>
            </a:r>
            <a:r>
              <a:rPr lang="en-US" sz="4000" dirty="0" err="1">
                <a:latin typeface="+mj-lt"/>
                <a:ea typeface="Calibri" panose="020F0502020204030204" pitchFamily="34" charset="0"/>
                <a:cs typeface="+mj-cs"/>
              </a:rPr>
              <a:t>Tollen’s</a:t>
            </a:r>
            <a:r>
              <a:rPr lang="en-US" sz="4000" dirty="0">
                <a:latin typeface="+mj-lt"/>
                <a:ea typeface="Calibri" panose="020F0502020204030204" pitchFamily="34" charset="0"/>
                <a:cs typeface="+mj-cs"/>
              </a:rPr>
              <a:t> reagent.</a:t>
            </a:r>
          </a:p>
          <a:p>
            <a:pPr marR="0" lv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2-Warm in hot water bath for about (2-5) min.</a:t>
            </a: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R="0" lvl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3-A silver mirror is deposited on the walls of the tube.</a:t>
            </a: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ar-IQ" sz="4000" dirty="0"/>
          </a:p>
        </p:txBody>
      </p:sp>
      <p:sp>
        <p:nvSpPr>
          <p:cNvPr id="4" name="object 2"/>
          <p:cNvSpPr/>
          <p:nvPr/>
        </p:nvSpPr>
        <p:spPr>
          <a:xfrm>
            <a:off x="0" y="-323088"/>
            <a:ext cx="18288000" cy="1213485"/>
          </a:xfrm>
          <a:custGeom>
            <a:avLst/>
            <a:gdLst/>
            <a:ahLst/>
            <a:cxnLst/>
            <a:rect l="l" t="t" r="r" b="b"/>
            <a:pathLst>
              <a:path w="18288000" h="1213485">
                <a:moveTo>
                  <a:pt x="18288000" y="0"/>
                </a:moveTo>
                <a:lnTo>
                  <a:pt x="0" y="0"/>
                </a:lnTo>
                <a:lnTo>
                  <a:pt x="0" y="1213103"/>
                </a:lnTo>
                <a:lnTo>
                  <a:pt x="18288000" y="1213103"/>
                </a:lnTo>
                <a:lnTo>
                  <a:pt x="18288000" y="0"/>
                </a:lnTo>
                <a:close/>
              </a:path>
            </a:pathLst>
          </a:custGeom>
          <a:solidFill>
            <a:srgbClr val="0AA8E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b="8333"/>
          <a:stretch/>
        </p:blipFill>
        <p:spPr>
          <a:xfrm>
            <a:off x="14478000" y="1075228"/>
            <a:ext cx="3324225" cy="67056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381000" y="6286500"/>
            <a:ext cx="14097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</a:rPr>
              <a:t>R-CHO </a:t>
            </a:r>
            <a:r>
              <a:rPr lang="pt-BR" sz="3200" b="1" dirty="0">
                <a:cs typeface="+mj-cs"/>
              </a:rPr>
              <a:t>+ 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+mj-cs"/>
              </a:rPr>
              <a:t>2 [Ag (NH</a:t>
            </a:r>
            <a:r>
              <a:rPr lang="en-US" sz="3200" b="1" baseline="-25000" dirty="0">
                <a:latin typeface="Times New Roman" panose="02020603050405020304" pitchFamily="18" charset="0"/>
                <a:ea typeface="Calibri" panose="020F0502020204030204" pitchFamily="34" charset="0"/>
                <a:cs typeface="+mj-cs"/>
              </a:rPr>
              <a:t>3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+mj-cs"/>
              </a:rPr>
              <a:t>)</a:t>
            </a:r>
            <a:r>
              <a:rPr lang="en-US" sz="3200" b="1" baseline="-25000" dirty="0">
                <a:latin typeface="Times New Roman" panose="02020603050405020304" pitchFamily="18" charset="0"/>
                <a:ea typeface="Calibri" panose="020F0502020204030204" pitchFamily="34" charset="0"/>
                <a:cs typeface="+mj-cs"/>
              </a:rPr>
              <a:t>2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+mj-cs"/>
              </a:rPr>
              <a:t>] </a:t>
            </a:r>
            <a:r>
              <a:rPr lang="ar-IQ" sz="4000" b="1" baseline="30000" dirty="0">
                <a:ea typeface="Calibri" panose="020F0502020204030204" pitchFamily="34" charset="0"/>
                <a:cs typeface="+mj-cs"/>
              </a:rPr>
              <a:t>+ </a:t>
            </a:r>
            <a:r>
              <a:rPr lang="pt-BR" sz="3200" b="1" dirty="0">
                <a:cs typeface="+mj-cs"/>
              </a:rPr>
              <a:t>+ </a:t>
            </a:r>
            <a:r>
              <a:rPr lang="en-US" sz="3200" b="1" dirty="0">
                <a:cs typeface="+mj-cs"/>
              </a:rPr>
              <a:t>3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+mj-cs"/>
              </a:rPr>
              <a:t>OH</a:t>
            </a:r>
            <a:r>
              <a:rPr lang="ar-IQ" sz="4800" baseline="30000" dirty="0">
                <a:ea typeface="Calibri" panose="020F0502020204030204" pitchFamily="34" charset="0"/>
                <a:cs typeface="+mj-cs"/>
              </a:rPr>
              <a:t>-</a:t>
            </a:r>
            <a:r>
              <a:rPr lang="pt-BR" sz="3200" b="1" dirty="0">
                <a:cs typeface="+mj-cs"/>
              </a:rPr>
              <a:t>                    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+mj-cs"/>
              </a:rPr>
              <a:t>R-COO</a:t>
            </a:r>
            <a:r>
              <a:rPr lang="ar-IQ" sz="4800" baseline="30000" dirty="0">
                <a:ea typeface="Calibri" panose="020F0502020204030204" pitchFamily="34" charset="0"/>
                <a:cs typeface="+mj-cs"/>
              </a:rPr>
              <a:t>-</a:t>
            </a:r>
            <a:r>
              <a:rPr lang="pt-BR" sz="3200" b="1" dirty="0">
                <a:cs typeface="+mj-cs"/>
              </a:rPr>
              <a:t> + 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</a:rPr>
              <a:t>2Ag</a:t>
            </a:r>
            <a:r>
              <a:rPr lang="pt-BR" sz="3200" b="1" dirty="0">
                <a:cs typeface="+mj-cs"/>
              </a:rPr>
              <a:t>   + </a:t>
            </a:r>
            <a:r>
              <a:rPr lang="en-US" sz="3200" b="1" dirty="0">
                <a:cs typeface="Times New Roman" panose="02020603050405020304" pitchFamily="18" charset="0"/>
              </a:rPr>
              <a:t>2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</a:rPr>
              <a:t>H</a:t>
            </a:r>
            <a:r>
              <a:rPr lang="en-US" sz="3200" b="1" baseline="-25000" dirty="0"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</a:rPr>
              <a:t>O</a:t>
            </a:r>
            <a:r>
              <a:rPr lang="pt-BR" sz="3200" b="1" dirty="0">
                <a:cs typeface="+mj-cs"/>
              </a:rPr>
              <a:t> + </a:t>
            </a:r>
            <a:r>
              <a:rPr lang="en-US" sz="3200" b="1" dirty="0">
                <a:cs typeface="Times New Roman" panose="02020603050405020304" pitchFamily="18" charset="0"/>
              </a:rPr>
              <a:t>4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</a:rPr>
              <a:t>NH</a:t>
            </a:r>
            <a:r>
              <a:rPr lang="en-US" sz="3200" b="1" baseline="-25000" dirty="0">
                <a:latin typeface="Times New Roman" panose="02020603050405020304" pitchFamily="18" charset="0"/>
                <a:ea typeface="Calibri" panose="020F0502020204030204" pitchFamily="34" charset="0"/>
              </a:rPr>
              <a:t>3</a:t>
            </a:r>
            <a:r>
              <a:rPr lang="pt-BR" sz="3200" b="1" dirty="0">
                <a:cs typeface="+mj-cs"/>
              </a:rPr>
              <a:t> </a:t>
            </a:r>
          </a:p>
          <a:p>
            <a:r>
              <a:rPr lang="pt-BR" sz="3200" b="1" dirty="0">
                <a:cs typeface="+mj-cs"/>
              </a:rPr>
              <a:t>                                                                                                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(silver mirror)</a:t>
            </a:r>
            <a:endParaRPr lang="ar-IQ" sz="3200" b="1" dirty="0">
              <a:cs typeface="+mj-cs"/>
            </a:endParaRPr>
          </a:p>
        </p:txBody>
      </p:sp>
      <p:sp>
        <p:nvSpPr>
          <p:cNvPr id="9" name="Arrow: Right 1"/>
          <p:cNvSpPr/>
          <p:nvPr/>
        </p:nvSpPr>
        <p:spPr>
          <a:xfrm flipV="1">
            <a:off x="6705600" y="6604132"/>
            <a:ext cx="990600" cy="198117"/>
          </a:xfrm>
          <a:prstGeom prst="rightArrow">
            <a:avLst/>
          </a:prstGeom>
          <a:solidFill>
            <a:sysClr val="windowText" lastClr="000000"/>
          </a:solidFill>
          <a:ln w="12700" cap="flat" cmpd="sng" algn="ctr">
            <a:solidFill>
              <a:sysClr val="windowText" lastClr="000000">
                <a:shade val="50000"/>
              </a:sys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dirty="0"/>
              <a:t>      </a:t>
            </a:r>
            <a:endParaRPr lang="ar-SA" dirty="0"/>
          </a:p>
        </p:txBody>
      </p:sp>
      <p:sp>
        <p:nvSpPr>
          <p:cNvPr id="10" name="Arrow: Down 2"/>
          <p:cNvSpPr/>
          <p:nvPr/>
        </p:nvSpPr>
        <p:spPr>
          <a:xfrm>
            <a:off x="10653712" y="6488877"/>
            <a:ext cx="204788" cy="428626"/>
          </a:xfrm>
          <a:prstGeom prst="downArrow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266707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4000500"/>
            <a:ext cx="18288000" cy="1828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98021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81000" y="1869440"/>
            <a:ext cx="17754600" cy="575112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66725" indent="-454659" algn="just">
              <a:lnSpc>
                <a:spcPct val="150000"/>
              </a:lnSpc>
              <a:spcBef>
                <a:spcPts val="105"/>
              </a:spcBef>
              <a:buSzPct val="97500"/>
              <a:buFont typeface="Wingdings"/>
              <a:buChar char=""/>
              <a:tabLst>
                <a:tab pos="467359" algn="l"/>
              </a:tabLst>
            </a:pPr>
            <a:r>
              <a:rPr sz="4400" dirty="0">
                <a:solidFill>
                  <a:srgbClr val="1C1C1C"/>
                </a:solidFill>
                <a:latin typeface="Arial"/>
                <a:cs typeface="Arial"/>
              </a:rPr>
              <a:t>Many</a:t>
            </a:r>
            <a:r>
              <a:rPr sz="4400" spc="-1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400" dirty="0">
                <a:solidFill>
                  <a:srgbClr val="1C1C1C"/>
                </a:solidFill>
                <a:latin typeface="Arial"/>
                <a:cs typeface="Arial"/>
              </a:rPr>
              <a:t>organic</a:t>
            </a:r>
            <a:r>
              <a:rPr sz="4400" spc="-3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400" spc="5" dirty="0">
                <a:solidFill>
                  <a:srgbClr val="1C1C1C"/>
                </a:solidFill>
                <a:latin typeface="Arial"/>
                <a:cs typeface="Arial"/>
              </a:rPr>
              <a:t>compounds</a:t>
            </a:r>
            <a:r>
              <a:rPr sz="4400" spc="-4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400" dirty="0">
                <a:solidFill>
                  <a:srgbClr val="1C1C1C"/>
                </a:solidFill>
                <a:latin typeface="Arial"/>
                <a:cs typeface="Arial"/>
              </a:rPr>
              <a:t>contain</a:t>
            </a:r>
            <a:r>
              <a:rPr sz="4400" spc="-2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400" dirty="0">
                <a:solidFill>
                  <a:srgbClr val="1C1C1C"/>
                </a:solidFill>
                <a:latin typeface="Arial"/>
                <a:cs typeface="Arial"/>
              </a:rPr>
              <a:t>an</a:t>
            </a:r>
            <a:r>
              <a:rPr sz="4400" spc="-2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400" dirty="0">
                <a:solidFill>
                  <a:srgbClr val="006FC0"/>
                </a:solidFill>
                <a:latin typeface="Arial"/>
                <a:cs typeface="Arial"/>
              </a:rPr>
              <a:t>atom</a:t>
            </a:r>
            <a:r>
              <a:rPr sz="4400" spc="1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400" spc="5" dirty="0">
                <a:solidFill>
                  <a:srgbClr val="1C1C1C"/>
                </a:solidFill>
                <a:latin typeface="Arial"/>
                <a:cs typeface="Arial"/>
              </a:rPr>
              <a:t>or</a:t>
            </a:r>
            <a:r>
              <a:rPr sz="4400" spc="-1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400" dirty="0">
                <a:solidFill>
                  <a:srgbClr val="006FC0"/>
                </a:solidFill>
                <a:latin typeface="Arial"/>
                <a:cs typeface="Arial"/>
              </a:rPr>
              <a:t>group of atoms </a:t>
            </a:r>
            <a:r>
              <a:rPr sz="4400" dirty="0">
                <a:solidFill>
                  <a:srgbClr val="1C1C1C"/>
                </a:solidFill>
                <a:latin typeface="Arial"/>
                <a:cs typeface="Arial"/>
              </a:rPr>
              <a:t>that</a:t>
            </a:r>
            <a:r>
              <a:rPr sz="4400" spc="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400" dirty="0">
                <a:solidFill>
                  <a:srgbClr val="1C1C1C"/>
                </a:solidFill>
                <a:latin typeface="Arial"/>
                <a:cs typeface="Arial"/>
              </a:rPr>
              <a:t>substitute</a:t>
            </a:r>
            <a:r>
              <a:rPr lang="ar-IQ" sz="440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lang="en-US" sz="4400" dirty="0">
                <a:solidFill>
                  <a:srgbClr val="1C1C1C"/>
                </a:solidFill>
                <a:latin typeface="Arial"/>
                <a:cs typeface="Arial"/>
              </a:rPr>
              <a:t>for</a:t>
            </a:r>
            <a:r>
              <a:rPr lang="en-US" sz="4400" spc="-1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lang="en-US" sz="4400" dirty="0">
                <a:solidFill>
                  <a:srgbClr val="1C1C1C"/>
                </a:solidFill>
                <a:latin typeface="Arial"/>
                <a:cs typeface="Arial"/>
              </a:rPr>
              <a:t>hydrogen</a:t>
            </a:r>
            <a:r>
              <a:rPr lang="en-US" sz="4400" spc="-3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lang="en-US" sz="4400" dirty="0">
                <a:solidFill>
                  <a:srgbClr val="1C1C1C"/>
                </a:solidFill>
                <a:latin typeface="Arial"/>
                <a:cs typeface="Arial"/>
              </a:rPr>
              <a:t>or</a:t>
            </a:r>
            <a:r>
              <a:rPr lang="en-US" sz="4400" spc="5" dirty="0">
                <a:solidFill>
                  <a:srgbClr val="1C1C1C"/>
                </a:solidFill>
                <a:latin typeface="Arial"/>
                <a:cs typeface="Arial"/>
              </a:rPr>
              <a:t> carbon</a:t>
            </a:r>
            <a:r>
              <a:rPr lang="en-US" sz="4400" spc="-5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lang="en-US" sz="4400" dirty="0">
                <a:solidFill>
                  <a:srgbClr val="1C1C1C"/>
                </a:solidFill>
                <a:latin typeface="Arial"/>
                <a:cs typeface="Arial"/>
              </a:rPr>
              <a:t>in</a:t>
            </a:r>
            <a:r>
              <a:rPr lang="en-US" sz="4400" spc="-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lang="en-US" sz="4400" dirty="0">
                <a:solidFill>
                  <a:srgbClr val="1C1C1C"/>
                </a:solidFill>
                <a:latin typeface="Arial"/>
                <a:cs typeface="Arial"/>
              </a:rPr>
              <a:t>a</a:t>
            </a:r>
            <a:r>
              <a:rPr lang="en-US" sz="4400" spc="-2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lang="en-US" sz="4400" spc="5" dirty="0">
                <a:solidFill>
                  <a:srgbClr val="1C1C1C"/>
                </a:solidFill>
                <a:latin typeface="Arial"/>
                <a:cs typeface="Arial"/>
              </a:rPr>
              <a:t>basic</a:t>
            </a:r>
            <a:r>
              <a:rPr lang="en-US" sz="4400" spc="-5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lang="en-US" sz="4400" spc="5" dirty="0">
                <a:solidFill>
                  <a:srgbClr val="1C1C1C"/>
                </a:solidFill>
                <a:latin typeface="Arial"/>
                <a:cs typeface="Arial"/>
              </a:rPr>
              <a:t>hydrocarbon. These</a:t>
            </a:r>
            <a:r>
              <a:rPr lang="en-US" sz="4400" spc="-5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lang="en-US" sz="4400" spc="5" dirty="0">
                <a:solidFill>
                  <a:srgbClr val="1C1C1C"/>
                </a:solidFill>
                <a:latin typeface="Arial"/>
                <a:cs typeface="Arial"/>
              </a:rPr>
              <a:t>atom </a:t>
            </a:r>
            <a:r>
              <a:rPr lang="en-US" sz="4400" dirty="0">
                <a:solidFill>
                  <a:srgbClr val="1C1C1C"/>
                </a:solidFill>
                <a:latin typeface="Arial"/>
                <a:cs typeface="Arial"/>
              </a:rPr>
              <a:t>or</a:t>
            </a:r>
            <a:r>
              <a:rPr lang="en-US" sz="4400" spc="-2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lang="en-US" sz="4400" spc="5" dirty="0">
                <a:solidFill>
                  <a:srgbClr val="1C1C1C"/>
                </a:solidFill>
                <a:latin typeface="Arial"/>
                <a:cs typeface="Arial"/>
              </a:rPr>
              <a:t>group</a:t>
            </a:r>
            <a:r>
              <a:rPr lang="en-US" sz="4400" spc="-2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lang="en-US" sz="4400" dirty="0">
                <a:solidFill>
                  <a:srgbClr val="1C1C1C"/>
                </a:solidFill>
                <a:latin typeface="Arial"/>
                <a:cs typeface="Arial"/>
              </a:rPr>
              <a:t>of </a:t>
            </a:r>
            <a:r>
              <a:rPr lang="en-US" sz="4400" spc="5" dirty="0">
                <a:solidFill>
                  <a:srgbClr val="1C1C1C"/>
                </a:solidFill>
                <a:latin typeface="Arial"/>
                <a:cs typeface="Arial"/>
              </a:rPr>
              <a:t>atoms</a:t>
            </a:r>
            <a:r>
              <a:rPr lang="en-US" sz="4400" spc="-2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lang="en-US" sz="4400" dirty="0">
                <a:solidFill>
                  <a:srgbClr val="1C1C1C"/>
                </a:solidFill>
                <a:latin typeface="Arial"/>
                <a:cs typeface="Arial"/>
              </a:rPr>
              <a:t>is</a:t>
            </a:r>
            <a:r>
              <a:rPr lang="en-US" sz="4400" spc="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lang="en-US" sz="4400" dirty="0">
                <a:solidFill>
                  <a:srgbClr val="1C1C1C"/>
                </a:solidFill>
                <a:latin typeface="Arial"/>
                <a:cs typeface="Arial"/>
              </a:rPr>
              <a:t>called</a:t>
            </a:r>
            <a:r>
              <a:rPr lang="en-US" sz="4400" spc="-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lang="en-US" sz="4400" dirty="0">
                <a:solidFill>
                  <a:srgbClr val="006FC0"/>
                </a:solidFill>
                <a:latin typeface="Arial"/>
                <a:cs typeface="Arial"/>
              </a:rPr>
              <a:t>functional</a:t>
            </a:r>
            <a:r>
              <a:rPr lang="en-US" sz="4400" spc="-3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lang="en-US" sz="4400" spc="5" dirty="0">
                <a:solidFill>
                  <a:srgbClr val="006FC0"/>
                </a:solidFill>
                <a:latin typeface="Arial"/>
                <a:cs typeface="Arial"/>
              </a:rPr>
              <a:t>group</a:t>
            </a:r>
            <a:r>
              <a:rPr lang="en-US" sz="4400" spc="5" dirty="0">
                <a:solidFill>
                  <a:srgbClr val="1C1C1C"/>
                </a:solidFill>
                <a:latin typeface="Arial"/>
                <a:cs typeface="Arial"/>
              </a:rPr>
              <a:t>.</a:t>
            </a:r>
            <a:endParaRPr sz="4400" dirty="0">
              <a:latin typeface="Arial"/>
              <a:cs typeface="Arial"/>
            </a:endParaRPr>
          </a:p>
          <a:p>
            <a:pPr marL="356870" marR="2350770" indent="-344805" algn="just">
              <a:lnSpc>
                <a:spcPct val="200100"/>
              </a:lnSpc>
              <a:spcBef>
                <a:spcPts val="1485"/>
              </a:spcBef>
              <a:buSzPct val="97500"/>
              <a:buFont typeface="Wingdings"/>
              <a:buChar char=""/>
              <a:tabLst>
                <a:tab pos="467359" algn="l"/>
              </a:tabLst>
            </a:pPr>
            <a:r>
              <a:rPr sz="4400" spc="5" dirty="0">
                <a:solidFill>
                  <a:srgbClr val="1C1C1C"/>
                </a:solidFill>
                <a:latin typeface="Arial"/>
                <a:cs typeface="Arial"/>
              </a:rPr>
              <a:t>Each</a:t>
            </a:r>
            <a:r>
              <a:rPr sz="4400" spc="-1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400" dirty="0">
                <a:solidFill>
                  <a:srgbClr val="1C1C1C"/>
                </a:solidFill>
                <a:latin typeface="Arial"/>
                <a:cs typeface="Arial"/>
              </a:rPr>
              <a:t>imparts</a:t>
            </a:r>
            <a:r>
              <a:rPr sz="4400" spc="-1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400" dirty="0">
                <a:solidFill>
                  <a:srgbClr val="1C1C1C"/>
                </a:solidFill>
                <a:latin typeface="Arial"/>
                <a:cs typeface="Arial"/>
              </a:rPr>
              <a:t>characteristic</a:t>
            </a:r>
            <a:r>
              <a:rPr sz="4400" spc="-5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400" spc="5" dirty="0">
                <a:solidFill>
                  <a:srgbClr val="1C1C1C"/>
                </a:solidFill>
                <a:latin typeface="Arial"/>
                <a:cs typeface="Arial"/>
              </a:rPr>
              <a:t>chemical</a:t>
            </a:r>
            <a:r>
              <a:rPr sz="4400" spc="-4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400" dirty="0">
                <a:solidFill>
                  <a:srgbClr val="1C1C1C"/>
                </a:solidFill>
                <a:latin typeface="Arial"/>
                <a:cs typeface="Arial"/>
              </a:rPr>
              <a:t>properties</a:t>
            </a:r>
            <a:r>
              <a:rPr sz="4400" spc="-3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400" dirty="0">
                <a:solidFill>
                  <a:srgbClr val="1C1C1C"/>
                </a:solidFill>
                <a:latin typeface="Arial"/>
                <a:cs typeface="Arial"/>
              </a:rPr>
              <a:t>to</a:t>
            </a:r>
            <a:r>
              <a:rPr sz="4400" spc="1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400" dirty="0">
                <a:solidFill>
                  <a:srgbClr val="1C1C1C"/>
                </a:solidFill>
                <a:latin typeface="Arial"/>
                <a:cs typeface="Arial"/>
              </a:rPr>
              <a:t>the</a:t>
            </a:r>
            <a:r>
              <a:rPr sz="4400" spc="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400" dirty="0">
                <a:solidFill>
                  <a:srgbClr val="1C1C1C"/>
                </a:solidFill>
                <a:latin typeface="Arial"/>
                <a:cs typeface="Arial"/>
              </a:rPr>
              <a:t>substituted</a:t>
            </a:r>
            <a:r>
              <a:rPr lang="ar-IQ" sz="440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lang="en-US" sz="4400" spc="5" dirty="0">
                <a:solidFill>
                  <a:srgbClr val="1C1C1C"/>
                </a:solidFill>
                <a:latin typeface="Arial"/>
                <a:cs typeface="Arial"/>
              </a:rPr>
              <a:t>hydrocarbon</a:t>
            </a:r>
            <a:r>
              <a:rPr lang="en-US" sz="4000" spc="5" dirty="0">
                <a:solidFill>
                  <a:srgbClr val="1C1C1C"/>
                </a:solidFill>
                <a:latin typeface="Arial"/>
                <a:cs typeface="Arial"/>
              </a:rPr>
              <a:t>.</a:t>
            </a:r>
            <a:endParaRPr sz="4000" dirty="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27432"/>
            <a:ext cx="18288000" cy="1402080"/>
          </a:xfrm>
          <a:custGeom>
            <a:avLst/>
            <a:gdLst/>
            <a:ahLst/>
            <a:cxnLst/>
            <a:rect l="l" t="t" r="r" b="b"/>
            <a:pathLst>
              <a:path w="18288000" h="1402080">
                <a:moveTo>
                  <a:pt x="18288000" y="0"/>
                </a:moveTo>
                <a:lnTo>
                  <a:pt x="0" y="0"/>
                </a:lnTo>
                <a:lnTo>
                  <a:pt x="0" y="1402079"/>
                </a:lnTo>
                <a:lnTo>
                  <a:pt x="18288000" y="1402079"/>
                </a:lnTo>
                <a:lnTo>
                  <a:pt x="18288000" y="0"/>
                </a:lnTo>
                <a:close/>
              </a:path>
            </a:pathLst>
          </a:custGeom>
          <a:solidFill>
            <a:srgbClr val="0AA8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429759" y="339293"/>
            <a:ext cx="9427845" cy="8489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400" dirty="0"/>
              <a:t>Functional</a:t>
            </a:r>
            <a:r>
              <a:rPr sz="5400" spc="-45" dirty="0"/>
              <a:t> </a:t>
            </a:r>
            <a:r>
              <a:rPr sz="5400" spc="-20" dirty="0"/>
              <a:t>Group</a:t>
            </a:r>
            <a:r>
              <a:rPr sz="5400" spc="-50" dirty="0"/>
              <a:t> </a:t>
            </a:r>
            <a:r>
              <a:rPr sz="5400" dirty="0"/>
              <a:t>Identification</a:t>
            </a:r>
            <a:endParaRPr sz="5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83540" y="2385771"/>
            <a:ext cx="10112375" cy="725455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466725" indent="-454659">
              <a:lnSpc>
                <a:spcPct val="100000"/>
              </a:lnSpc>
              <a:spcBef>
                <a:spcPts val="110"/>
              </a:spcBef>
              <a:buSzPct val="97500"/>
              <a:buFont typeface="Wingdings"/>
              <a:buChar char=""/>
              <a:tabLst>
                <a:tab pos="467359" algn="l"/>
              </a:tabLst>
            </a:pPr>
            <a:r>
              <a:rPr sz="4000" spc="-215" dirty="0">
                <a:solidFill>
                  <a:srgbClr val="1C1C1C"/>
                </a:solidFill>
                <a:latin typeface="Arial"/>
                <a:cs typeface="Arial"/>
              </a:rPr>
              <a:t>To</a:t>
            </a:r>
            <a:r>
              <a:rPr sz="4000" spc="-3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000" dirty="0">
                <a:solidFill>
                  <a:srgbClr val="1C1C1C"/>
                </a:solidFill>
                <a:latin typeface="Arial"/>
                <a:cs typeface="Arial"/>
              </a:rPr>
              <a:t>study</a:t>
            </a:r>
            <a:r>
              <a:rPr sz="4000" spc="-2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000" dirty="0">
                <a:solidFill>
                  <a:srgbClr val="1C1C1C"/>
                </a:solidFill>
                <a:latin typeface="Arial"/>
                <a:cs typeface="Arial"/>
              </a:rPr>
              <a:t>the</a:t>
            </a:r>
            <a:r>
              <a:rPr sz="4000" spc="-1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000" spc="5" dirty="0">
                <a:solidFill>
                  <a:srgbClr val="1C1C1C"/>
                </a:solidFill>
                <a:latin typeface="Arial"/>
                <a:cs typeface="Arial"/>
              </a:rPr>
              <a:t>chemical</a:t>
            </a:r>
            <a:r>
              <a:rPr sz="4000" spc="-5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000" dirty="0">
                <a:solidFill>
                  <a:srgbClr val="1C1C1C"/>
                </a:solidFill>
                <a:latin typeface="Arial"/>
                <a:cs typeface="Arial"/>
              </a:rPr>
              <a:t>properties</a:t>
            </a:r>
            <a:r>
              <a:rPr sz="4000" spc="-5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000" dirty="0">
                <a:solidFill>
                  <a:srgbClr val="1C1C1C"/>
                </a:solidFill>
                <a:latin typeface="Arial"/>
                <a:cs typeface="Arial"/>
              </a:rPr>
              <a:t>of </a:t>
            </a:r>
            <a:r>
              <a:rPr sz="4000" spc="5" dirty="0">
                <a:solidFill>
                  <a:srgbClr val="1C1C1C"/>
                </a:solidFill>
                <a:latin typeface="Arial"/>
                <a:cs typeface="Arial"/>
              </a:rPr>
              <a:t>several</a:t>
            </a:r>
            <a:endParaRPr sz="4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4150" dirty="0">
              <a:latin typeface="Arial"/>
              <a:cs typeface="Arial"/>
            </a:endParaRPr>
          </a:p>
          <a:p>
            <a:pPr marL="356870">
              <a:lnSpc>
                <a:spcPct val="100000"/>
              </a:lnSpc>
            </a:pPr>
            <a:r>
              <a:rPr sz="4000" dirty="0">
                <a:solidFill>
                  <a:srgbClr val="1C1C1C"/>
                </a:solidFill>
                <a:latin typeface="Arial"/>
                <a:cs typeface="Arial"/>
              </a:rPr>
              <a:t>functional</a:t>
            </a:r>
            <a:r>
              <a:rPr sz="4000" spc="-4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000" spc="5" dirty="0">
                <a:solidFill>
                  <a:srgbClr val="1C1C1C"/>
                </a:solidFill>
                <a:latin typeface="Arial"/>
                <a:cs typeface="Arial"/>
              </a:rPr>
              <a:t>groups:</a:t>
            </a:r>
            <a:endParaRPr sz="4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5450" dirty="0">
              <a:latin typeface="Arial"/>
              <a:cs typeface="Arial"/>
            </a:endParaRPr>
          </a:p>
          <a:p>
            <a:pPr marL="356870" indent="-344805">
              <a:lnSpc>
                <a:spcPct val="100000"/>
              </a:lnSpc>
              <a:buFont typeface="Wingdings"/>
              <a:buChar char=""/>
              <a:tabLst>
                <a:tab pos="357505" algn="l"/>
              </a:tabLst>
            </a:pPr>
            <a:r>
              <a:rPr sz="4000" spc="5" dirty="0">
                <a:solidFill>
                  <a:srgbClr val="006FC0"/>
                </a:solidFill>
                <a:latin typeface="Arial"/>
                <a:cs typeface="Arial"/>
              </a:rPr>
              <a:t>Alcohols</a:t>
            </a:r>
            <a:endParaRPr sz="4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Clr>
                <a:srgbClr val="006FC0"/>
              </a:buClr>
              <a:buFont typeface="Wingdings"/>
              <a:buChar char=""/>
            </a:pPr>
            <a:endParaRPr sz="5450" dirty="0">
              <a:latin typeface="Arial"/>
              <a:cs typeface="Arial"/>
            </a:endParaRPr>
          </a:p>
          <a:p>
            <a:pPr marL="356870" indent="-344805">
              <a:lnSpc>
                <a:spcPct val="100000"/>
              </a:lnSpc>
              <a:spcBef>
                <a:spcPts val="5"/>
              </a:spcBef>
              <a:buFont typeface="Wingdings"/>
              <a:buChar char=""/>
              <a:tabLst>
                <a:tab pos="357505" algn="l"/>
              </a:tabLst>
            </a:pPr>
            <a:r>
              <a:rPr sz="4000" dirty="0">
                <a:solidFill>
                  <a:srgbClr val="006FC0"/>
                </a:solidFill>
                <a:latin typeface="Arial"/>
                <a:cs typeface="Arial"/>
              </a:rPr>
              <a:t>Carboxylic</a:t>
            </a:r>
            <a:r>
              <a:rPr sz="4000" spc="-28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4000" dirty="0">
                <a:solidFill>
                  <a:srgbClr val="006FC0"/>
                </a:solidFill>
                <a:latin typeface="Arial"/>
                <a:cs typeface="Arial"/>
              </a:rPr>
              <a:t>Acids</a:t>
            </a:r>
            <a:r>
              <a:rPr sz="4000" dirty="0">
                <a:solidFill>
                  <a:srgbClr val="1C1C1C"/>
                </a:solidFill>
                <a:latin typeface="Arial"/>
                <a:cs typeface="Arial"/>
              </a:rPr>
              <a:t>.</a:t>
            </a:r>
            <a:endParaRPr lang="ar-IQ" sz="4000" dirty="0">
              <a:solidFill>
                <a:srgbClr val="1C1C1C"/>
              </a:solidFill>
              <a:latin typeface="Arial"/>
              <a:cs typeface="Arial"/>
            </a:endParaRPr>
          </a:p>
          <a:p>
            <a:pPr marL="356870" indent="-344805">
              <a:lnSpc>
                <a:spcPct val="100000"/>
              </a:lnSpc>
              <a:spcBef>
                <a:spcPts val="5"/>
              </a:spcBef>
              <a:buFont typeface="Wingdings"/>
              <a:buChar char=""/>
              <a:tabLst>
                <a:tab pos="357505" algn="l"/>
              </a:tabLst>
            </a:pPr>
            <a:endParaRPr lang="ar-IQ" sz="4000" dirty="0">
              <a:solidFill>
                <a:srgbClr val="1C1C1C"/>
              </a:solidFill>
              <a:latin typeface="Arial"/>
              <a:cs typeface="Arial"/>
            </a:endParaRPr>
          </a:p>
          <a:p>
            <a:pPr marL="356870" indent="-344805">
              <a:lnSpc>
                <a:spcPct val="100000"/>
              </a:lnSpc>
              <a:spcBef>
                <a:spcPts val="5"/>
              </a:spcBef>
              <a:buFont typeface="Wingdings"/>
              <a:buChar char=""/>
              <a:tabLst>
                <a:tab pos="357505" algn="l"/>
              </a:tabLst>
            </a:pPr>
            <a:r>
              <a:rPr lang="en-US" sz="4000" dirty="0">
                <a:solidFill>
                  <a:srgbClr val="006FC0"/>
                </a:solidFill>
                <a:latin typeface="Arial"/>
                <a:cs typeface="Arial"/>
              </a:rPr>
              <a:t>Phenols</a:t>
            </a:r>
          </a:p>
          <a:p>
            <a:pPr marL="356870" indent="-344805">
              <a:lnSpc>
                <a:spcPct val="100000"/>
              </a:lnSpc>
              <a:spcBef>
                <a:spcPts val="5"/>
              </a:spcBef>
              <a:buFont typeface="Wingdings"/>
              <a:buChar char=""/>
              <a:tabLst>
                <a:tab pos="357505" algn="l"/>
              </a:tabLst>
            </a:pPr>
            <a:endParaRPr lang="en-US" sz="4000" dirty="0">
              <a:latin typeface="Arial"/>
              <a:cs typeface="Arial"/>
            </a:endParaRPr>
          </a:p>
          <a:p>
            <a:pPr marL="356870" indent="-344805">
              <a:lnSpc>
                <a:spcPct val="100000"/>
              </a:lnSpc>
              <a:buFont typeface="Wingdings"/>
              <a:buChar char=""/>
              <a:tabLst>
                <a:tab pos="357505" algn="l"/>
              </a:tabLst>
            </a:pPr>
            <a:r>
              <a:rPr sz="4000" spc="5" dirty="0">
                <a:solidFill>
                  <a:srgbClr val="006FC0"/>
                </a:solidFill>
                <a:latin typeface="Arial"/>
                <a:cs typeface="Arial"/>
              </a:rPr>
              <a:t>Aldehydes</a:t>
            </a:r>
            <a:r>
              <a:rPr sz="4000" spc="-4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4000" spc="5" dirty="0">
                <a:solidFill>
                  <a:srgbClr val="1C1C1C"/>
                </a:solidFill>
                <a:latin typeface="Arial"/>
                <a:cs typeface="Arial"/>
              </a:rPr>
              <a:t>&amp;</a:t>
            </a:r>
            <a:r>
              <a:rPr sz="4000" spc="-7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000" dirty="0">
                <a:solidFill>
                  <a:srgbClr val="006FC0"/>
                </a:solidFill>
                <a:latin typeface="Arial"/>
                <a:cs typeface="Arial"/>
              </a:rPr>
              <a:t>Ketones</a:t>
            </a:r>
            <a:endParaRPr sz="4000" dirty="0">
              <a:latin typeface="Arial"/>
              <a:cs typeface="Arial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0" y="27432"/>
            <a:ext cx="18288000" cy="1402080"/>
            <a:chOff x="0" y="27432"/>
            <a:chExt cx="18288000" cy="1402080"/>
          </a:xfrm>
        </p:grpSpPr>
        <p:sp>
          <p:nvSpPr>
            <p:cNvPr id="4" name="object 4"/>
            <p:cNvSpPr/>
            <p:nvPr/>
          </p:nvSpPr>
          <p:spPr>
            <a:xfrm>
              <a:off x="0" y="27432"/>
              <a:ext cx="18288000" cy="1402080"/>
            </a:xfrm>
            <a:custGeom>
              <a:avLst/>
              <a:gdLst/>
              <a:ahLst/>
              <a:cxnLst/>
              <a:rect l="l" t="t" r="r" b="b"/>
              <a:pathLst>
                <a:path w="18288000" h="1402080">
                  <a:moveTo>
                    <a:pt x="18288000" y="0"/>
                  </a:moveTo>
                  <a:lnTo>
                    <a:pt x="0" y="0"/>
                  </a:lnTo>
                  <a:lnTo>
                    <a:pt x="0" y="1402079"/>
                  </a:lnTo>
                  <a:lnTo>
                    <a:pt x="18288000" y="1402079"/>
                  </a:lnTo>
                  <a:lnTo>
                    <a:pt x="18288000" y="0"/>
                  </a:lnTo>
                  <a:close/>
                </a:path>
              </a:pathLst>
            </a:custGeom>
            <a:solidFill>
              <a:srgbClr val="0AA8E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546600" y="1110995"/>
              <a:ext cx="9196070" cy="64135"/>
            </a:xfrm>
            <a:custGeom>
              <a:avLst/>
              <a:gdLst/>
              <a:ahLst/>
              <a:cxnLst/>
              <a:rect l="l" t="t" r="r" b="b"/>
              <a:pathLst>
                <a:path w="9196069" h="64134">
                  <a:moveTo>
                    <a:pt x="9195816" y="0"/>
                  </a:moveTo>
                  <a:lnTo>
                    <a:pt x="0" y="0"/>
                  </a:lnTo>
                  <a:lnTo>
                    <a:pt x="0" y="64007"/>
                  </a:lnTo>
                  <a:lnTo>
                    <a:pt x="9195816" y="64007"/>
                  </a:lnTo>
                  <a:lnTo>
                    <a:pt x="919581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4534661" y="339293"/>
            <a:ext cx="9222740" cy="8489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400" u="none" spc="-10" dirty="0">
                <a:latin typeface="Arial"/>
                <a:cs typeface="Arial"/>
              </a:rPr>
              <a:t>The</a:t>
            </a:r>
            <a:r>
              <a:rPr sz="5400" u="none" spc="-204" dirty="0">
                <a:latin typeface="Arial"/>
                <a:cs typeface="Arial"/>
              </a:rPr>
              <a:t> </a:t>
            </a:r>
            <a:r>
              <a:rPr sz="5400" u="none" dirty="0">
                <a:latin typeface="Arial"/>
                <a:cs typeface="Arial"/>
              </a:rPr>
              <a:t>Aim</a:t>
            </a:r>
            <a:r>
              <a:rPr sz="5400" u="none" spc="-5" dirty="0">
                <a:latin typeface="Arial"/>
                <a:cs typeface="Arial"/>
              </a:rPr>
              <a:t> </a:t>
            </a:r>
            <a:r>
              <a:rPr sz="5400" u="none" spc="-10" dirty="0">
                <a:latin typeface="Arial"/>
                <a:cs typeface="Arial"/>
              </a:rPr>
              <a:t>of</a:t>
            </a:r>
            <a:r>
              <a:rPr sz="5400" u="none" spc="-5" dirty="0">
                <a:latin typeface="Arial"/>
                <a:cs typeface="Arial"/>
              </a:rPr>
              <a:t> </a:t>
            </a:r>
            <a:r>
              <a:rPr sz="5400" u="none" dirty="0">
                <a:latin typeface="Arial"/>
                <a:cs typeface="Arial"/>
              </a:rPr>
              <a:t>this</a:t>
            </a:r>
            <a:r>
              <a:rPr sz="5400" u="none" spc="-25" dirty="0">
                <a:latin typeface="Arial"/>
                <a:cs typeface="Arial"/>
              </a:rPr>
              <a:t> </a:t>
            </a:r>
            <a:r>
              <a:rPr sz="5400" u="none" spc="-5" dirty="0">
                <a:latin typeface="Arial"/>
                <a:cs typeface="Arial"/>
              </a:rPr>
              <a:t>experiment</a:t>
            </a:r>
            <a:r>
              <a:rPr sz="5400" u="none" spc="15" dirty="0">
                <a:latin typeface="Arial"/>
                <a:cs typeface="Arial"/>
              </a:rPr>
              <a:t> </a:t>
            </a:r>
            <a:r>
              <a:rPr sz="5400" u="none" dirty="0">
                <a:latin typeface="Arial"/>
                <a:cs typeface="Arial"/>
              </a:rPr>
              <a:t>:</a:t>
            </a:r>
            <a:endParaRPr sz="5400">
              <a:latin typeface="Arial"/>
              <a:cs typeface="Arial"/>
            </a:endParaRPr>
          </a:p>
        </p:txBody>
      </p: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247119" y="2950464"/>
            <a:ext cx="6501383" cy="555650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27432"/>
            <a:ext cx="18288000" cy="1234440"/>
            <a:chOff x="0" y="27432"/>
            <a:chExt cx="18288000" cy="1234440"/>
          </a:xfrm>
        </p:grpSpPr>
        <p:sp>
          <p:nvSpPr>
            <p:cNvPr id="3" name="object 3"/>
            <p:cNvSpPr/>
            <p:nvPr/>
          </p:nvSpPr>
          <p:spPr>
            <a:xfrm>
              <a:off x="0" y="27432"/>
              <a:ext cx="18288000" cy="1234440"/>
            </a:xfrm>
            <a:custGeom>
              <a:avLst/>
              <a:gdLst/>
              <a:ahLst/>
              <a:cxnLst/>
              <a:rect l="l" t="t" r="r" b="b"/>
              <a:pathLst>
                <a:path w="18288000" h="1234440">
                  <a:moveTo>
                    <a:pt x="18288000" y="0"/>
                  </a:moveTo>
                  <a:lnTo>
                    <a:pt x="0" y="0"/>
                  </a:lnTo>
                  <a:lnTo>
                    <a:pt x="0" y="1234440"/>
                  </a:lnTo>
                  <a:lnTo>
                    <a:pt x="18288000" y="1234440"/>
                  </a:lnTo>
                  <a:lnTo>
                    <a:pt x="18288000" y="0"/>
                  </a:lnTo>
                  <a:close/>
                </a:path>
              </a:pathLst>
            </a:custGeom>
            <a:solidFill>
              <a:srgbClr val="0AA8E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7324725" y="1067689"/>
              <a:ext cx="3426460" cy="76200"/>
            </a:xfrm>
            <a:custGeom>
              <a:avLst/>
              <a:gdLst/>
              <a:ahLst/>
              <a:cxnLst/>
              <a:rect l="l" t="t" r="r" b="b"/>
              <a:pathLst>
                <a:path w="3426459" h="76200">
                  <a:moveTo>
                    <a:pt x="3425952" y="0"/>
                  </a:moveTo>
                  <a:lnTo>
                    <a:pt x="0" y="0"/>
                  </a:lnTo>
                  <a:lnTo>
                    <a:pt x="0" y="76200"/>
                  </a:lnTo>
                  <a:lnTo>
                    <a:pt x="3425952" y="76200"/>
                  </a:lnTo>
                  <a:lnTo>
                    <a:pt x="342595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7313168" y="214121"/>
            <a:ext cx="3663950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u="none" dirty="0">
                <a:latin typeface="Arial"/>
                <a:cs typeface="Arial"/>
              </a:rPr>
              <a:t>Alcohols</a:t>
            </a:r>
            <a:r>
              <a:rPr u="none" spc="-125" dirty="0">
                <a:latin typeface="Arial"/>
                <a:cs typeface="Arial"/>
              </a:rPr>
              <a:t> </a:t>
            </a:r>
            <a:r>
              <a:rPr b="0" u="none" dirty="0">
                <a:solidFill>
                  <a:srgbClr val="1C1C1C"/>
                </a:solidFill>
                <a:latin typeface="Arial"/>
                <a:cs typeface="Arial"/>
              </a:rPr>
              <a:t>:</a:t>
            </a:r>
          </a:p>
        </p:txBody>
      </p:sp>
      <p:sp>
        <p:nvSpPr>
          <p:cNvPr id="6" name="object 6"/>
          <p:cNvSpPr/>
          <p:nvPr/>
        </p:nvSpPr>
        <p:spPr>
          <a:xfrm>
            <a:off x="10750677" y="1067688"/>
            <a:ext cx="210820" cy="76200"/>
          </a:xfrm>
          <a:custGeom>
            <a:avLst/>
            <a:gdLst/>
            <a:ahLst/>
            <a:cxnLst/>
            <a:rect l="l" t="t" r="r" b="b"/>
            <a:pathLst>
              <a:path w="210820" h="76200">
                <a:moveTo>
                  <a:pt x="210311" y="0"/>
                </a:moveTo>
                <a:lnTo>
                  <a:pt x="0" y="0"/>
                </a:lnTo>
                <a:lnTo>
                  <a:pt x="0" y="76200"/>
                </a:lnTo>
                <a:lnTo>
                  <a:pt x="210311" y="76200"/>
                </a:lnTo>
                <a:lnTo>
                  <a:pt x="210311" y="0"/>
                </a:lnTo>
                <a:close/>
              </a:path>
            </a:pathLst>
          </a:custGeom>
          <a:solidFill>
            <a:srgbClr val="1C1C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78739" y="1948636"/>
            <a:ext cx="13905230" cy="1856739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469900" indent="-457200">
              <a:lnSpc>
                <a:spcPct val="100000"/>
              </a:lnSpc>
              <a:spcBef>
                <a:spcPts val="110"/>
              </a:spcBef>
              <a:buSzPct val="97500"/>
              <a:buFont typeface="Wingdings"/>
              <a:buChar char=""/>
              <a:tabLst>
                <a:tab pos="469900" algn="l"/>
              </a:tabLst>
            </a:pPr>
            <a:r>
              <a:rPr sz="4000" spc="5" dirty="0">
                <a:solidFill>
                  <a:srgbClr val="1C1C1C"/>
                </a:solidFill>
                <a:latin typeface="Arial"/>
                <a:cs typeface="Arial"/>
              </a:rPr>
              <a:t>Hydrocarbons</a:t>
            </a:r>
            <a:r>
              <a:rPr sz="4000" spc="-9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000" dirty="0">
                <a:solidFill>
                  <a:srgbClr val="1C1C1C"/>
                </a:solidFill>
                <a:latin typeface="Arial"/>
                <a:cs typeface="Arial"/>
              </a:rPr>
              <a:t>in which</a:t>
            </a:r>
            <a:r>
              <a:rPr sz="4000" spc="-3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000" spc="5" dirty="0">
                <a:solidFill>
                  <a:srgbClr val="1C1C1C"/>
                </a:solidFill>
                <a:latin typeface="Arial"/>
                <a:cs typeface="Arial"/>
              </a:rPr>
              <a:t>an</a:t>
            </a:r>
            <a:r>
              <a:rPr sz="4000" spc="1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000" spc="5" dirty="0">
                <a:solidFill>
                  <a:srgbClr val="006FC0"/>
                </a:solidFill>
                <a:latin typeface="Arial"/>
                <a:cs typeface="Arial"/>
              </a:rPr>
              <a:t>(-OH)</a:t>
            </a:r>
            <a:r>
              <a:rPr sz="4000" spc="-4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4000" spc="5" dirty="0">
                <a:solidFill>
                  <a:srgbClr val="1C1C1C"/>
                </a:solidFill>
                <a:latin typeface="Arial"/>
                <a:cs typeface="Arial"/>
              </a:rPr>
              <a:t>replaces</a:t>
            </a:r>
            <a:r>
              <a:rPr sz="4000" spc="-5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000" spc="5" dirty="0">
                <a:solidFill>
                  <a:srgbClr val="1C1C1C"/>
                </a:solidFill>
                <a:latin typeface="Arial"/>
                <a:cs typeface="Arial"/>
              </a:rPr>
              <a:t>a</a:t>
            </a:r>
            <a:r>
              <a:rPr sz="4000" spc="-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000" spc="5" dirty="0">
                <a:solidFill>
                  <a:srgbClr val="006FC0"/>
                </a:solidFill>
                <a:latin typeface="Arial"/>
                <a:cs typeface="Arial"/>
              </a:rPr>
              <a:t>hydrogen</a:t>
            </a:r>
            <a:r>
              <a:rPr sz="4000" spc="-4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4000" spc="5" dirty="0">
                <a:solidFill>
                  <a:srgbClr val="1C1C1C"/>
                </a:solidFill>
                <a:latin typeface="Arial"/>
                <a:cs typeface="Arial"/>
              </a:rPr>
              <a:t>atom.</a:t>
            </a:r>
            <a:endParaRPr sz="4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1C1C1C"/>
              </a:buClr>
              <a:buFont typeface="Wingdings"/>
              <a:buChar char=""/>
            </a:pPr>
            <a:endParaRPr sz="4150">
              <a:latin typeface="Arial"/>
              <a:cs typeface="Arial"/>
            </a:endParaRPr>
          </a:p>
          <a:p>
            <a:pPr marL="469900" indent="-457200">
              <a:lnSpc>
                <a:spcPct val="100000"/>
              </a:lnSpc>
              <a:buSzPct val="97500"/>
              <a:buFont typeface="Wingdings"/>
              <a:buChar char=""/>
              <a:tabLst>
                <a:tab pos="469900" algn="l"/>
              </a:tabLst>
            </a:pPr>
            <a:r>
              <a:rPr sz="4000" dirty="0">
                <a:solidFill>
                  <a:srgbClr val="1C1C1C"/>
                </a:solidFill>
                <a:latin typeface="Arial"/>
                <a:cs typeface="Arial"/>
              </a:rPr>
              <a:t>Alcohols</a:t>
            </a:r>
            <a:r>
              <a:rPr sz="4000" spc="-5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000" dirty="0">
                <a:solidFill>
                  <a:srgbClr val="1C1C1C"/>
                </a:solidFill>
                <a:latin typeface="Arial"/>
                <a:cs typeface="Arial"/>
              </a:rPr>
              <a:t>are</a:t>
            </a:r>
            <a:r>
              <a:rPr sz="4000" spc="1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000" dirty="0">
                <a:solidFill>
                  <a:srgbClr val="1C1C1C"/>
                </a:solidFill>
                <a:latin typeface="Arial"/>
                <a:cs typeface="Arial"/>
              </a:rPr>
              <a:t>classified</a:t>
            </a:r>
            <a:r>
              <a:rPr sz="4000" spc="-8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000" spc="5" dirty="0">
                <a:solidFill>
                  <a:srgbClr val="1C1C1C"/>
                </a:solidFill>
                <a:latin typeface="Arial"/>
                <a:cs typeface="Arial"/>
              </a:rPr>
              <a:t>as:</a:t>
            </a:r>
            <a:endParaRPr sz="4000">
              <a:latin typeface="Arial"/>
              <a:cs typeface="Arial"/>
            </a:endParaRPr>
          </a:p>
        </p:txBody>
      </p:sp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4419597"/>
            <a:ext cx="18288000" cy="5839968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604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Oxidation:</a:t>
            </a:r>
          </a:p>
        </p:txBody>
      </p:sp>
      <p:sp>
        <p:nvSpPr>
          <p:cNvPr id="3" name="object 3"/>
          <p:cNvSpPr/>
          <p:nvPr/>
        </p:nvSpPr>
        <p:spPr>
          <a:xfrm>
            <a:off x="7260970" y="1187322"/>
            <a:ext cx="3764279" cy="79375"/>
          </a:xfrm>
          <a:custGeom>
            <a:avLst/>
            <a:gdLst/>
            <a:ahLst/>
            <a:cxnLst/>
            <a:rect l="l" t="t" r="r" b="b"/>
            <a:pathLst>
              <a:path w="3764279" h="79375">
                <a:moveTo>
                  <a:pt x="3764279" y="0"/>
                </a:moveTo>
                <a:lnTo>
                  <a:pt x="0" y="0"/>
                </a:lnTo>
                <a:lnTo>
                  <a:pt x="0" y="79248"/>
                </a:lnTo>
                <a:lnTo>
                  <a:pt x="3764279" y="79248"/>
                </a:lnTo>
                <a:lnTo>
                  <a:pt x="376427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3339" y="1615113"/>
            <a:ext cx="18047970" cy="1854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 marR="30480">
              <a:lnSpc>
                <a:spcPct val="150000"/>
              </a:lnSpc>
              <a:spcBef>
                <a:spcPts val="95"/>
              </a:spcBef>
            </a:pPr>
            <a:r>
              <a:rPr sz="4000" b="1" dirty="0">
                <a:solidFill>
                  <a:srgbClr val="00ACE1"/>
                </a:solidFill>
                <a:latin typeface="Arial"/>
                <a:cs typeface="Arial"/>
              </a:rPr>
              <a:t>All</a:t>
            </a:r>
            <a:r>
              <a:rPr sz="4000" b="1" spc="-15" dirty="0">
                <a:solidFill>
                  <a:srgbClr val="00ACE1"/>
                </a:solidFill>
                <a:latin typeface="Arial"/>
                <a:cs typeface="Arial"/>
              </a:rPr>
              <a:t> </a:t>
            </a:r>
            <a:r>
              <a:rPr sz="4000" b="1" dirty="0">
                <a:solidFill>
                  <a:srgbClr val="00ACE1"/>
                </a:solidFill>
                <a:latin typeface="Arial"/>
                <a:cs typeface="Arial"/>
              </a:rPr>
              <a:t>alcohols</a:t>
            </a:r>
            <a:r>
              <a:rPr sz="4000" b="1" spc="-10" dirty="0">
                <a:solidFill>
                  <a:srgbClr val="00ACE1"/>
                </a:solidFill>
                <a:latin typeface="Arial"/>
                <a:cs typeface="Arial"/>
              </a:rPr>
              <a:t> </a:t>
            </a:r>
            <a:r>
              <a:rPr sz="4000" dirty="0">
                <a:solidFill>
                  <a:srgbClr val="1C1C1C"/>
                </a:solidFill>
                <a:latin typeface="Arial"/>
                <a:cs typeface="Arial"/>
              </a:rPr>
              <a:t>(except</a:t>
            </a:r>
            <a:r>
              <a:rPr sz="4000" spc="-2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000" u="heavy" dirty="0">
                <a:solidFill>
                  <a:srgbClr val="1C1C1C"/>
                </a:solidFill>
                <a:uFill>
                  <a:solidFill>
                    <a:srgbClr val="1C1C1C"/>
                  </a:solidFill>
                </a:uFill>
                <a:latin typeface="Arial"/>
                <a:cs typeface="Arial"/>
              </a:rPr>
              <a:t>tertiary</a:t>
            </a:r>
            <a:r>
              <a:rPr sz="4000" u="heavy" spc="10" dirty="0">
                <a:solidFill>
                  <a:srgbClr val="1C1C1C"/>
                </a:solidFill>
                <a:uFill>
                  <a:solidFill>
                    <a:srgbClr val="1C1C1C"/>
                  </a:solidFill>
                </a:uFill>
                <a:latin typeface="Arial"/>
                <a:cs typeface="Arial"/>
              </a:rPr>
              <a:t> </a:t>
            </a:r>
            <a:r>
              <a:rPr sz="4000" u="heavy" spc="5" dirty="0">
                <a:solidFill>
                  <a:srgbClr val="1C1C1C"/>
                </a:solidFill>
                <a:uFill>
                  <a:solidFill>
                    <a:srgbClr val="1C1C1C"/>
                  </a:solidFill>
                </a:uFill>
                <a:latin typeface="Arial"/>
                <a:cs typeface="Arial"/>
              </a:rPr>
              <a:t>alcohols</a:t>
            </a:r>
            <a:r>
              <a:rPr sz="4000" spc="5" dirty="0">
                <a:solidFill>
                  <a:srgbClr val="1C1C1C"/>
                </a:solidFill>
                <a:latin typeface="Arial"/>
                <a:cs typeface="Arial"/>
              </a:rPr>
              <a:t>)</a:t>
            </a:r>
            <a:r>
              <a:rPr sz="4000" spc="-6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000" spc="5" dirty="0">
                <a:solidFill>
                  <a:srgbClr val="1C1C1C"/>
                </a:solidFill>
                <a:latin typeface="Arial"/>
                <a:cs typeface="Arial"/>
              </a:rPr>
              <a:t>are</a:t>
            </a:r>
            <a:r>
              <a:rPr sz="4000" spc="1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000" dirty="0">
                <a:solidFill>
                  <a:srgbClr val="1C1C1C"/>
                </a:solidFill>
                <a:latin typeface="Arial"/>
                <a:cs typeface="Arial"/>
              </a:rPr>
              <a:t>oxidized</a:t>
            </a:r>
            <a:r>
              <a:rPr sz="4000" spc="-2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000" dirty="0">
                <a:solidFill>
                  <a:srgbClr val="1C1C1C"/>
                </a:solidFill>
                <a:latin typeface="Arial"/>
                <a:cs typeface="Arial"/>
              </a:rPr>
              <a:t>by </a:t>
            </a:r>
            <a:r>
              <a:rPr sz="4000" dirty="0">
                <a:solidFill>
                  <a:srgbClr val="00ACE1"/>
                </a:solidFill>
                <a:latin typeface="Arial"/>
                <a:cs typeface="Arial"/>
              </a:rPr>
              <a:t>potassium</a:t>
            </a:r>
            <a:r>
              <a:rPr sz="4000" spc="-50" dirty="0">
                <a:solidFill>
                  <a:srgbClr val="00ACE1"/>
                </a:solidFill>
                <a:latin typeface="Arial"/>
                <a:cs typeface="Arial"/>
              </a:rPr>
              <a:t> </a:t>
            </a:r>
            <a:r>
              <a:rPr sz="4000" spc="5" dirty="0">
                <a:solidFill>
                  <a:srgbClr val="00ACE1"/>
                </a:solidFill>
                <a:latin typeface="Arial"/>
                <a:cs typeface="Arial"/>
              </a:rPr>
              <a:t>permanganate </a:t>
            </a:r>
            <a:r>
              <a:rPr sz="4000" spc="-1100" dirty="0">
                <a:solidFill>
                  <a:srgbClr val="00ACE1"/>
                </a:solidFill>
                <a:latin typeface="Arial"/>
                <a:cs typeface="Arial"/>
              </a:rPr>
              <a:t> </a:t>
            </a:r>
            <a:r>
              <a:rPr sz="4000" spc="5" dirty="0">
                <a:solidFill>
                  <a:srgbClr val="1C1C1C"/>
                </a:solidFill>
                <a:latin typeface="Arial"/>
                <a:cs typeface="Arial"/>
              </a:rPr>
              <a:t>(KMnO</a:t>
            </a:r>
            <a:r>
              <a:rPr sz="3975" spc="7" baseline="-20964" dirty="0">
                <a:solidFill>
                  <a:srgbClr val="1C1C1C"/>
                </a:solidFill>
                <a:latin typeface="Arial"/>
                <a:cs typeface="Arial"/>
              </a:rPr>
              <a:t>4</a:t>
            </a:r>
            <a:r>
              <a:rPr sz="4000" spc="5" dirty="0">
                <a:solidFill>
                  <a:srgbClr val="1C1C1C"/>
                </a:solidFill>
                <a:latin typeface="Arial"/>
                <a:cs typeface="Arial"/>
              </a:rPr>
              <a:t>)</a:t>
            </a:r>
            <a:r>
              <a:rPr sz="4000" spc="-2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000" spc="5" dirty="0">
                <a:solidFill>
                  <a:srgbClr val="1C1C1C"/>
                </a:solidFill>
                <a:latin typeface="Arial"/>
                <a:cs typeface="Arial"/>
              </a:rPr>
              <a:t>&amp;</a:t>
            </a:r>
            <a:r>
              <a:rPr sz="4000" spc="-1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000" spc="5" dirty="0">
                <a:solidFill>
                  <a:srgbClr val="00ACE1"/>
                </a:solidFill>
                <a:latin typeface="Arial"/>
                <a:cs typeface="Arial"/>
              </a:rPr>
              <a:t>potassium</a:t>
            </a:r>
            <a:r>
              <a:rPr sz="4000" spc="-35" dirty="0">
                <a:solidFill>
                  <a:srgbClr val="00ACE1"/>
                </a:solidFill>
                <a:latin typeface="Arial"/>
                <a:cs typeface="Arial"/>
              </a:rPr>
              <a:t> </a:t>
            </a:r>
            <a:r>
              <a:rPr sz="4000" spc="5" dirty="0">
                <a:solidFill>
                  <a:srgbClr val="00ACE1"/>
                </a:solidFill>
                <a:latin typeface="Arial"/>
                <a:cs typeface="Arial"/>
              </a:rPr>
              <a:t>dichromate</a:t>
            </a:r>
            <a:r>
              <a:rPr sz="4000" spc="-40" dirty="0">
                <a:solidFill>
                  <a:srgbClr val="00ACE1"/>
                </a:solidFill>
                <a:latin typeface="Arial"/>
                <a:cs typeface="Arial"/>
              </a:rPr>
              <a:t> </a:t>
            </a:r>
            <a:r>
              <a:rPr sz="4000" spc="5" dirty="0">
                <a:solidFill>
                  <a:srgbClr val="1C1C1C"/>
                </a:solidFill>
                <a:latin typeface="Arial"/>
                <a:cs typeface="Arial"/>
              </a:rPr>
              <a:t>(K</a:t>
            </a:r>
            <a:r>
              <a:rPr sz="3975" spc="7" baseline="-20964" dirty="0">
                <a:solidFill>
                  <a:srgbClr val="1C1C1C"/>
                </a:solidFill>
                <a:latin typeface="Arial"/>
                <a:cs typeface="Arial"/>
              </a:rPr>
              <a:t>2</a:t>
            </a:r>
            <a:r>
              <a:rPr sz="4000" spc="5" dirty="0">
                <a:solidFill>
                  <a:srgbClr val="1C1C1C"/>
                </a:solidFill>
                <a:latin typeface="Arial"/>
                <a:cs typeface="Arial"/>
              </a:rPr>
              <a:t>Cr</a:t>
            </a:r>
            <a:r>
              <a:rPr sz="3975" spc="7" baseline="-20964" dirty="0">
                <a:solidFill>
                  <a:srgbClr val="1C1C1C"/>
                </a:solidFill>
                <a:latin typeface="Arial"/>
                <a:cs typeface="Arial"/>
              </a:rPr>
              <a:t>2</a:t>
            </a:r>
            <a:r>
              <a:rPr sz="4000" spc="5" dirty="0">
                <a:solidFill>
                  <a:srgbClr val="1C1C1C"/>
                </a:solidFill>
                <a:latin typeface="Arial"/>
                <a:cs typeface="Arial"/>
              </a:rPr>
              <a:t>O</a:t>
            </a:r>
            <a:r>
              <a:rPr sz="3975" spc="7" baseline="-20964" dirty="0">
                <a:solidFill>
                  <a:srgbClr val="1C1C1C"/>
                </a:solidFill>
                <a:latin typeface="Arial"/>
                <a:cs typeface="Arial"/>
              </a:rPr>
              <a:t>7</a:t>
            </a:r>
            <a:r>
              <a:rPr sz="4000" spc="5" dirty="0">
                <a:solidFill>
                  <a:srgbClr val="1C1C1C"/>
                </a:solidFill>
                <a:latin typeface="Arial"/>
                <a:cs typeface="Arial"/>
              </a:rPr>
              <a:t>)</a:t>
            </a:r>
            <a:r>
              <a:rPr sz="4000" spc="-2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000" dirty="0">
                <a:solidFill>
                  <a:srgbClr val="1C1C1C"/>
                </a:solidFill>
                <a:latin typeface="Arial"/>
                <a:cs typeface="Arial"/>
              </a:rPr>
              <a:t>to</a:t>
            </a:r>
            <a:r>
              <a:rPr sz="4000" spc="-1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000" dirty="0">
                <a:solidFill>
                  <a:srgbClr val="1C1C1C"/>
                </a:solidFill>
                <a:latin typeface="Arial"/>
                <a:cs typeface="Arial"/>
              </a:rPr>
              <a:t>give</a:t>
            </a:r>
            <a:r>
              <a:rPr sz="4000" spc="-2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000" dirty="0">
                <a:solidFill>
                  <a:srgbClr val="00ACE1"/>
                </a:solidFill>
                <a:latin typeface="Arial"/>
                <a:cs typeface="Arial"/>
              </a:rPr>
              <a:t>aldehydes</a:t>
            </a:r>
            <a:r>
              <a:rPr sz="4000" spc="-40" dirty="0">
                <a:solidFill>
                  <a:srgbClr val="00ACE1"/>
                </a:solidFill>
                <a:latin typeface="Arial"/>
                <a:cs typeface="Arial"/>
              </a:rPr>
              <a:t> </a:t>
            </a:r>
            <a:r>
              <a:rPr sz="4000" dirty="0">
                <a:solidFill>
                  <a:srgbClr val="1C1C1C"/>
                </a:solidFill>
                <a:latin typeface="Arial"/>
                <a:cs typeface="Arial"/>
              </a:rPr>
              <a:t>or </a:t>
            </a:r>
            <a:r>
              <a:rPr sz="4000" spc="5" dirty="0">
                <a:solidFill>
                  <a:srgbClr val="00ACE1"/>
                </a:solidFill>
                <a:latin typeface="Arial"/>
                <a:cs typeface="Arial"/>
              </a:rPr>
              <a:t>ketones</a:t>
            </a:r>
            <a:r>
              <a:rPr sz="4000" spc="5" dirty="0">
                <a:solidFill>
                  <a:srgbClr val="1C1C1C"/>
                </a:solidFill>
                <a:latin typeface="Arial"/>
                <a:cs typeface="Arial"/>
              </a:rPr>
              <a:t>.</a:t>
            </a:r>
            <a:endParaRPr sz="4000">
              <a:latin typeface="Arial"/>
              <a:cs typeface="Arial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73020" y="4457700"/>
            <a:ext cx="15392400" cy="4838697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27432"/>
            <a:ext cx="18288000" cy="1402080"/>
          </a:xfrm>
          <a:custGeom>
            <a:avLst/>
            <a:gdLst/>
            <a:ahLst/>
            <a:cxnLst/>
            <a:rect l="l" t="t" r="r" b="b"/>
            <a:pathLst>
              <a:path w="18288000" h="1402080">
                <a:moveTo>
                  <a:pt x="18288000" y="0"/>
                </a:moveTo>
                <a:lnTo>
                  <a:pt x="0" y="0"/>
                </a:lnTo>
                <a:lnTo>
                  <a:pt x="0" y="1402079"/>
                </a:lnTo>
                <a:lnTo>
                  <a:pt x="18288000" y="1402079"/>
                </a:lnTo>
                <a:lnTo>
                  <a:pt x="18288000" y="0"/>
                </a:lnTo>
                <a:close/>
              </a:path>
            </a:pathLst>
          </a:custGeom>
          <a:solidFill>
            <a:srgbClr val="0AA8EE"/>
          </a:solidFill>
        </p:spPr>
        <p:txBody>
          <a:bodyPr wrap="square" lIns="0" tIns="0" rIns="0" bIns="0" rtlCol="0"/>
          <a:lstStyle/>
          <a:p>
            <a:pPr algn="ctr"/>
            <a:r>
              <a:rPr lang="en-US" sz="6000" b="1" u="heavy" kern="0" spc="-5" dirty="0">
                <a:solidFill>
                  <a:prstClr val="black"/>
                </a:solidFill>
                <a:latin typeface="Arial"/>
                <a:ea typeface="+mj-ea"/>
                <a:cs typeface="Arial"/>
              </a:rPr>
              <a:t>phenols</a:t>
            </a:r>
            <a:r>
              <a:rPr lang="en-US" sz="6000" u="heavy" kern="0" dirty="0">
                <a:solidFill>
                  <a:srgbClr val="1C1C1C"/>
                </a:solidFill>
                <a:latin typeface="Arial"/>
                <a:ea typeface="+mj-ea"/>
                <a:cs typeface="Arial"/>
              </a:rPr>
              <a:t>:</a:t>
            </a:r>
            <a:endParaRPr sz="6000" dirty="0"/>
          </a:p>
        </p:txBody>
      </p:sp>
      <p:sp>
        <p:nvSpPr>
          <p:cNvPr id="3" name="object 4"/>
          <p:cNvSpPr txBox="1"/>
          <p:nvPr/>
        </p:nvSpPr>
        <p:spPr>
          <a:xfrm>
            <a:off x="15240" y="2036140"/>
            <a:ext cx="18249265" cy="7082708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673100" indent="-597535">
              <a:lnSpc>
                <a:spcPct val="100000"/>
              </a:lnSpc>
              <a:spcBef>
                <a:spcPts val="110"/>
              </a:spcBef>
              <a:buFont typeface="Wingdings"/>
              <a:buChar char=""/>
              <a:tabLst>
                <a:tab pos="673735" algn="l"/>
              </a:tabLst>
            </a:pP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aromatic hydrocarbons consisting of a </a:t>
            </a:r>
            <a:r>
              <a:rPr lang="en-US" sz="40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benzene ring attached to –OH group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</a:p>
          <a:p>
            <a:pPr marL="673100" indent="-597535">
              <a:lnSpc>
                <a:spcPct val="100000"/>
              </a:lnSpc>
              <a:spcBef>
                <a:spcPts val="110"/>
              </a:spcBef>
              <a:buFont typeface="Wingdings"/>
              <a:buChar char=""/>
              <a:tabLst>
                <a:tab pos="673735" algn="l"/>
              </a:tabLst>
            </a:pP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They are more reactive than alkanes but less reactive than alkenes and alkynes.</a:t>
            </a:r>
            <a:endParaRPr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41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73100" indent="-597535">
              <a:buClr>
                <a:srgbClr val="1C1C1C"/>
              </a:buClr>
              <a:buFont typeface="Wingdings"/>
              <a:buChar char=""/>
              <a:tabLst>
                <a:tab pos="673735" algn="l"/>
              </a:tabLst>
            </a:pPr>
            <a:r>
              <a:rPr sz="4000" dirty="0">
                <a:solidFill>
                  <a:srgbClr val="006F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Soluble</a:t>
            </a:r>
            <a:r>
              <a:rPr sz="4000" spc="-45" dirty="0">
                <a:solidFill>
                  <a:srgbClr val="006F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>
                <a:solidFill>
                  <a:srgbClr val="1C1C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5% sodium hydroxide, but insoluble in 5% NaHCO3. </a:t>
            </a:r>
            <a:r>
              <a:rPr sz="4000" dirty="0">
                <a:solidFill>
                  <a:srgbClr val="1C1C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1C1C1C"/>
              </a:buClr>
              <a:buFont typeface="Wingdings"/>
              <a:buChar char=""/>
            </a:pPr>
            <a:endParaRPr sz="48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73100" indent="-597535">
              <a:lnSpc>
                <a:spcPct val="100000"/>
              </a:lnSpc>
              <a:buClr>
                <a:srgbClr val="1C1C1C"/>
              </a:buClr>
              <a:buFont typeface="Wingdings"/>
              <a:buChar char=""/>
              <a:tabLst>
                <a:tab pos="673735" algn="l"/>
              </a:tabLst>
            </a:pP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They react with a solution of bromine in carbon tetrachloride by substitution and an equivalent quantity of hydrogen bromide is evolved</a:t>
            </a:r>
            <a:r>
              <a:rPr sz="4000" spc="10" dirty="0">
                <a:solidFill>
                  <a:srgbClr val="1C1C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Clr>
                <a:srgbClr val="1C1C1C"/>
              </a:buClr>
              <a:buFont typeface="Wingdings"/>
              <a:buChar char=""/>
            </a:pPr>
            <a:endParaRPr sz="48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73100" indent="-597535">
              <a:lnSpc>
                <a:spcPct val="100000"/>
              </a:lnSpc>
              <a:buFont typeface="Wingdings"/>
              <a:buChar char=""/>
              <a:tabLst>
                <a:tab pos="673735" algn="l"/>
              </a:tabLst>
            </a:pP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They yield intense coloration (blue, green, red, or purple) when treated with a solution of </a:t>
            </a:r>
            <a:r>
              <a:rPr lang="en-US" sz="40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ferric –chloride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05847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27432"/>
            <a:ext cx="18288000" cy="1402080"/>
          </a:xfrm>
          <a:custGeom>
            <a:avLst/>
            <a:gdLst/>
            <a:ahLst/>
            <a:cxnLst/>
            <a:rect l="l" t="t" r="r" b="b"/>
            <a:pathLst>
              <a:path w="18288000" h="1402080">
                <a:moveTo>
                  <a:pt x="18288000" y="0"/>
                </a:moveTo>
                <a:lnTo>
                  <a:pt x="0" y="0"/>
                </a:lnTo>
                <a:lnTo>
                  <a:pt x="0" y="1402079"/>
                </a:lnTo>
                <a:lnTo>
                  <a:pt x="18288000" y="1402079"/>
                </a:lnTo>
                <a:lnTo>
                  <a:pt x="18288000" y="0"/>
                </a:lnTo>
                <a:close/>
              </a:path>
            </a:pathLst>
          </a:custGeom>
          <a:solidFill>
            <a:srgbClr val="0AA8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893689" y="298145"/>
            <a:ext cx="6505575" cy="940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>
                <a:latin typeface="Arial"/>
                <a:cs typeface="Arial"/>
              </a:rPr>
              <a:t>Carboxylic</a:t>
            </a:r>
            <a:r>
              <a:rPr spc="-30" dirty="0">
                <a:latin typeface="Arial"/>
                <a:cs typeface="Arial"/>
              </a:rPr>
              <a:t> </a:t>
            </a:r>
            <a:r>
              <a:rPr spc="-5" dirty="0">
                <a:latin typeface="Arial"/>
                <a:cs typeface="Arial"/>
              </a:rPr>
              <a:t>acids</a:t>
            </a:r>
            <a:r>
              <a:rPr spc="-25" dirty="0">
                <a:latin typeface="Arial"/>
                <a:cs typeface="Arial"/>
              </a:rPr>
              <a:t> </a:t>
            </a:r>
            <a:r>
              <a:rPr b="0" dirty="0">
                <a:solidFill>
                  <a:srgbClr val="1C1C1C"/>
                </a:solidFill>
                <a:latin typeface="Arial"/>
                <a:cs typeface="Arial"/>
              </a:rPr>
              <a:t>: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5240" y="2036140"/>
            <a:ext cx="18249265" cy="647741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673100" indent="-597535">
              <a:lnSpc>
                <a:spcPct val="100000"/>
              </a:lnSpc>
              <a:spcBef>
                <a:spcPts val="110"/>
              </a:spcBef>
              <a:buFont typeface="Wingdings"/>
              <a:buChar char=""/>
              <a:tabLst>
                <a:tab pos="673735" algn="l"/>
              </a:tabLst>
            </a:pPr>
            <a:r>
              <a:rPr sz="4000" dirty="0">
                <a:solidFill>
                  <a:srgbClr val="1C1C1C"/>
                </a:solidFill>
                <a:latin typeface="Arial"/>
                <a:cs typeface="Arial"/>
              </a:rPr>
              <a:t>Organic</a:t>
            </a:r>
            <a:r>
              <a:rPr sz="4000" spc="15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000" spc="-5" dirty="0">
                <a:solidFill>
                  <a:srgbClr val="1C1C1C"/>
                </a:solidFill>
                <a:latin typeface="Arial"/>
                <a:cs typeface="Arial"/>
              </a:rPr>
              <a:t>acids</a:t>
            </a:r>
            <a:r>
              <a:rPr sz="4000" spc="15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000" spc="-5" dirty="0">
                <a:solidFill>
                  <a:srgbClr val="1C1C1C"/>
                </a:solidFill>
                <a:latin typeface="Arial"/>
                <a:cs typeface="Arial"/>
              </a:rPr>
              <a:t>are</a:t>
            </a:r>
            <a:r>
              <a:rPr sz="4000" spc="14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000" spc="-5" dirty="0">
                <a:solidFill>
                  <a:srgbClr val="1C1C1C"/>
                </a:solidFill>
                <a:latin typeface="Arial"/>
                <a:cs typeface="Arial"/>
              </a:rPr>
              <a:t>prepared</a:t>
            </a:r>
            <a:r>
              <a:rPr sz="4000" spc="14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000" spc="5" dirty="0">
                <a:solidFill>
                  <a:srgbClr val="1C1C1C"/>
                </a:solidFill>
                <a:latin typeface="Arial"/>
                <a:cs typeface="Arial"/>
              </a:rPr>
              <a:t>by</a:t>
            </a:r>
            <a:r>
              <a:rPr sz="4000" spc="13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000" dirty="0">
                <a:solidFill>
                  <a:srgbClr val="1C1C1C"/>
                </a:solidFill>
                <a:latin typeface="Arial"/>
                <a:cs typeface="Arial"/>
              </a:rPr>
              <a:t>the</a:t>
            </a:r>
            <a:r>
              <a:rPr sz="4000" spc="14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000" spc="-5" dirty="0">
                <a:solidFill>
                  <a:srgbClr val="006FC0"/>
                </a:solidFill>
                <a:latin typeface="Arial"/>
                <a:cs typeface="Arial"/>
              </a:rPr>
              <a:t>oxidation</a:t>
            </a:r>
            <a:r>
              <a:rPr sz="4000" spc="13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4000" dirty="0">
                <a:solidFill>
                  <a:srgbClr val="1C1C1C"/>
                </a:solidFill>
                <a:latin typeface="Arial"/>
                <a:cs typeface="Arial"/>
              </a:rPr>
              <a:t>of</a:t>
            </a:r>
            <a:r>
              <a:rPr sz="4000" spc="13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000" dirty="0">
                <a:solidFill>
                  <a:srgbClr val="006FC0"/>
                </a:solidFill>
                <a:latin typeface="Arial"/>
                <a:cs typeface="Arial"/>
              </a:rPr>
              <a:t>primary</a:t>
            </a:r>
            <a:r>
              <a:rPr sz="4000" spc="14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4000" spc="-5" dirty="0">
                <a:solidFill>
                  <a:srgbClr val="006FC0"/>
                </a:solidFill>
                <a:latin typeface="Arial"/>
                <a:cs typeface="Arial"/>
              </a:rPr>
              <a:t>alcohols</a:t>
            </a:r>
            <a:r>
              <a:rPr sz="4000" spc="15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4000" dirty="0">
                <a:solidFill>
                  <a:srgbClr val="1C1C1C"/>
                </a:solidFill>
                <a:latin typeface="Arial"/>
                <a:cs typeface="Arial"/>
              </a:rPr>
              <a:t>or</a:t>
            </a:r>
            <a:r>
              <a:rPr sz="4000" spc="12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000" dirty="0">
                <a:solidFill>
                  <a:srgbClr val="006FC0"/>
                </a:solidFill>
                <a:latin typeface="Arial"/>
                <a:cs typeface="Arial"/>
              </a:rPr>
              <a:t>aldehydes</a:t>
            </a:r>
            <a:endParaRPr sz="4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1C1C1C"/>
              </a:buClr>
              <a:buFont typeface="Wingdings"/>
              <a:buChar char=""/>
            </a:pPr>
            <a:endParaRPr sz="4150" dirty="0">
              <a:latin typeface="Arial"/>
              <a:cs typeface="Arial"/>
            </a:endParaRPr>
          </a:p>
          <a:p>
            <a:pPr marL="533400">
              <a:lnSpc>
                <a:spcPct val="100000"/>
              </a:lnSpc>
            </a:pPr>
            <a:r>
              <a:rPr sz="4000" dirty="0">
                <a:solidFill>
                  <a:srgbClr val="1C1C1C"/>
                </a:solidFill>
                <a:latin typeface="Arial"/>
                <a:cs typeface="Arial"/>
              </a:rPr>
              <a:t>with</a:t>
            </a:r>
            <a:r>
              <a:rPr sz="4000" spc="-1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000" spc="5" dirty="0">
                <a:solidFill>
                  <a:srgbClr val="1C1C1C"/>
                </a:solidFill>
                <a:latin typeface="Arial"/>
                <a:cs typeface="Arial"/>
              </a:rPr>
              <a:t>strong</a:t>
            </a:r>
            <a:r>
              <a:rPr sz="4000" spc="-3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000" dirty="0">
                <a:solidFill>
                  <a:srgbClr val="1C1C1C"/>
                </a:solidFill>
                <a:latin typeface="Arial"/>
                <a:cs typeface="Arial"/>
              </a:rPr>
              <a:t>oxidizing</a:t>
            </a:r>
            <a:r>
              <a:rPr sz="4000" spc="-5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000" dirty="0">
                <a:solidFill>
                  <a:srgbClr val="1C1C1C"/>
                </a:solidFill>
                <a:latin typeface="Arial"/>
                <a:cs typeface="Arial"/>
              </a:rPr>
              <a:t>agent</a:t>
            </a:r>
            <a:r>
              <a:rPr sz="4000" spc="-2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000" dirty="0">
                <a:solidFill>
                  <a:srgbClr val="1C1C1C"/>
                </a:solidFill>
                <a:latin typeface="Arial"/>
                <a:cs typeface="Arial"/>
              </a:rPr>
              <a:t>e.g.</a:t>
            </a:r>
            <a:r>
              <a:rPr sz="4000" spc="-2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000" spc="5" dirty="0">
                <a:solidFill>
                  <a:srgbClr val="1C1C1C"/>
                </a:solidFill>
                <a:latin typeface="Arial"/>
                <a:cs typeface="Arial"/>
              </a:rPr>
              <a:t>KMnO</a:t>
            </a:r>
            <a:r>
              <a:rPr sz="3975" spc="7" baseline="-20964" dirty="0">
                <a:solidFill>
                  <a:srgbClr val="1C1C1C"/>
                </a:solidFill>
                <a:latin typeface="Arial"/>
                <a:cs typeface="Arial"/>
              </a:rPr>
              <a:t>4</a:t>
            </a:r>
            <a:r>
              <a:rPr sz="4000" spc="5" dirty="0">
                <a:solidFill>
                  <a:srgbClr val="1C1C1C"/>
                </a:solidFill>
                <a:latin typeface="Arial"/>
                <a:cs typeface="Arial"/>
              </a:rPr>
              <a:t>.</a:t>
            </a:r>
            <a:endParaRPr sz="4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4150" dirty="0">
              <a:latin typeface="Arial"/>
              <a:cs typeface="Arial"/>
            </a:endParaRPr>
          </a:p>
          <a:p>
            <a:pPr marL="673100" indent="-597535">
              <a:buClr>
                <a:srgbClr val="1C1C1C"/>
              </a:buClr>
              <a:buFont typeface="Wingdings"/>
              <a:buChar char=""/>
              <a:tabLst>
                <a:tab pos="673735" algn="l"/>
              </a:tabLst>
            </a:pPr>
            <a:r>
              <a:rPr sz="4000" dirty="0">
                <a:solidFill>
                  <a:srgbClr val="006FC0"/>
                </a:solidFill>
                <a:latin typeface="Arial"/>
                <a:cs typeface="Arial"/>
              </a:rPr>
              <a:t>Soluble</a:t>
            </a:r>
            <a:r>
              <a:rPr sz="4000" spc="-4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4000" dirty="0">
                <a:solidFill>
                  <a:srgbClr val="1C1C1C"/>
                </a:solidFill>
                <a:latin typeface="Arial"/>
                <a:cs typeface="Arial"/>
              </a:rPr>
              <a:t>in</a:t>
            </a:r>
            <a:r>
              <a:rPr sz="4000" spc="-1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000" spc="5" dirty="0">
                <a:solidFill>
                  <a:srgbClr val="1C1C1C"/>
                </a:solidFill>
                <a:latin typeface="Arial"/>
                <a:cs typeface="Arial"/>
              </a:rPr>
              <a:t>5%</a:t>
            </a:r>
            <a:r>
              <a:rPr sz="4000" spc="-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000" spc="5" dirty="0">
                <a:solidFill>
                  <a:srgbClr val="1C1C1C"/>
                </a:solidFill>
                <a:latin typeface="Arial"/>
                <a:cs typeface="Arial"/>
              </a:rPr>
              <a:t>NaOH</a:t>
            </a:r>
            <a:r>
              <a:rPr sz="4000" spc="-4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000" spc="5" dirty="0">
                <a:solidFill>
                  <a:srgbClr val="1C1C1C"/>
                </a:solidFill>
                <a:latin typeface="Arial"/>
                <a:cs typeface="Arial"/>
              </a:rPr>
              <a:t>&amp;</a:t>
            </a:r>
            <a:r>
              <a:rPr sz="400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000" spc="5" dirty="0">
                <a:solidFill>
                  <a:srgbClr val="1C1C1C"/>
                </a:solidFill>
                <a:latin typeface="Arial"/>
                <a:cs typeface="Arial"/>
              </a:rPr>
              <a:t>5%</a:t>
            </a:r>
            <a:r>
              <a:rPr sz="4000" spc="-2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000" spc="10" dirty="0">
                <a:solidFill>
                  <a:srgbClr val="1C1C1C"/>
                </a:solidFill>
                <a:latin typeface="Arial"/>
                <a:cs typeface="Arial"/>
              </a:rPr>
              <a:t>NaHCO</a:t>
            </a:r>
            <a:r>
              <a:rPr sz="3975" spc="15" baseline="-20964" dirty="0">
                <a:solidFill>
                  <a:srgbClr val="1C1C1C"/>
                </a:solidFill>
                <a:latin typeface="Arial"/>
                <a:cs typeface="Arial"/>
              </a:rPr>
              <a:t>3</a:t>
            </a:r>
            <a:r>
              <a:rPr sz="3975" spc="480" baseline="-20964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lang="en-US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(The latter reaction is accompanied by the evolution of CO</a:t>
            </a:r>
            <a:r>
              <a:rPr lang="en-US" sz="4000" baseline="-25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en-US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r>
              <a:rPr sz="4000" dirty="0">
                <a:solidFill>
                  <a:srgbClr val="1C1C1C"/>
                </a:solidFill>
                <a:latin typeface="Arial"/>
                <a:cs typeface="Arial"/>
              </a:rPr>
              <a:t>.</a:t>
            </a:r>
            <a:endParaRPr sz="4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1C1C1C"/>
              </a:buClr>
              <a:buFont typeface="Wingdings"/>
              <a:buChar char=""/>
            </a:pPr>
            <a:endParaRPr sz="4850" dirty="0">
              <a:latin typeface="Arial"/>
              <a:cs typeface="Arial"/>
            </a:endParaRPr>
          </a:p>
          <a:p>
            <a:pPr marL="673100" indent="-597535">
              <a:lnSpc>
                <a:spcPct val="100000"/>
              </a:lnSpc>
              <a:buClr>
                <a:srgbClr val="1C1C1C"/>
              </a:buClr>
              <a:buFont typeface="Wingdings"/>
              <a:buChar char=""/>
              <a:tabLst>
                <a:tab pos="673735" algn="l"/>
              </a:tabLst>
            </a:pPr>
            <a:r>
              <a:rPr sz="4000" dirty="0">
                <a:solidFill>
                  <a:srgbClr val="006FC0"/>
                </a:solidFill>
                <a:latin typeface="Arial"/>
                <a:cs typeface="Arial"/>
              </a:rPr>
              <a:t>Non-reactive</a:t>
            </a:r>
            <a:r>
              <a:rPr sz="4000" spc="-4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4000" spc="5" dirty="0">
                <a:solidFill>
                  <a:srgbClr val="1C1C1C"/>
                </a:solidFill>
                <a:latin typeface="Arial"/>
                <a:cs typeface="Arial"/>
              </a:rPr>
              <a:t>towards</a:t>
            </a:r>
            <a:r>
              <a:rPr sz="4000" spc="-3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000" dirty="0">
                <a:solidFill>
                  <a:srgbClr val="1C1C1C"/>
                </a:solidFill>
                <a:latin typeface="Arial"/>
                <a:cs typeface="Arial"/>
              </a:rPr>
              <a:t>a solution</a:t>
            </a:r>
            <a:r>
              <a:rPr sz="4000" spc="-2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000" spc="5" dirty="0">
                <a:solidFill>
                  <a:srgbClr val="1C1C1C"/>
                </a:solidFill>
                <a:latin typeface="Arial"/>
                <a:cs typeface="Arial"/>
              </a:rPr>
              <a:t>of</a:t>
            </a:r>
            <a:r>
              <a:rPr sz="4000" spc="1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000" dirty="0">
                <a:solidFill>
                  <a:srgbClr val="1C1C1C"/>
                </a:solidFill>
                <a:latin typeface="Arial"/>
                <a:cs typeface="Arial"/>
              </a:rPr>
              <a:t>bromine</a:t>
            </a:r>
            <a:r>
              <a:rPr sz="4000" spc="-1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000" dirty="0">
                <a:solidFill>
                  <a:srgbClr val="1C1C1C"/>
                </a:solidFill>
                <a:latin typeface="Arial"/>
                <a:cs typeface="Arial"/>
              </a:rPr>
              <a:t>in</a:t>
            </a:r>
            <a:r>
              <a:rPr sz="4000" spc="-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000" spc="10" dirty="0">
                <a:solidFill>
                  <a:srgbClr val="1C1C1C"/>
                </a:solidFill>
                <a:latin typeface="Arial"/>
                <a:cs typeface="Arial"/>
              </a:rPr>
              <a:t>CCL</a:t>
            </a:r>
            <a:r>
              <a:rPr sz="3975" spc="15" baseline="-20964" dirty="0">
                <a:solidFill>
                  <a:srgbClr val="1C1C1C"/>
                </a:solidFill>
                <a:latin typeface="Arial"/>
                <a:cs typeface="Arial"/>
              </a:rPr>
              <a:t>4</a:t>
            </a:r>
            <a:r>
              <a:rPr sz="4000" spc="10" dirty="0">
                <a:solidFill>
                  <a:srgbClr val="1C1C1C"/>
                </a:solidFill>
                <a:latin typeface="Arial"/>
                <a:cs typeface="Arial"/>
              </a:rPr>
              <a:t>.</a:t>
            </a:r>
            <a:endParaRPr sz="4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Clr>
                <a:srgbClr val="1C1C1C"/>
              </a:buClr>
              <a:buFont typeface="Wingdings"/>
              <a:buChar char=""/>
            </a:pPr>
            <a:endParaRPr sz="4850" dirty="0">
              <a:latin typeface="Arial"/>
              <a:cs typeface="Arial"/>
            </a:endParaRPr>
          </a:p>
          <a:p>
            <a:pPr marL="673100" indent="-597535">
              <a:lnSpc>
                <a:spcPct val="100000"/>
              </a:lnSpc>
              <a:buFont typeface="Wingdings"/>
              <a:buChar char=""/>
              <a:tabLst>
                <a:tab pos="673735" algn="l"/>
              </a:tabLst>
            </a:pPr>
            <a:r>
              <a:rPr sz="4000" dirty="0">
                <a:solidFill>
                  <a:srgbClr val="1C1C1C"/>
                </a:solidFill>
                <a:latin typeface="Arial"/>
                <a:cs typeface="Arial"/>
              </a:rPr>
              <a:t>Give</a:t>
            </a:r>
            <a:r>
              <a:rPr sz="4000" spc="-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000" dirty="0">
                <a:solidFill>
                  <a:srgbClr val="006FC0"/>
                </a:solidFill>
                <a:latin typeface="Arial"/>
                <a:cs typeface="Arial"/>
              </a:rPr>
              <a:t>positive</a:t>
            </a:r>
            <a:r>
              <a:rPr sz="4000" spc="-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4000" dirty="0">
                <a:solidFill>
                  <a:srgbClr val="006FC0"/>
                </a:solidFill>
                <a:latin typeface="Arial"/>
                <a:cs typeface="Arial"/>
              </a:rPr>
              <a:t>test</a:t>
            </a:r>
            <a:r>
              <a:rPr sz="4000" spc="-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4000" dirty="0">
                <a:solidFill>
                  <a:srgbClr val="1C1C1C"/>
                </a:solidFill>
                <a:latin typeface="Arial"/>
                <a:cs typeface="Arial"/>
              </a:rPr>
              <a:t>with </a:t>
            </a:r>
            <a:r>
              <a:rPr sz="4000" dirty="0">
                <a:solidFill>
                  <a:srgbClr val="006FC0"/>
                </a:solidFill>
                <a:latin typeface="Arial"/>
                <a:cs typeface="Arial"/>
              </a:rPr>
              <a:t>ferric</a:t>
            </a:r>
            <a:r>
              <a:rPr sz="4000" spc="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4000" dirty="0">
                <a:solidFill>
                  <a:srgbClr val="006FC0"/>
                </a:solidFill>
                <a:latin typeface="Arial"/>
                <a:cs typeface="Arial"/>
              </a:rPr>
              <a:t>chloride</a:t>
            </a:r>
            <a:r>
              <a:rPr sz="4000" spc="-3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4000" spc="5" dirty="0">
                <a:solidFill>
                  <a:srgbClr val="1C1C1C"/>
                </a:solidFill>
                <a:latin typeface="Arial"/>
                <a:cs typeface="Arial"/>
              </a:rPr>
              <a:t>FeCL</a:t>
            </a:r>
            <a:r>
              <a:rPr sz="3975" spc="7" baseline="-20964" dirty="0">
                <a:solidFill>
                  <a:srgbClr val="1C1C1C"/>
                </a:solidFill>
                <a:latin typeface="Arial"/>
                <a:cs typeface="Arial"/>
              </a:rPr>
              <a:t>3</a:t>
            </a:r>
            <a:r>
              <a:rPr sz="3975" spc="540" baseline="-20964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000" dirty="0">
                <a:solidFill>
                  <a:srgbClr val="1C1C1C"/>
                </a:solidFill>
                <a:latin typeface="Arial"/>
                <a:cs typeface="Arial"/>
              </a:rPr>
              <a:t>solution.</a:t>
            </a:r>
            <a:endParaRPr sz="40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323088"/>
            <a:ext cx="18288000" cy="1213485"/>
          </a:xfrm>
          <a:custGeom>
            <a:avLst/>
            <a:gdLst/>
            <a:ahLst/>
            <a:cxnLst/>
            <a:rect l="l" t="t" r="r" b="b"/>
            <a:pathLst>
              <a:path w="18288000" h="1213485">
                <a:moveTo>
                  <a:pt x="18288000" y="0"/>
                </a:moveTo>
                <a:lnTo>
                  <a:pt x="0" y="0"/>
                </a:lnTo>
                <a:lnTo>
                  <a:pt x="0" y="1213103"/>
                </a:lnTo>
                <a:lnTo>
                  <a:pt x="18288000" y="1213103"/>
                </a:lnTo>
                <a:lnTo>
                  <a:pt x="18288000" y="0"/>
                </a:lnTo>
                <a:close/>
              </a:path>
            </a:pathLst>
          </a:custGeom>
          <a:solidFill>
            <a:srgbClr val="0AA8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064125" y="-106835"/>
            <a:ext cx="7935214" cy="8438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400" u="none" spc="-10" dirty="0">
                <a:latin typeface="Arial"/>
                <a:cs typeface="Arial"/>
              </a:rPr>
              <a:t>Aldehydes</a:t>
            </a:r>
            <a:r>
              <a:rPr sz="5400" u="none" spc="15" dirty="0">
                <a:latin typeface="Arial"/>
                <a:cs typeface="Arial"/>
              </a:rPr>
              <a:t> </a:t>
            </a:r>
            <a:r>
              <a:rPr sz="5400" u="none" dirty="0">
                <a:latin typeface="Arial"/>
                <a:cs typeface="Arial"/>
              </a:rPr>
              <a:t>and</a:t>
            </a:r>
            <a:r>
              <a:rPr sz="5400" u="none" spc="-45" dirty="0">
                <a:latin typeface="Arial"/>
                <a:cs typeface="Arial"/>
              </a:rPr>
              <a:t> </a:t>
            </a:r>
            <a:r>
              <a:rPr sz="5400" u="none" spc="-5" dirty="0">
                <a:latin typeface="Arial"/>
                <a:cs typeface="Arial"/>
              </a:rPr>
              <a:t>Ketones</a:t>
            </a:r>
            <a:endParaRPr sz="5400" dirty="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146802" y="736986"/>
            <a:ext cx="7769859" cy="73660"/>
          </a:xfrm>
          <a:custGeom>
            <a:avLst/>
            <a:gdLst/>
            <a:ahLst/>
            <a:cxnLst/>
            <a:rect l="l" t="t" r="r" b="b"/>
            <a:pathLst>
              <a:path w="7769859" h="73659">
                <a:moveTo>
                  <a:pt x="7769352" y="0"/>
                </a:moveTo>
                <a:lnTo>
                  <a:pt x="0" y="0"/>
                </a:lnTo>
                <a:lnTo>
                  <a:pt x="0" y="73151"/>
                </a:lnTo>
                <a:lnTo>
                  <a:pt x="7769352" y="73151"/>
                </a:lnTo>
                <a:lnTo>
                  <a:pt x="776935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80264" y="1144606"/>
            <a:ext cx="17902936" cy="4142104"/>
          </a:xfrm>
          <a:prstGeom prst="rect">
            <a:avLst/>
          </a:prstGeom>
        </p:spPr>
        <p:txBody>
          <a:bodyPr vert="horz" wrap="square" lIns="0" tIns="287655" rIns="0" bIns="0" rtlCol="0">
            <a:spAutoFit/>
          </a:bodyPr>
          <a:lstStyle/>
          <a:p>
            <a:pPr marL="585470" indent="-573405">
              <a:lnSpc>
                <a:spcPct val="100000"/>
              </a:lnSpc>
              <a:spcBef>
                <a:spcPts val="2265"/>
              </a:spcBef>
              <a:buFont typeface="Wingdings"/>
              <a:buChar char=""/>
              <a:tabLst>
                <a:tab pos="586105" algn="l"/>
              </a:tabLst>
            </a:pPr>
            <a:r>
              <a:rPr sz="3600" spc="-5" dirty="0">
                <a:solidFill>
                  <a:srgbClr val="1C1C1C"/>
                </a:solidFill>
                <a:latin typeface="Arial"/>
                <a:cs typeface="Arial"/>
              </a:rPr>
              <a:t>Both</a:t>
            </a:r>
            <a:r>
              <a:rPr sz="360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3600" spc="-20" dirty="0">
                <a:solidFill>
                  <a:srgbClr val="1C1C1C"/>
                </a:solidFill>
                <a:latin typeface="Arial"/>
                <a:cs typeface="Arial"/>
              </a:rPr>
              <a:t>aldehydes</a:t>
            </a:r>
            <a:r>
              <a:rPr sz="3600" spc="11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3600" dirty="0">
                <a:solidFill>
                  <a:srgbClr val="1C1C1C"/>
                </a:solidFill>
                <a:latin typeface="Arial"/>
                <a:cs typeface="Arial"/>
              </a:rPr>
              <a:t>&amp;</a:t>
            </a:r>
            <a:r>
              <a:rPr sz="3600" spc="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3600" spc="-10" dirty="0">
                <a:solidFill>
                  <a:srgbClr val="1C1C1C"/>
                </a:solidFill>
                <a:latin typeface="Arial"/>
                <a:cs typeface="Arial"/>
              </a:rPr>
              <a:t>ketones</a:t>
            </a:r>
            <a:r>
              <a:rPr sz="3600" spc="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3600" spc="-5" dirty="0">
                <a:solidFill>
                  <a:srgbClr val="1C1C1C"/>
                </a:solidFill>
                <a:latin typeface="Arial"/>
                <a:cs typeface="Arial"/>
              </a:rPr>
              <a:t>contain</a:t>
            </a:r>
            <a:r>
              <a:rPr sz="3600" spc="2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3600" dirty="0">
                <a:solidFill>
                  <a:srgbClr val="1C1C1C"/>
                </a:solidFill>
                <a:latin typeface="Arial"/>
                <a:cs typeface="Arial"/>
              </a:rPr>
              <a:t>the</a:t>
            </a:r>
            <a:r>
              <a:rPr sz="3600" spc="-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3600" spc="-15" dirty="0">
                <a:solidFill>
                  <a:srgbClr val="006FC0"/>
                </a:solidFill>
                <a:latin typeface="Arial"/>
                <a:cs typeface="Arial"/>
              </a:rPr>
              <a:t>carbonyl</a:t>
            </a:r>
            <a:r>
              <a:rPr sz="3600" spc="9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3600" spc="-10" dirty="0">
                <a:solidFill>
                  <a:srgbClr val="006FC0"/>
                </a:solidFill>
                <a:latin typeface="Arial"/>
                <a:cs typeface="Arial"/>
              </a:rPr>
              <a:t>group</a:t>
            </a:r>
            <a:r>
              <a:rPr sz="3600" spc="-10" dirty="0">
                <a:solidFill>
                  <a:srgbClr val="1C1C1C"/>
                </a:solidFill>
                <a:latin typeface="Arial"/>
                <a:cs typeface="Arial"/>
              </a:rPr>
              <a:t>.</a:t>
            </a:r>
            <a:endParaRPr sz="3600" dirty="0">
              <a:latin typeface="Arial"/>
              <a:cs typeface="Arial"/>
            </a:endParaRPr>
          </a:p>
          <a:p>
            <a:pPr marL="585470" marR="5080" indent="-573405">
              <a:lnSpc>
                <a:spcPct val="150000"/>
              </a:lnSpc>
              <a:buFont typeface="Wingdings"/>
              <a:buChar char=""/>
              <a:tabLst>
                <a:tab pos="586105" algn="l"/>
              </a:tabLst>
            </a:pPr>
            <a:r>
              <a:rPr sz="3600" dirty="0">
                <a:solidFill>
                  <a:srgbClr val="1C1C1C"/>
                </a:solidFill>
                <a:latin typeface="Arial"/>
                <a:cs typeface="Arial"/>
              </a:rPr>
              <a:t>A</a:t>
            </a:r>
            <a:r>
              <a:rPr sz="3600" spc="-21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3600" spc="-10" dirty="0">
                <a:solidFill>
                  <a:srgbClr val="1C1C1C"/>
                </a:solidFill>
                <a:latin typeface="Arial"/>
                <a:cs typeface="Arial"/>
              </a:rPr>
              <a:t>general</a:t>
            </a:r>
            <a:r>
              <a:rPr sz="3600" spc="4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3600" dirty="0">
                <a:solidFill>
                  <a:srgbClr val="1C1C1C"/>
                </a:solidFill>
                <a:latin typeface="Arial"/>
                <a:cs typeface="Arial"/>
              </a:rPr>
              <a:t>test</a:t>
            </a:r>
            <a:r>
              <a:rPr sz="3600" spc="-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3600" dirty="0">
                <a:solidFill>
                  <a:srgbClr val="1C1C1C"/>
                </a:solidFill>
                <a:latin typeface="Arial"/>
                <a:cs typeface="Arial"/>
              </a:rPr>
              <a:t>for</a:t>
            </a:r>
            <a:r>
              <a:rPr sz="3600" spc="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3600" spc="-15" dirty="0">
                <a:solidFill>
                  <a:srgbClr val="1C1C1C"/>
                </a:solidFill>
                <a:latin typeface="Arial"/>
                <a:cs typeface="Arial"/>
              </a:rPr>
              <a:t>carbonyl</a:t>
            </a:r>
            <a:r>
              <a:rPr sz="3600" spc="7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3600" spc="-10" dirty="0">
                <a:solidFill>
                  <a:srgbClr val="1C1C1C"/>
                </a:solidFill>
                <a:latin typeface="Arial"/>
                <a:cs typeface="Arial"/>
              </a:rPr>
              <a:t>compounds</a:t>
            </a:r>
            <a:r>
              <a:rPr sz="3600" spc="5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3600" spc="-25" dirty="0">
                <a:solidFill>
                  <a:srgbClr val="1C1C1C"/>
                </a:solidFill>
                <a:latin typeface="Arial"/>
                <a:cs typeface="Arial"/>
              </a:rPr>
              <a:t>will</a:t>
            </a:r>
            <a:r>
              <a:rPr sz="3600" spc="9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3600" spc="-5" dirty="0">
                <a:solidFill>
                  <a:srgbClr val="1C1C1C"/>
                </a:solidFill>
                <a:latin typeface="Arial"/>
                <a:cs typeface="Arial"/>
              </a:rPr>
              <a:t>immediately</a:t>
            </a:r>
            <a:r>
              <a:rPr sz="3600" spc="5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3600" spc="-5" dirty="0">
                <a:solidFill>
                  <a:srgbClr val="1C1C1C"/>
                </a:solidFill>
                <a:latin typeface="Arial"/>
                <a:cs typeface="Arial"/>
              </a:rPr>
              <a:t>characterize</a:t>
            </a:r>
            <a:r>
              <a:rPr sz="3600" spc="2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3600" spc="-10" dirty="0">
                <a:solidFill>
                  <a:srgbClr val="1C1C1C"/>
                </a:solidFill>
                <a:latin typeface="Arial"/>
                <a:cs typeface="Arial"/>
              </a:rPr>
              <a:t>both</a:t>
            </a:r>
            <a:r>
              <a:rPr sz="3600" spc="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3600" spc="-5" dirty="0">
                <a:solidFill>
                  <a:srgbClr val="1C1C1C"/>
                </a:solidFill>
                <a:latin typeface="Arial"/>
                <a:cs typeface="Arial"/>
              </a:rPr>
              <a:t>classes</a:t>
            </a:r>
            <a:r>
              <a:rPr sz="3600" spc="2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3600" spc="-5" dirty="0">
                <a:solidFill>
                  <a:srgbClr val="1C1C1C"/>
                </a:solidFill>
                <a:latin typeface="Arial"/>
                <a:cs typeface="Arial"/>
              </a:rPr>
              <a:t>of </a:t>
            </a:r>
            <a:r>
              <a:rPr sz="3600" spc="-98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3600" spc="-10" dirty="0">
                <a:solidFill>
                  <a:srgbClr val="1C1C1C"/>
                </a:solidFill>
                <a:latin typeface="Arial"/>
                <a:cs typeface="Arial"/>
              </a:rPr>
              <a:t>compounds.</a:t>
            </a:r>
            <a:endParaRPr sz="3600" dirty="0">
              <a:latin typeface="Arial"/>
              <a:cs typeface="Arial"/>
            </a:endParaRPr>
          </a:p>
          <a:p>
            <a:pPr marL="585470" marR="621665" indent="-573405">
              <a:lnSpc>
                <a:spcPct val="150000"/>
              </a:lnSpc>
              <a:spcBef>
                <a:spcPts val="5"/>
              </a:spcBef>
              <a:buFont typeface="Wingdings"/>
              <a:buChar char=""/>
              <a:tabLst>
                <a:tab pos="586105" algn="l"/>
              </a:tabLst>
            </a:pPr>
            <a:r>
              <a:rPr sz="3600" spc="5" dirty="0">
                <a:solidFill>
                  <a:srgbClr val="1C1C1C"/>
                </a:solidFill>
                <a:latin typeface="Arial"/>
                <a:cs typeface="Arial"/>
              </a:rPr>
              <a:t>The</a:t>
            </a:r>
            <a:r>
              <a:rPr sz="3600" spc="-3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3600" spc="-5" dirty="0">
                <a:solidFill>
                  <a:srgbClr val="1C1C1C"/>
                </a:solidFill>
                <a:latin typeface="Arial"/>
                <a:cs typeface="Arial"/>
              </a:rPr>
              <a:t>preferred</a:t>
            </a:r>
            <a:r>
              <a:rPr sz="3600" spc="3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3600" spc="-10" dirty="0">
                <a:solidFill>
                  <a:srgbClr val="1C1C1C"/>
                </a:solidFill>
                <a:latin typeface="Arial"/>
                <a:cs typeface="Arial"/>
              </a:rPr>
              <a:t>reagent</a:t>
            </a:r>
            <a:r>
              <a:rPr sz="3600" spc="4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3600" spc="-5" dirty="0">
                <a:solidFill>
                  <a:srgbClr val="1C1C1C"/>
                </a:solidFill>
                <a:latin typeface="Arial"/>
                <a:cs typeface="Arial"/>
              </a:rPr>
              <a:t>is</a:t>
            </a:r>
            <a:r>
              <a:rPr sz="3600" spc="2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3600" spc="-5" dirty="0">
                <a:solidFill>
                  <a:srgbClr val="006FC0"/>
                </a:solidFill>
                <a:latin typeface="Arial"/>
                <a:cs typeface="Arial"/>
              </a:rPr>
              <a:t>2.4-</a:t>
            </a:r>
            <a:r>
              <a:rPr sz="3600" spc="2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3600" spc="-15" dirty="0">
                <a:solidFill>
                  <a:srgbClr val="006FC0"/>
                </a:solidFill>
                <a:latin typeface="Arial"/>
                <a:cs typeface="Arial"/>
              </a:rPr>
              <a:t>dinitrophenyl</a:t>
            </a:r>
            <a:r>
              <a:rPr sz="3600" spc="13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3600" spc="-15" dirty="0">
                <a:solidFill>
                  <a:srgbClr val="006FC0"/>
                </a:solidFill>
                <a:latin typeface="Arial"/>
                <a:cs typeface="Arial"/>
              </a:rPr>
              <a:t>hydrazine</a:t>
            </a:r>
            <a:r>
              <a:rPr sz="3600" spc="10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3600" spc="-25" dirty="0">
                <a:solidFill>
                  <a:srgbClr val="1C1C1C"/>
                </a:solidFill>
                <a:latin typeface="Arial"/>
                <a:cs typeface="Arial"/>
              </a:rPr>
              <a:t>which</a:t>
            </a:r>
            <a:r>
              <a:rPr sz="3600" spc="11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3600" spc="-10" dirty="0">
                <a:solidFill>
                  <a:srgbClr val="1C1C1C"/>
                </a:solidFill>
                <a:latin typeface="Arial"/>
                <a:cs typeface="Arial"/>
              </a:rPr>
              <a:t>give</a:t>
            </a:r>
            <a:r>
              <a:rPr sz="3600" spc="4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3600" spc="-10" dirty="0">
                <a:solidFill>
                  <a:srgbClr val="006FC0"/>
                </a:solidFill>
                <a:latin typeface="Arial"/>
                <a:cs typeface="Arial"/>
              </a:rPr>
              <a:t>insoluble</a:t>
            </a:r>
            <a:r>
              <a:rPr sz="3600" spc="5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3600" spc="-20" dirty="0">
                <a:solidFill>
                  <a:srgbClr val="1C1C1C"/>
                </a:solidFill>
                <a:latin typeface="Arial"/>
                <a:cs typeface="Arial"/>
              </a:rPr>
              <a:t>phenyl </a:t>
            </a:r>
            <a:r>
              <a:rPr sz="3600" spc="-98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3600" spc="-15" dirty="0">
                <a:solidFill>
                  <a:srgbClr val="1C1C1C"/>
                </a:solidFill>
                <a:latin typeface="Arial"/>
                <a:cs typeface="Arial"/>
              </a:rPr>
              <a:t>hydrazone</a:t>
            </a:r>
            <a:r>
              <a:rPr sz="3600" spc="9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3600" spc="-20" dirty="0">
                <a:solidFill>
                  <a:srgbClr val="1C1C1C"/>
                </a:solidFill>
                <a:latin typeface="Arial"/>
                <a:cs typeface="Arial"/>
              </a:rPr>
              <a:t>with</a:t>
            </a:r>
            <a:r>
              <a:rPr sz="3600" spc="6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3600" spc="-15" dirty="0">
                <a:solidFill>
                  <a:srgbClr val="1C1C1C"/>
                </a:solidFill>
                <a:latin typeface="Arial"/>
                <a:cs typeface="Arial"/>
              </a:rPr>
              <a:t>carbonyl</a:t>
            </a:r>
            <a:r>
              <a:rPr sz="3600" spc="6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3600" spc="-10" dirty="0">
                <a:solidFill>
                  <a:srgbClr val="1C1C1C"/>
                </a:solidFill>
                <a:latin typeface="Arial"/>
                <a:cs typeface="Arial"/>
              </a:rPr>
              <a:t>compounds.</a:t>
            </a:r>
            <a:endParaRPr sz="3600" dirty="0">
              <a:latin typeface="Arial"/>
              <a:cs typeface="Arial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5532117"/>
            <a:ext cx="18284952" cy="475488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4300"/>
            <a:ext cx="18288000" cy="10172700"/>
          </a:xfrm>
          <a:prstGeom prst="rect">
            <a:avLst/>
          </a:prstGeom>
        </p:spPr>
      </p:pic>
      <p:sp>
        <p:nvSpPr>
          <p:cNvPr id="6" name="object 2"/>
          <p:cNvSpPr/>
          <p:nvPr/>
        </p:nvSpPr>
        <p:spPr>
          <a:xfrm>
            <a:off x="0" y="-276923"/>
            <a:ext cx="18288000" cy="1213485"/>
          </a:xfrm>
          <a:custGeom>
            <a:avLst/>
            <a:gdLst/>
            <a:ahLst/>
            <a:cxnLst/>
            <a:rect l="l" t="t" r="r" b="b"/>
            <a:pathLst>
              <a:path w="18288000" h="1213485">
                <a:moveTo>
                  <a:pt x="18288000" y="0"/>
                </a:moveTo>
                <a:lnTo>
                  <a:pt x="0" y="0"/>
                </a:lnTo>
                <a:lnTo>
                  <a:pt x="0" y="1213103"/>
                </a:lnTo>
                <a:lnTo>
                  <a:pt x="18288000" y="1213103"/>
                </a:lnTo>
                <a:lnTo>
                  <a:pt x="18288000" y="0"/>
                </a:lnTo>
                <a:close/>
              </a:path>
            </a:pathLst>
          </a:custGeom>
          <a:solidFill>
            <a:srgbClr val="0AA8E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7" name="object 3"/>
          <p:cNvSpPr txBox="1">
            <a:spLocks noGrp="1"/>
          </p:cNvSpPr>
          <p:nvPr>
            <p:ph type="title"/>
          </p:nvPr>
        </p:nvSpPr>
        <p:spPr>
          <a:xfrm>
            <a:off x="4495800" y="-138257"/>
            <a:ext cx="7935214" cy="9361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/>
            <a:r>
              <a:rPr lang="en-US" u="sng" dirty="0" err="1"/>
              <a:t>Tollen’s</a:t>
            </a:r>
            <a:r>
              <a:rPr lang="en-US" u="sng" dirty="0"/>
              <a:t> test</a:t>
            </a:r>
            <a:r>
              <a:rPr lang="en-US" dirty="0"/>
              <a:t> </a:t>
            </a:r>
          </a:p>
        </p:txBody>
      </p:sp>
      <mc:AlternateContent xmlns:mc="http://schemas.openxmlformats.org/markup-compatibility/2006">
        <mc:Choice xmlns:pslz="http://schemas.microsoft.com/office/powerpoint/2016/slidezoom" Requires="pslz">
          <p:graphicFrame>
            <p:nvGraphicFramePr>
              <p:cNvPr id="3" name="صورة الشريحة 2">
                <a:extLst>
                  <a:ext uri="{FF2B5EF4-FFF2-40B4-BE49-F238E27FC236}">
                    <a16:creationId xmlns:a16="http://schemas.microsoft.com/office/drawing/2014/main" id="{BAF15148-0181-AF7C-4502-AAD2C3689EDC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173957485"/>
                  </p:ext>
                </p:extLst>
              </p:nvPr>
            </p:nvGraphicFramePr>
            <p:xfrm>
              <a:off x="4748784" y="-822716"/>
              <a:ext cx="4572000" cy="2571750"/>
            </p:xfrm>
            <a:graphic>
              <a:graphicData uri="http://schemas.microsoft.com/office/powerpoint/2016/slidezoom">
                <pslz:sldZm>
                  <pslz:sldZmObj sldId="265" cId="0">
                    <pslz:zmPr id="{3D37C9EF-FA1B-45A8-8733-BDEED89DAAF8}" returnToParent="0" transitionDur="1000">
                      <p166:blipFill xmlns:p166="http://schemas.microsoft.com/office/powerpoint/2016/6/main">
                        <a:blip r:embed="rId3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4572000" cy="2571750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>
          <p:pic>
            <p:nvPicPr>
              <p:cNvPr id="3" name="صورة الشريحة 2">
                <a:hlinkClick r:id="rId4" action="ppaction://hlinksldjump"/>
                <a:extLst>
                  <a:ext uri="{FF2B5EF4-FFF2-40B4-BE49-F238E27FC236}">
                    <a16:creationId xmlns:a16="http://schemas.microsoft.com/office/drawing/2014/main" id="{BAF15148-0181-AF7C-4502-AAD2C3689EDC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748784" y="-822716"/>
                <a:ext cx="4572000" cy="2571750"/>
              </a:xfrm>
              <a:prstGeom prst="rect">
                <a:avLst/>
              </a:prstGeom>
              <a:ln w="3175">
                <a:solidFill>
                  <a:prstClr val="ltGray"/>
                </a:solidFill>
              </a:ln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8065926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فقاعات">
  <a:themeElements>
    <a:clrScheme name="فقاعات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فقاعات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فقاعات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TM03457510[[fn=فقاعات]]</Template>
  <TotalTime>2771</TotalTime>
  <Words>395</Words>
  <Application>Microsoft Office PowerPoint</Application>
  <PresentationFormat>مخصص</PresentationFormat>
  <Paragraphs>58</Paragraphs>
  <Slides>11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11</vt:i4>
      </vt:variant>
    </vt:vector>
  </HeadingPairs>
  <TitlesOfParts>
    <vt:vector size="18" baseType="lpstr">
      <vt:lpstr>Arial</vt:lpstr>
      <vt:lpstr>Calibri</vt:lpstr>
      <vt:lpstr>Century Gothic</vt:lpstr>
      <vt:lpstr>Garamond</vt:lpstr>
      <vt:lpstr>Times New Roman</vt:lpstr>
      <vt:lpstr>Wingdings</vt:lpstr>
      <vt:lpstr>فقاعات</vt:lpstr>
      <vt:lpstr>عرض تقديمي في PowerPoint</vt:lpstr>
      <vt:lpstr>Functional Group Identification</vt:lpstr>
      <vt:lpstr>The Aim of this experiment :</vt:lpstr>
      <vt:lpstr>Alcohols :</vt:lpstr>
      <vt:lpstr>Oxidation:</vt:lpstr>
      <vt:lpstr>عرض تقديمي في PowerPoint</vt:lpstr>
      <vt:lpstr>Carboxylic acids :</vt:lpstr>
      <vt:lpstr>Aldehydes and Ketones</vt:lpstr>
      <vt:lpstr>Tollen’s test </vt:lpstr>
      <vt:lpstr>Tollen’s test 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Raghad</dc:creator>
  <cp:lastModifiedBy>MT</cp:lastModifiedBy>
  <cp:revision>31</cp:revision>
  <dcterms:created xsi:type="dcterms:W3CDTF">2021-02-27T20:22:16Z</dcterms:created>
  <dcterms:modified xsi:type="dcterms:W3CDTF">2026-05-10T20:23:44Z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2020-03-28T00:00:00Z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2021-02-27T00:00:00Z</vt:filetime>
  </property>
</Properties>
</file>