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8" r:id="rId7"/>
    <p:sldId id="269" r:id="rId8"/>
    <p:sldId id="265" r:id="rId9"/>
    <p:sldId id="267" r:id="rId10"/>
  </p:sldIdLst>
  <p:sldSz cx="18288000" cy="10287000"/>
  <p:notesSz cx="18288000" cy="10287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226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27432"/>
            <a:ext cx="18288000" cy="1472565"/>
          </a:xfrm>
          <a:custGeom>
            <a:avLst/>
            <a:gdLst/>
            <a:ahLst/>
            <a:cxnLst/>
            <a:rect l="l" t="t" r="r" b="b"/>
            <a:pathLst>
              <a:path w="18288000" h="1472565">
                <a:moveTo>
                  <a:pt x="18288000" y="0"/>
                </a:moveTo>
                <a:lnTo>
                  <a:pt x="0" y="0"/>
                </a:lnTo>
                <a:lnTo>
                  <a:pt x="0" y="1472183"/>
                </a:lnTo>
                <a:lnTo>
                  <a:pt x="18288000" y="1472183"/>
                </a:lnTo>
                <a:lnTo>
                  <a:pt x="18288000" y="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247000" y="333197"/>
            <a:ext cx="3793998" cy="9404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3200" y="5760720"/>
            <a:ext cx="12801600" cy="2571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440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9418320" y="2366010"/>
            <a:ext cx="7955280" cy="67894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18288000" cy="929640"/>
          </a:xfrm>
          <a:custGeom>
            <a:avLst/>
            <a:gdLst/>
            <a:ahLst/>
            <a:cxnLst/>
            <a:rect l="l" t="t" r="r" b="b"/>
            <a:pathLst>
              <a:path w="18288000" h="929640">
                <a:moveTo>
                  <a:pt x="0" y="929640"/>
                </a:moveTo>
                <a:lnTo>
                  <a:pt x="18288000" y="929640"/>
                </a:lnTo>
                <a:lnTo>
                  <a:pt x="18288000" y="0"/>
                </a:lnTo>
                <a:lnTo>
                  <a:pt x="0" y="0"/>
                </a:lnTo>
                <a:lnTo>
                  <a:pt x="0" y="92964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60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68979" y="-128778"/>
            <a:ext cx="11750040" cy="939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0" b="1" i="0" u="heavy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93749" y="4190491"/>
            <a:ext cx="15329535" cy="52781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217920" y="9566910"/>
            <a:ext cx="585216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914400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5/10/2026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3167361" y="9566910"/>
            <a:ext cx="4206240" cy="514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8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8767"/>
            <a:ext cx="4242816" cy="2709672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5906261" y="303134"/>
            <a:ext cx="7357745" cy="17824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0" marR="1513840" algn="ctr">
              <a:lnSpc>
                <a:spcPct val="120100"/>
              </a:lnSpc>
              <a:spcBef>
                <a:spcPts val="100"/>
              </a:spcBef>
            </a:pPr>
            <a:r>
              <a:rPr sz="3200" spc="-10" dirty="0">
                <a:solidFill>
                  <a:srgbClr val="1C1C1C"/>
                </a:solidFill>
                <a:latin typeface="Arial"/>
                <a:cs typeface="Arial"/>
              </a:rPr>
              <a:t>Mustansyriah</a:t>
            </a:r>
            <a:r>
              <a:rPr sz="3200" spc="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University </a:t>
            </a:r>
            <a:r>
              <a:rPr sz="3200" spc="-87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College</a:t>
            </a:r>
            <a:r>
              <a:rPr sz="32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32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Medicine</a:t>
            </a:r>
            <a:endParaRPr sz="3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770"/>
              </a:spcBef>
            </a:pP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Department</a:t>
            </a:r>
            <a:r>
              <a:rPr sz="3200" spc="-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1C1C1C"/>
                </a:solidFill>
                <a:latin typeface="Arial"/>
                <a:cs typeface="Arial"/>
              </a:rPr>
              <a:t>of Chemistry &amp; Biochemistry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02734" y="3366261"/>
            <a:ext cx="10358120" cy="3018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6040" algn="ctr">
              <a:lnSpc>
                <a:spcPct val="100000"/>
              </a:lnSpc>
              <a:spcBef>
                <a:spcPts val="100"/>
              </a:spcBef>
            </a:pPr>
            <a:r>
              <a:rPr sz="6000" spc="-5" dirty="0">
                <a:solidFill>
                  <a:srgbClr val="0081A9"/>
                </a:solidFill>
                <a:latin typeface="Arial"/>
                <a:cs typeface="Arial"/>
              </a:rPr>
              <a:t>Organic</a:t>
            </a:r>
            <a:r>
              <a:rPr sz="6000" spc="-10" dirty="0">
                <a:solidFill>
                  <a:srgbClr val="0081A9"/>
                </a:solidFill>
                <a:latin typeface="Arial"/>
                <a:cs typeface="Arial"/>
              </a:rPr>
              <a:t> </a:t>
            </a:r>
            <a:r>
              <a:rPr sz="6000" spc="-5" dirty="0">
                <a:solidFill>
                  <a:srgbClr val="0081A9"/>
                </a:solidFill>
                <a:latin typeface="Arial"/>
                <a:cs typeface="Arial"/>
              </a:rPr>
              <a:t>Compounds</a:t>
            </a:r>
            <a:endParaRPr sz="6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79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6000" dirty="0">
                <a:solidFill>
                  <a:srgbClr val="0081A9"/>
                </a:solidFill>
                <a:latin typeface="Arial"/>
                <a:cs typeface="Arial"/>
              </a:rPr>
              <a:t>Functional</a:t>
            </a:r>
            <a:r>
              <a:rPr sz="6000" spc="-20" dirty="0">
                <a:solidFill>
                  <a:srgbClr val="0081A9"/>
                </a:solidFill>
                <a:latin typeface="Arial"/>
                <a:cs typeface="Arial"/>
              </a:rPr>
              <a:t> </a:t>
            </a:r>
            <a:r>
              <a:rPr sz="6000" spc="-5" dirty="0">
                <a:solidFill>
                  <a:srgbClr val="0081A9"/>
                </a:solidFill>
                <a:latin typeface="Arial"/>
                <a:cs typeface="Arial"/>
              </a:rPr>
              <a:t>Group</a:t>
            </a:r>
            <a:r>
              <a:rPr sz="6000" spc="-15" dirty="0">
                <a:solidFill>
                  <a:srgbClr val="0081A9"/>
                </a:solidFill>
                <a:latin typeface="Arial"/>
                <a:cs typeface="Arial"/>
              </a:rPr>
              <a:t> </a:t>
            </a:r>
            <a:r>
              <a:rPr sz="6000" spc="-5" dirty="0">
                <a:solidFill>
                  <a:srgbClr val="0081A9"/>
                </a:solidFill>
                <a:latin typeface="Arial"/>
                <a:cs typeface="Arial"/>
              </a:rPr>
              <a:t>Identification</a:t>
            </a:r>
            <a:endParaRPr sz="60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923008" y="48767"/>
            <a:ext cx="3364992" cy="226161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1869440"/>
            <a:ext cx="17754600" cy="5751126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66725" indent="-454659" algn="just">
              <a:lnSpc>
                <a:spcPct val="150000"/>
              </a:lnSpc>
              <a:spcBef>
                <a:spcPts val="105"/>
              </a:spcBef>
              <a:buSzPct val="97500"/>
              <a:buFont typeface="Wingdings"/>
              <a:buChar char=""/>
              <a:tabLst>
                <a:tab pos="467359" algn="l"/>
              </a:tabLst>
            </a:pP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Many</a:t>
            </a:r>
            <a:r>
              <a:rPr sz="4400" spc="-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organic</a:t>
            </a:r>
            <a:r>
              <a:rPr sz="4400" spc="-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compounds</a:t>
            </a:r>
            <a:r>
              <a:rPr sz="4400" spc="-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contain</a:t>
            </a:r>
            <a:r>
              <a:rPr sz="44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an</a:t>
            </a:r>
            <a:r>
              <a:rPr sz="44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006FC0"/>
                </a:solidFill>
                <a:latin typeface="Arial"/>
                <a:cs typeface="Arial"/>
              </a:rPr>
              <a:t>atom</a:t>
            </a:r>
            <a:r>
              <a:rPr sz="44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sz="44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006FC0"/>
                </a:solidFill>
                <a:latin typeface="Arial"/>
                <a:cs typeface="Arial"/>
              </a:rPr>
              <a:t>group of atoms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that</a:t>
            </a: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substitute</a:t>
            </a:r>
            <a:r>
              <a:rPr lang="ar-IQ" sz="44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for</a:t>
            </a:r>
            <a:r>
              <a:rPr lang="en-US" sz="4400" spc="-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hydrogen</a:t>
            </a:r>
            <a:r>
              <a:rPr lang="en-US" sz="44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 carbon</a:t>
            </a:r>
            <a:r>
              <a:rPr lang="en-US" sz="4400" spc="-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lang="en-US" sz="44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lang="en-US" sz="44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basic</a:t>
            </a:r>
            <a:r>
              <a:rPr lang="en-US" sz="4400" spc="-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hydrocarbon. These</a:t>
            </a:r>
            <a:r>
              <a:rPr lang="en-US" sz="4400" spc="-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atom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lang="en-US" sz="44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group</a:t>
            </a:r>
            <a:r>
              <a:rPr lang="en-US" sz="44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of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atoms</a:t>
            </a:r>
            <a:r>
              <a:rPr lang="en-US" sz="44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is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1C1C1C"/>
                </a:solidFill>
                <a:latin typeface="Arial"/>
                <a:cs typeface="Arial"/>
              </a:rPr>
              <a:t>called</a:t>
            </a:r>
            <a:r>
              <a:rPr lang="en-US" sz="44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dirty="0">
                <a:solidFill>
                  <a:srgbClr val="006FC0"/>
                </a:solidFill>
                <a:latin typeface="Arial"/>
                <a:cs typeface="Arial"/>
              </a:rPr>
              <a:t>functional</a:t>
            </a:r>
            <a:r>
              <a:rPr lang="en-US" sz="4400" spc="-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006FC0"/>
                </a:solidFill>
                <a:latin typeface="Arial"/>
                <a:cs typeface="Arial"/>
              </a:rPr>
              <a:t>group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400" dirty="0">
              <a:latin typeface="Arial"/>
              <a:cs typeface="Arial"/>
            </a:endParaRPr>
          </a:p>
          <a:p>
            <a:pPr marL="356870" marR="2350770" indent="-344805" algn="just">
              <a:lnSpc>
                <a:spcPct val="200100"/>
              </a:lnSpc>
              <a:spcBef>
                <a:spcPts val="1485"/>
              </a:spcBef>
              <a:buSzPct val="97500"/>
              <a:buFont typeface="Wingdings"/>
              <a:buChar char=""/>
              <a:tabLst>
                <a:tab pos="467359" algn="l"/>
              </a:tabLst>
            </a:pP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Each</a:t>
            </a:r>
            <a:r>
              <a:rPr sz="44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imparts</a:t>
            </a:r>
            <a:r>
              <a:rPr sz="44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characteristic</a:t>
            </a:r>
            <a:r>
              <a:rPr sz="4400" spc="-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chemical</a:t>
            </a:r>
            <a:r>
              <a:rPr sz="4400" spc="-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properties</a:t>
            </a:r>
            <a:r>
              <a:rPr sz="4400" spc="-3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44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44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400" dirty="0">
                <a:solidFill>
                  <a:srgbClr val="1C1C1C"/>
                </a:solidFill>
                <a:latin typeface="Arial"/>
                <a:cs typeface="Arial"/>
              </a:rPr>
              <a:t>substituted</a:t>
            </a:r>
            <a:r>
              <a:rPr lang="ar-IQ" sz="44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400" spc="5" dirty="0">
                <a:solidFill>
                  <a:srgbClr val="1C1C1C"/>
                </a:solidFill>
                <a:latin typeface="Arial"/>
                <a:cs typeface="Arial"/>
              </a:rPr>
              <a:t>hydrocarbon</a:t>
            </a:r>
            <a:r>
              <a:rPr lang="en-US" sz="4000" spc="5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000" dirty="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27432"/>
            <a:ext cx="18288000" cy="1402080"/>
          </a:xfrm>
          <a:custGeom>
            <a:avLst/>
            <a:gdLst/>
            <a:ahLst/>
            <a:cxnLst/>
            <a:rect l="l" t="t" r="r" b="b"/>
            <a:pathLst>
              <a:path w="18288000" h="1402080">
                <a:moveTo>
                  <a:pt x="18288000" y="0"/>
                </a:moveTo>
                <a:lnTo>
                  <a:pt x="0" y="0"/>
                </a:lnTo>
                <a:lnTo>
                  <a:pt x="0" y="1402079"/>
                </a:lnTo>
                <a:lnTo>
                  <a:pt x="18288000" y="1402079"/>
                </a:lnTo>
                <a:lnTo>
                  <a:pt x="18288000" y="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4429759" y="339293"/>
            <a:ext cx="9427845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dirty="0"/>
              <a:t>Functional</a:t>
            </a:r>
            <a:r>
              <a:rPr sz="5400" spc="-45" dirty="0"/>
              <a:t> </a:t>
            </a:r>
            <a:r>
              <a:rPr sz="5400" spc="-20" dirty="0"/>
              <a:t>Group</a:t>
            </a:r>
            <a:r>
              <a:rPr sz="5400" spc="-50" dirty="0"/>
              <a:t> </a:t>
            </a:r>
            <a:r>
              <a:rPr sz="5400" dirty="0"/>
              <a:t>Identification</a:t>
            </a:r>
            <a:endParaRPr sz="5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3540" y="2385771"/>
            <a:ext cx="10112375" cy="725455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66725" indent="-454659">
              <a:lnSpc>
                <a:spcPct val="100000"/>
              </a:lnSpc>
              <a:spcBef>
                <a:spcPts val="110"/>
              </a:spcBef>
              <a:buSzPct val="97500"/>
              <a:buFont typeface="Wingdings"/>
              <a:buChar char=""/>
              <a:tabLst>
                <a:tab pos="467359" algn="l"/>
              </a:tabLst>
            </a:pPr>
            <a:r>
              <a:rPr sz="4000" spc="-215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40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study</a:t>
            </a:r>
            <a:r>
              <a:rPr sz="40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40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chemical</a:t>
            </a:r>
            <a:r>
              <a:rPr sz="4000" spc="-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properties</a:t>
            </a:r>
            <a:r>
              <a:rPr sz="4000" spc="-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of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several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50" dirty="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</a:pP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functional</a:t>
            </a:r>
            <a:r>
              <a:rPr sz="4000" spc="-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groups: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5450" dirty="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Wingdings"/>
              <a:buChar char=""/>
              <a:tabLst>
                <a:tab pos="357505" algn="l"/>
              </a:tabLst>
            </a:pPr>
            <a:r>
              <a:rPr sz="4000" spc="5" dirty="0">
                <a:solidFill>
                  <a:srgbClr val="006FC0"/>
                </a:solidFill>
                <a:latin typeface="Arial"/>
                <a:cs typeface="Arial"/>
              </a:rPr>
              <a:t>Alcohols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006FC0"/>
              </a:buClr>
              <a:buFont typeface="Wingdings"/>
              <a:buChar char=""/>
            </a:pPr>
            <a:endParaRPr sz="5450" dirty="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7505" algn="l"/>
              </a:tabLst>
            </a:pP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Carboxylic</a:t>
            </a:r>
            <a:r>
              <a:rPr sz="4000" spc="-28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Acids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lang="ar-IQ" sz="4000" dirty="0">
              <a:solidFill>
                <a:srgbClr val="1C1C1C"/>
              </a:solidFill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7505" algn="l"/>
              </a:tabLst>
            </a:pPr>
            <a:endParaRPr lang="ar-IQ" sz="4000" dirty="0">
              <a:solidFill>
                <a:srgbClr val="1C1C1C"/>
              </a:solidFill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7505" algn="l"/>
              </a:tabLst>
            </a:pPr>
            <a:r>
              <a:rPr lang="en-US" sz="4000" dirty="0">
                <a:solidFill>
                  <a:srgbClr val="006FC0"/>
                </a:solidFill>
                <a:latin typeface="Arial"/>
                <a:cs typeface="Arial"/>
              </a:rPr>
              <a:t>Phenols</a:t>
            </a: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Font typeface="Wingdings"/>
              <a:buChar char=""/>
              <a:tabLst>
                <a:tab pos="357505" algn="l"/>
              </a:tabLst>
            </a:pPr>
            <a:endParaRPr lang="en-US" sz="4000" dirty="0">
              <a:latin typeface="Arial"/>
              <a:cs typeface="Arial"/>
            </a:endParaRPr>
          </a:p>
          <a:p>
            <a:pPr marL="356870" indent="-344805">
              <a:lnSpc>
                <a:spcPct val="100000"/>
              </a:lnSpc>
              <a:buFont typeface="Wingdings"/>
              <a:buChar char=""/>
              <a:tabLst>
                <a:tab pos="357505" algn="l"/>
              </a:tabLst>
            </a:pPr>
            <a:r>
              <a:rPr sz="4000" spc="5" dirty="0">
                <a:solidFill>
                  <a:srgbClr val="006FC0"/>
                </a:solidFill>
                <a:latin typeface="Arial"/>
                <a:cs typeface="Arial"/>
              </a:rPr>
              <a:t>Aldehydes</a:t>
            </a:r>
            <a:r>
              <a:rPr sz="40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&amp;</a:t>
            </a:r>
            <a:r>
              <a:rPr sz="4000" spc="-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Ketones</a:t>
            </a:r>
            <a:endParaRPr sz="4000" dirty="0">
              <a:latin typeface="Arial"/>
              <a:cs typeface="Arial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27432"/>
            <a:ext cx="18288000" cy="1402080"/>
            <a:chOff x="0" y="27432"/>
            <a:chExt cx="18288000" cy="1402080"/>
          </a:xfrm>
        </p:grpSpPr>
        <p:sp>
          <p:nvSpPr>
            <p:cNvPr id="4" name="object 4"/>
            <p:cNvSpPr/>
            <p:nvPr/>
          </p:nvSpPr>
          <p:spPr>
            <a:xfrm>
              <a:off x="0" y="27432"/>
              <a:ext cx="18288000" cy="1402080"/>
            </a:xfrm>
            <a:custGeom>
              <a:avLst/>
              <a:gdLst/>
              <a:ahLst/>
              <a:cxnLst/>
              <a:rect l="l" t="t" r="r" b="b"/>
              <a:pathLst>
                <a:path w="18288000" h="1402080">
                  <a:moveTo>
                    <a:pt x="18288000" y="0"/>
                  </a:moveTo>
                  <a:lnTo>
                    <a:pt x="0" y="0"/>
                  </a:lnTo>
                  <a:lnTo>
                    <a:pt x="0" y="1402079"/>
                  </a:lnTo>
                  <a:lnTo>
                    <a:pt x="18288000" y="1402079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AA8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546600" y="1110995"/>
              <a:ext cx="9196070" cy="64135"/>
            </a:xfrm>
            <a:custGeom>
              <a:avLst/>
              <a:gdLst/>
              <a:ahLst/>
              <a:cxnLst/>
              <a:rect l="l" t="t" r="r" b="b"/>
              <a:pathLst>
                <a:path w="9196069" h="64134">
                  <a:moveTo>
                    <a:pt x="9195816" y="0"/>
                  </a:moveTo>
                  <a:lnTo>
                    <a:pt x="0" y="0"/>
                  </a:lnTo>
                  <a:lnTo>
                    <a:pt x="0" y="64007"/>
                  </a:lnTo>
                  <a:lnTo>
                    <a:pt x="9195816" y="64007"/>
                  </a:lnTo>
                  <a:lnTo>
                    <a:pt x="9195816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534661" y="339293"/>
            <a:ext cx="9222740" cy="8489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u="none" spc="-10" dirty="0">
                <a:latin typeface="Arial"/>
                <a:cs typeface="Arial"/>
              </a:rPr>
              <a:t>The</a:t>
            </a:r>
            <a:r>
              <a:rPr sz="5400" u="none" spc="-204" dirty="0">
                <a:latin typeface="Arial"/>
                <a:cs typeface="Arial"/>
              </a:rPr>
              <a:t> </a:t>
            </a:r>
            <a:r>
              <a:rPr sz="5400" u="none" dirty="0">
                <a:latin typeface="Arial"/>
                <a:cs typeface="Arial"/>
              </a:rPr>
              <a:t>Aim</a:t>
            </a:r>
            <a:r>
              <a:rPr sz="5400" u="none" spc="-5" dirty="0">
                <a:latin typeface="Arial"/>
                <a:cs typeface="Arial"/>
              </a:rPr>
              <a:t> </a:t>
            </a:r>
            <a:r>
              <a:rPr sz="5400" u="none" spc="-10" dirty="0">
                <a:latin typeface="Arial"/>
                <a:cs typeface="Arial"/>
              </a:rPr>
              <a:t>of</a:t>
            </a:r>
            <a:r>
              <a:rPr sz="5400" u="none" spc="-5" dirty="0">
                <a:latin typeface="Arial"/>
                <a:cs typeface="Arial"/>
              </a:rPr>
              <a:t> </a:t>
            </a:r>
            <a:r>
              <a:rPr sz="5400" u="none" dirty="0">
                <a:latin typeface="Arial"/>
                <a:cs typeface="Arial"/>
              </a:rPr>
              <a:t>this</a:t>
            </a:r>
            <a:r>
              <a:rPr sz="5400" u="none" spc="-25" dirty="0">
                <a:latin typeface="Arial"/>
                <a:cs typeface="Arial"/>
              </a:rPr>
              <a:t> </a:t>
            </a:r>
            <a:r>
              <a:rPr sz="5400" u="none" spc="-5" dirty="0">
                <a:latin typeface="Arial"/>
                <a:cs typeface="Arial"/>
              </a:rPr>
              <a:t>experiment</a:t>
            </a:r>
            <a:r>
              <a:rPr sz="5400" u="none" spc="15" dirty="0">
                <a:latin typeface="Arial"/>
                <a:cs typeface="Arial"/>
              </a:rPr>
              <a:t> </a:t>
            </a:r>
            <a:r>
              <a:rPr sz="5400" u="none" dirty="0">
                <a:latin typeface="Arial"/>
                <a:cs typeface="Arial"/>
              </a:rPr>
              <a:t>:</a:t>
            </a:r>
            <a:endParaRPr sz="5400">
              <a:latin typeface="Arial"/>
              <a:cs typeface="Arial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1247119" y="2950464"/>
            <a:ext cx="6501383" cy="555650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27432"/>
            <a:ext cx="18288000" cy="1234440"/>
            <a:chOff x="0" y="27432"/>
            <a:chExt cx="18288000" cy="1234440"/>
          </a:xfrm>
        </p:grpSpPr>
        <p:sp>
          <p:nvSpPr>
            <p:cNvPr id="3" name="object 3"/>
            <p:cNvSpPr/>
            <p:nvPr/>
          </p:nvSpPr>
          <p:spPr>
            <a:xfrm>
              <a:off x="0" y="27432"/>
              <a:ext cx="18288000" cy="1234440"/>
            </a:xfrm>
            <a:custGeom>
              <a:avLst/>
              <a:gdLst/>
              <a:ahLst/>
              <a:cxnLst/>
              <a:rect l="l" t="t" r="r" b="b"/>
              <a:pathLst>
                <a:path w="18288000" h="1234440">
                  <a:moveTo>
                    <a:pt x="18288000" y="0"/>
                  </a:moveTo>
                  <a:lnTo>
                    <a:pt x="0" y="0"/>
                  </a:lnTo>
                  <a:lnTo>
                    <a:pt x="0" y="1234440"/>
                  </a:lnTo>
                  <a:lnTo>
                    <a:pt x="18288000" y="123444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AA8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7324725" y="1067689"/>
              <a:ext cx="3426460" cy="76200"/>
            </a:xfrm>
            <a:custGeom>
              <a:avLst/>
              <a:gdLst/>
              <a:ahLst/>
              <a:cxnLst/>
              <a:rect l="l" t="t" r="r" b="b"/>
              <a:pathLst>
                <a:path w="3426459" h="76200">
                  <a:moveTo>
                    <a:pt x="3425952" y="0"/>
                  </a:moveTo>
                  <a:lnTo>
                    <a:pt x="0" y="0"/>
                  </a:lnTo>
                  <a:lnTo>
                    <a:pt x="0" y="76200"/>
                  </a:lnTo>
                  <a:lnTo>
                    <a:pt x="3425952" y="76200"/>
                  </a:lnTo>
                  <a:lnTo>
                    <a:pt x="3425952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313168" y="214121"/>
            <a:ext cx="366395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u="none" dirty="0">
                <a:latin typeface="Arial"/>
                <a:cs typeface="Arial"/>
              </a:rPr>
              <a:t>Alcohols</a:t>
            </a:r>
            <a:r>
              <a:rPr u="none" spc="-125" dirty="0">
                <a:latin typeface="Arial"/>
                <a:cs typeface="Arial"/>
              </a:rPr>
              <a:t> </a:t>
            </a:r>
            <a:r>
              <a:rPr b="0" u="none" dirty="0">
                <a:solidFill>
                  <a:srgbClr val="1C1C1C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6" name="object 6"/>
          <p:cNvSpPr/>
          <p:nvPr/>
        </p:nvSpPr>
        <p:spPr>
          <a:xfrm>
            <a:off x="10750677" y="1067688"/>
            <a:ext cx="210820" cy="76200"/>
          </a:xfrm>
          <a:custGeom>
            <a:avLst/>
            <a:gdLst/>
            <a:ahLst/>
            <a:cxnLst/>
            <a:rect l="l" t="t" r="r" b="b"/>
            <a:pathLst>
              <a:path w="210820" h="76200">
                <a:moveTo>
                  <a:pt x="210311" y="0"/>
                </a:moveTo>
                <a:lnTo>
                  <a:pt x="0" y="0"/>
                </a:lnTo>
                <a:lnTo>
                  <a:pt x="0" y="76200"/>
                </a:lnTo>
                <a:lnTo>
                  <a:pt x="210311" y="76200"/>
                </a:lnTo>
                <a:lnTo>
                  <a:pt x="210311" y="0"/>
                </a:lnTo>
                <a:close/>
              </a:path>
            </a:pathLst>
          </a:custGeom>
          <a:solidFill>
            <a:srgbClr val="1C1C1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8739" y="1948636"/>
            <a:ext cx="13905230" cy="1856739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69900" indent="-457200">
              <a:lnSpc>
                <a:spcPct val="100000"/>
              </a:lnSpc>
              <a:spcBef>
                <a:spcPts val="110"/>
              </a:spcBef>
              <a:buSzPct val="97500"/>
              <a:buFont typeface="Wingdings"/>
              <a:buChar char=""/>
              <a:tabLst>
                <a:tab pos="469900" algn="l"/>
              </a:tabLst>
            </a:pP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Hydrocarbons</a:t>
            </a:r>
            <a:r>
              <a:rPr sz="4000" spc="-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in which</a:t>
            </a:r>
            <a:r>
              <a:rPr sz="40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an</a:t>
            </a:r>
            <a:r>
              <a:rPr sz="4000" spc="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006FC0"/>
                </a:solidFill>
                <a:latin typeface="Arial"/>
                <a:cs typeface="Arial"/>
              </a:rPr>
              <a:t>(-OH)</a:t>
            </a:r>
            <a:r>
              <a:rPr sz="4000" spc="-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replaces</a:t>
            </a:r>
            <a:r>
              <a:rPr sz="4000" spc="-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006FC0"/>
                </a:solidFill>
                <a:latin typeface="Arial"/>
                <a:cs typeface="Arial"/>
              </a:rPr>
              <a:t>hydrogen</a:t>
            </a:r>
            <a:r>
              <a:rPr sz="4000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atom.</a:t>
            </a:r>
            <a:endParaRPr sz="4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1C1C1C"/>
              </a:buClr>
              <a:buFont typeface="Wingdings"/>
              <a:buChar char=""/>
            </a:pPr>
            <a:endParaRPr sz="415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buSzPct val="97500"/>
              <a:buFont typeface="Wingdings"/>
              <a:buChar char=""/>
              <a:tabLst>
                <a:tab pos="469900" algn="l"/>
              </a:tabLst>
            </a:pP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Alcohols</a:t>
            </a:r>
            <a:r>
              <a:rPr sz="4000" spc="-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are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classified</a:t>
            </a:r>
            <a:r>
              <a:rPr sz="4000" spc="-8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as: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8" name="object 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4419597"/>
            <a:ext cx="18288000" cy="583996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Oxidation:</a:t>
            </a:r>
          </a:p>
        </p:txBody>
      </p:sp>
      <p:sp>
        <p:nvSpPr>
          <p:cNvPr id="3" name="object 3"/>
          <p:cNvSpPr/>
          <p:nvPr/>
        </p:nvSpPr>
        <p:spPr>
          <a:xfrm>
            <a:off x="7260970" y="1187322"/>
            <a:ext cx="3764279" cy="79375"/>
          </a:xfrm>
          <a:custGeom>
            <a:avLst/>
            <a:gdLst/>
            <a:ahLst/>
            <a:cxnLst/>
            <a:rect l="l" t="t" r="r" b="b"/>
            <a:pathLst>
              <a:path w="3764279" h="79375">
                <a:moveTo>
                  <a:pt x="3764279" y="0"/>
                </a:moveTo>
                <a:lnTo>
                  <a:pt x="0" y="0"/>
                </a:lnTo>
                <a:lnTo>
                  <a:pt x="0" y="79248"/>
                </a:lnTo>
                <a:lnTo>
                  <a:pt x="3764279" y="79248"/>
                </a:lnTo>
                <a:lnTo>
                  <a:pt x="376427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53339" y="1615113"/>
            <a:ext cx="18047970" cy="1854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 marR="30480">
              <a:lnSpc>
                <a:spcPct val="150000"/>
              </a:lnSpc>
              <a:spcBef>
                <a:spcPts val="95"/>
              </a:spcBef>
            </a:pPr>
            <a:r>
              <a:rPr sz="4000" b="1" dirty="0">
                <a:solidFill>
                  <a:srgbClr val="00ACE1"/>
                </a:solidFill>
                <a:latin typeface="Arial"/>
                <a:cs typeface="Arial"/>
              </a:rPr>
              <a:t>All</a:t>
            </a:r>
            <a:r>
              <a:rPr sz="4000" b="1" spc="-15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b="1" dirty="0">
                <a:solidFill>
                  <a:srgbClr val="00ACE1"/>
                </a:solidFill>
                <a:latin typeface="Arial"/>
                <a:cs typeface="Arial"/>
              </a:rPr>
              <a:t>alcohols</a:t>
            </a:r>
            <a:r>
              <a:rPr sz="4000" b="1" spc="-10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(except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u="heavy" dirty="0">
                <a:solidFill>
                  <a:srgbClr val="1C1C1C"/>
                </a:solidFill>
                <a:uFill>
                  <a:solidFill>
                    <a:srgbClr val="1C1C1C"/>
                  </a:solidFill>
                </a:uFill>
                <a:latin typeface="Arial"/>
                <a:cs typeface="Arial"/>
              </a:rPr>
              <a:t>tertiary</a:t>
            </a:r>
            <a:r>
              <a:rPr sz="4000" u="heavy" spc="10" dirty="0">
                <a:solidFill>
                  <a:srgbClr val="1C1C1C"/>
                </a:solidFill>
                <a:uFill>
                  <a:solidFill>
                    <a:srgbClr val="1C1C1C"/>
                  </a:solidFill>
                </a:uFill>
                <a:latin typeface="Arial"/>
                <a:cs typeface="Arial"/>
              </a:rPr>
              <a:t> </a:t>
            </a:r>
            <a:r>
              <a:rPr sz="4000" u="heavy" spc="5" dirty="0">
                <a:solidFill>
                  <a:srgbClr val="1C1C1C"/>
                </a:solidFill>
                <a:uFill>
                  <a:solidFill>
                    <a:srgbClr val="1C1C1C"/>
                  </a:solidFill>
                </a:uFill>
                <a:latin typeface="Arial"/>
                <a:cs typeface="Arial"/>
              </a:rPr>
              <a:t>alcohols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)</a:t>
            </a:r>
            <a:r>
              <a:rPr sz="4000" spc="-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are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oxidized</a:t>
            </a:r>
            <a:r>
              <a:rPr sz="40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by </a:t>
            </a:r>
            <a:r>
              <a:rPr sz="4000" dirty="0">
                <a:solidFill>
                  <a:srgbClr val="00ACE1"/>
                </a:solidFill>
                <a:latin typeface="Arial"/>
                <a:cs typeface="Arial"/>
              </a:rPr>
              <a:t>potassium</a:t>
            </a:r>
            <a:r>
              <a:rPr sz="4000" spc="-50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00ACE1"/>
                </a:solidFill>
                <a:latin typeface="Arial"/>
                <a:cs typeface="Arial"/>
              </a:rPr>
              <a:t>permanganate </a:t>
            </a:r>
            <a:r>
              <a:rPr sz="4000" spc="-1100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(KMnO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4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)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&amp;</a:t>
            </a:r>
            <a:r>
              <a:rPr sz="40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00ACE1"/>
                </a:solidFill>
                <a:latin typeface="Arial"/>
                <a:cs typeface="Arial"/>
              </a:rPr>
              <a:t>potassium</a:t>
            </a:r>
            <a:r>
              <a:rPr sz="4000" spc="-35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00ACE1"/>
                </a:solidFill>
                <a:latin typeface="Arial"/>
                <a:cs typeface="Arial"/>
              </a:rPr>
              <a:t>dichromate</a:t>
            </a:r>
            <a:r>
              <a:rPr sz="4000" spc="-40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(K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2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Cr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2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O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7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)</a:t>
            </a:r>
            <a:r>
              <a:rPr sz="40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to</a:t>
            </a:r>
            <a:r>
              <a:rPr sz="40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give</a:t>
            </a:r>
            <a:r>
              <a:rPr sz="4000" spc="-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ACE1"/>
                </a:solidFill>
                <a:latin typeface="Arial"/>
                <a:cs typeface="Arial"/>
              </a:rPr>
              <a:t>aldehydes</a:t>
            </a:r>
            <a:r>
              <a:rPr sz="4000" spc="-40" dirty="0">
                <a:solidFill>
                  <a:srgbClr val="00ACE1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or </a:t>
            </a:r>
            <a:r>
              <a:rPr sz="4000" spc="5" dirty="0">
                <a:solidFill>
                  <a:srgbClr val="00ACE1"/>
                </a:solidFill>
                <a:latin typeface="Arial"/>
                <a:cs typeface="Arial"/>
              </a:rPr>
              <a:t>ketones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000">
              <a:latin typeface="Arial"/>
              <a:cs typeface="Arial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073020" y="4457700"/>
            <a:ext cx="15392400" cy="483869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049511" y="6644640"/>
            <a:ext cx="188976" cy="188975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595359" y="6644640"/>
            <a:ext cx="188975" cy="188975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0" y="0"/>
            <a:ext cx="18288000" cy="10287000"/>
            <a:chOff x="0" y="0"/>
            <a:chExt cx="18288000" cy="1028700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4519" y="6644640"/>
              <a:ext cx="188975" cy="188975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0"/>
              <a:ext cx="18288000" cy="10286997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3988308" y="3896233"/>
              <a:ext cx="10208260" cy="1297305"/>
            </a:xfrm>
            <a:custGeom>
              <a:avLst/>
              <a:gdLst/>
              <a:ahLst/>
              <a:cxnLst/>
              <a:rect l="l" t="t" r="r" b="b"/>
              <a:pathLst>
                <a:path w="10208260" h="1297304">
                  <a:moveTo>
                    <a:pt x="3053588" y="21336"/>
                  </a:moveTo>
                  <a:lnTo>
                    <a:pt x="2785744" y="21336"/>
                  </a:lnTo>
                  <a:lnTo>
                    <a:pt x="2297049" y="1275968"/>
                  </a:lnTo>
                  <a:lnTo>
                    <a:pt x="2565781" y="1275968"/>
                  </a:lnTo>
                  <a:lnTo>
                    <a:pt x="2669413" y="990980"/>
                  </a:lnTo>
                  <a:lnTo>
                    <a:pt x="3441877" y="990980"/>
                  </a:lnTo>
                  <a:lnTo>
                    <a:pt x="3357252" y="779652"/>
                  </a:lnTo>
                  <a:lnTo>
                    <a:pt x="2747264" y="779652"/>
                  </a:lnTo>
                  <a:lnTo>
                    <a:pt x="2916682" y="314070"/>
                  </a:lnTo>
                  <a:lnTo>
                    <a:pt x="3170812" y="314070"/>
                  </a:lnTo>
                  <a:lnTo>
                    <a:pt x="3053588" y="21336"/>
                  </a:lnTo>
                  <a:close/>
                </a:path>
                <a:path w="10208260" h="1297304">
                  <a:moveTo>
                    <a:pt x="3441877" y="990980"/>
                  </a:moveTo>
                  <a:lnTo>
                    <a:pt x="3170809" y="990980"/>
                  </a:lnTo>
                  <a:lnTo>
                    <a:pt x="3280410" y="1275968"/>
                  </a:lnTo>
                  <a:lnTo>
                    <a:pt x="3555999" y="1275968"/>
                  </a:lnTo>
                  <a:lnTo>
                    <a:pt x="3441877" y="990980"/>
                  </a:lnTo>
                  <a:close/>
                </a:path>
                <a:path w="10208260" h="1297304">
                  <a:moveTo>
                    <a:pt x="3170812" y="314070"/>
                  </a:moveTo>
                  <a:lnTo>
                    <a:pt x="2916682" y="314070"/>
                  </a:lnTo>
                  <a:lnTo>
                    <a:pt x="3089528" y="779652"/>
                  </a:lnTo>
                  <a:lnTo>
                    <a:pt x="3357252" y="779652"/>
                  </a:lnTo>
                  <a:lnTo>
                    <a:pt x="3170812" y="314070"/>
                  </a:lnTo>
                  <a:close/>
                </a:path>
                <a:path w="10208260" h="1297304">
                  <a:moveTo>
                    <a:pt x="8402446" y="0"/>
                  </a:moveTo>
                  <a:lnTo>
                    <a:pt x="8342614" y="1982"/>
                  </a:lnTo>
                  <a:lnTo>
                    <a:pt x="8285647" y="7932"/>
                  </a:lnTo>
                  <a:lnTo>
                    <a:pt x="8231545" y="17858"/>
                  </a:lnTo>
                  <a:lnTo>
                    <a:pt x="8180308" y="31764"/>
                  </a:lnTo>
                  <a:lnTo>
                    <a:pt x="8131936" y="49656"/>
                  </a:lnTo>
                  <a:lnTo>
                    <a:pt x="8088790" y="70494"/>
                  </a:lnTo>
                  <a:lnTo>
                    <a:pt x="8047370" y="96250"/>
                  </a:lnTo>
                  <a:lnTo>
                    <a:pt x="8007689" y="126934"/>
                  </a:lnTo>
                  <a:lnTo>
                    <a:pt x="7969758" y="162559"/>
                  </a:lnTo>
                  <a:lnTo>
                    <a:pt x="7934733" y="201896"/>
                  </a:lnTo>
                  <a:lnTo>
                    <a:pt x="7903590" y="243697"/>
                  </a:lnTo>
                  <a:lnTo>
                    <a:pt x="7876353" y="287950"/>
                  </a:lnTo>
                  <a:lnTo>
                    <a:pt x="7853044" y="334644"/>
                  </a:lnTo>
                  <a:lnTo>
                    <a:pt x="7837828" y="373071"/>
                  </a:lnTo>
                  <a:lnTo>
                    <a:pt x="7824947" y="414004"/>
                  </a:lnTo>
                  <a:lnTo>
                    <a:pt x="7814402" y="457445"/>
                  </a:lnTo>
                  <a:lnTo>
                    <a:pt x="7806197" y="503397"/>
                  </a:lnTo>
                  <a:lnTo>
                    <a:pt x="7800334" y="551861"/>
                  </a:lnTo>
                  <a:lnTo>
                    <a:pt x="7796814" y="602840"/>
                  </a:lnTo>
                  <a:lnTo>
                    <a:pt x="7795640" y="656336"/>
                  </a:lnTo>
                  <a:lnTo>
                    <a:pt x="7797294" y="714975"/>
                  </a:lnTo>
                  <a:lnTo>
                    <a:pt x="7802254" y="771033"/>
                  </a:lnTo>
                  <a:lnTo>
                    <a:pt x="7810519" y="824509"/>
                  </a:lnTo>
                  <a:lnTo>
                    <a:pt x="7822089" y="875403"/>
                  </a:lnTo>
                  <a:lnTo>
                    <a:pt x="7836963" y="923718"/>
                  </a:lnTo>
                  <a:lnTo>
                    <a:pt x="7855141" y="969453"/>
                  </a:lnTo>
                  <a:lnTo>
                    <a:pt x="7876620" y="1012610"/>
                  </a:lnTo>
                  <a:lnTo>
                    <a:pt x="7901402" y="1053189"/>
                  </a:lnTo>
                  <a:lnTo>
                    <a:pt x="7929485" y="1091191"/>
                  </a:lnTo>
                  <a:lnTo>
                    <a:pt x="7960867" y="1126616"/>
                  </a:lnTo>
                  <a:lnTo>
                    <a:pt x="7995047" y="1159047"/>
                  </a:lnTo>
                  <a:lnTo>
                    <a:pt x="8031520" y="1188064"/>
                  </a:lnTo>
                  <a:lnTo>
                    <a:pt x="8070287" y="1213667"/>
                  </a:lnTo>
                  <a:lnTo>
                    <a:pt x="8111347" y="1235857"/>
                  </a:lnTo>
                  <a:lnTo>
                    <a:pt x="8154701" y="1254632"/>
                  </a:lnTo>
                  <a:lnTo>
                    <a:pt x="8200349" y="1269994"/>
                  </a:lnTo>
                  <a:lnTo>
                    <a:pt x="8248290" y="1281943"/>
                  </a:lnTo>
                  <a:lnTo>
                    <a:pt x="8298525" y="1290477"/>
                  </a:lnTo>
                  <a:lnTo>
                    <a:pt x="8351053" y="1295598"/>
                  </a:lnTo>
                  <a:lnTo>
                    <a:pt x="8405875" y="1297304"/>
                  </a:lnTo>
                  <a:lnTo>
                    <a:pt x="8460046" y="1295590"/>
                  </a:lnTo>
                  <a:lnTo>
                    <a:pt x="8511992" y="1290445"/>
                  </a:lnTo>
                  <a:lnTo>
                    <a:pt x="8561712" y="1281871"/>
                  </a:lnTo>
                  <a:lnTo>
                    <a:pt x="8609208" y="1269864"/>
                  </a:lnTo>
                  <a:lnTo>
                    <a:pt x="8654478" y="1254426"/>
                  </a:lnTo>
                  <a:lnTo>
                    <a:pt x="8697523" y="1235555"/>
                  </a:lnTo>
                  <a:lnTo>
                    <a:pt x="8738344" y="1213250"/>
                  </a:lnTo>
                  <a:lnTo>
                    <a:pt x="8776939" y="1187511"/>
                  </a:lnTo>
                  <a:lnTo>
                    <a:pt x="8813309" y="1158337"/>
                  </a:lnTo>
                  <a:lnTo>
                    <a:pt x="8847455" y="1125727"/>
                  </a:lnTo>
                  <a:lnTo>
                    <a:pt x="8878834" y="1090112"/>
                  </a:lnTo>
                  <a:lnTo>
                    <a:pt x="8885687" y="1080769"/>
                  </a:lnTo>
                  <a:lnTo>
                    <a:pt x="8404987" y="1080769"/>
                  </a:lnTo>
                  <a:lnTo>
                    <a:pt x="8355975" y="1077721"/>
                  </a:lnTo>
                  <a:lnTo>
                    <a:pt x="8309906" y="1068573"/>
                  </a:lnTo>
                  <a:lnTo>
                    <a:pt x="8266779" y="1053322"/>
                  </a:lnTo>
                  <a:lnTo>
                    <a:pt x="8226594" y="1031964"/>
                  </a:lnTo>
                  <a:lnTo>
                    <a:pt x="8189351" y="1004496"/>
                  </a:lnTo>
                  <a:lnTo>
                    <a:pt x="8155050" y="970914"/>
                  </a:lnTo>
                  <a:lnTo>
                    <a:pt x="8128964" y="937355"/>
                  </a:lnTo>
                  <a:lnTo>
                    <a:pt x="8106879" y="899598"/>
                  </a:lnTo>
                  <a:lnTo>
                    <a:pt x="8088800" y="857641"/>
                  </a:lnTo>
                  <a:lnTo>
                    <a:pt x="8074710" y="811385"/>
                  </a:lnTo>
                  <a:lnTo>
                    <a:pt x="8064675" y="761131"/>
                  </a:lnTo>
                  <a:lnTo>
                    <a:pt x="8058639" y="706578"/>
                  </a:lnTo>
                  <a:lnTo>
                    <a:pt x="8056713" y="650366"/>
                  </a:lnTo>
                  <a:lnTo>
                    <a:pt x="8056738" y="644397"/>
                  </a:lnTo>
                  <a:lnTo>
                    <a:pt x="8058585" y="588172"/>
                  </a:lnTo>
                  <a:lnTo>
                    <a:pt x="8064460" y="532979"/>
                  </a:lnTo>
                  <a:lnTo>
                    <a:pt x="8074250" y="482245"/>
                  </a:lnTo>
                  <a:lnTo>
                    <a:pt x="8087953" y="435967"/>
                  </a:lnTo>
                  <a:lnTo>
                    <a:pt x="8105565" y="394143"/>
                  </a:lnTo>
                  <a:lnTo>
                    <a:pt x="8127085" y="356771"/>
                  </a:lnTo>
                  <a:lnTo>
                    <a:pt x="8152511" y="323850"/>
                  </a:lnTo>
                  <a:lnTo>
                    <a:pt x="8186144" y="291074"/>
                  </a:lnTo>
                  <a:lnTo>
                    <a:pt x="8223160" y="264249"/>
                  </a:lnTo>
                  <a:lnTo>
                    <a:pt x="8263556" y="243379"/>
                  </a:lnTo>
                  <a:lnTo>
                    <a:pt x="8307328" y="228468"/>
                  </a:lnTo>
                  <a:lnTo>
                    <a:pt x="8354473" y="219518"/>
                  </a:lnTo>
                  <a:lnTo>
                    <a:pt x="8404987" y="216534"/>
                  </a:lnTo>
                  <a:lnTo>
                    <a:pt x="8884192" y="216534"/>
                  </a:lnTo>
                  <a:lnTo>
                    <a:pt x="8877692" y="207707"/>
                  </a:lnTo>
                  <a:lnTo>
                    <a:pt x="8846058" y="171957"/>
                  </a:lnTo>
                  <a:lnTo>
                    <a:pt x="8811684" y="139275"/>
                  </a:lnTo>
                  <a:lnTo>
                    <a:pt x="8775087" y="110036"/>
                  </a:lnTo>
                  <a:lnTo>
                    <a:pt x="8736268" y="84240"/>
                  </a:lnTo>
                  <a:lnTo>
                    <a:pt x="8695228" y="61886"/>
                  </a:lnTo>
                  <a:lnTo>
                    <a:pt x="8651970" y="42973"/>
                  </a:lnTo>
                  <a:lnTo>
                    <a:pt x="8606494" y="27501"/>
                  </a:lnTo>
                  <a:lnTo>
                    <a:pt x="8558802" y="15468"/>
                  </a:lnTo>
                  <a:lnTo>
                    <a:pt x="8508896" y="6874"/>
                  </a:lnTo>
                  <a:lnTo>
                    <a:pt x="8456777" y="1718"/>
                  </a:lnTo>
                  <a:lnTo>
                    <a:pt x="8402446" y="0"/>
                  </a:lnTo>
                  <a:close/>
                </a:path>
                <a:path w="10208260" h="1297304">
                  <a:moveTo>
                    <a:pt x="8884192" y="216534"/>
                  </a:moveTo>
                  <a:lnTo>
                    <a:pt x="8404987" y="216534"/>
                  </a:lnTo>
                  <a:lnTo>
                    <a:pt x="8455459" y="219477"/>
                  </a:lnTo>
                  <a:lnTo>
                    <a:pt x="8502485" y="228308"/>
                  </a:lnTo>
                  <a:lnTo>
                    <a:pt x="8546068" y="243030"/>
                  </a:lnTo>
                  <a:lnTo>
                    <a:pt x="8586211" y="263647"/>
                  </a:lnTo>
                  <a:lnTo>
                    <a:pt x="8622918" y="290162"/>
                  </a:lnTo>
                  <a:lnTo>
                    <a:pt x="8656192" y="322579"/>
                  </a:lnTo>
                  <a:lnTo>
                    <a:pt x="8681261" y="355135"/>
                  </a:lnTo>
                  <a:lnTo>
                    <a:pt x="8702472" y="392167"/>
                  </a:lnTo>
                  <a:lnTo>
                    <a:pt x="8719827" y="433674"/>
                  </a:lnTo>
                  <a:lnTo>
                    <a:pt x="8733326" y="479652"/>
                  </a:lnTo>
                  <a:lnTo>
                    <a:pt x="8742967" y="530100"/>
                  </a:lnTo>
                  <a:lnTo>
                    <a:pt x="8748752" y="585016"/>
                  </a:lnTo>
                  <a:lnTo>
                    <a:pt x="8750681" y="644397"/>
                  </a:lnTo>
                  <a:lnTo>
                    <a:pt x="8748698" y="704501"/>
                  </a:lnTo>
                  <a:lnTo>
                    <a:pt x="8742749" y="760166"/>
                  </a:lnTo>
                  <a:lnTo>
                    <a:pt x="8732806" y="811485"/>
                  </a:lnTo>
                  <a:lnTo>
                    <a:pt x="8718956" y="858153"/>
                  </a:lnTo>
                  <a:lnTo>
                    <a:pt x="8701112" y="900462"/>
                  </a:lnTo>
                  <a:lnTo>
                    <a:pt x="8679301" y="938305"/>
                  </a:lnTo>
                  <a:lnTo>
                    <a:pt x="8653525" y="971676"/>
                  </a:lnTo>
                  <a:lnTo>
                    <a:pt x="8619637" y="1005025"/>
                  </a:lnTo>
                  <a:lnTo>
                    <a:pt x="8582739" y="1032303"/>
                  </a:lnTo>
                  <a:lnTo>
                    <a:pt x="8542829" y="1053512"/>
                  </a:lnTo>
                  <a:lnTo>
                    <a:pt x="8499903" y="1068657"/>
                  </a:lnTo>
                  <a:lnTo>
                    <a:pt x="8453956" y="1077742"/>
                  </a:lnTo>
                  <a:lnTo>
                    <a:pt x="8404987" y="1080769"/>
                  </a:lnTo>
                  <a:lnTo>
                    <a:pt x="8885687" y="1080769"/>
                  </a:lnTo>
                  <a:lnTo>
                    <a:pt x="8931674" y="1010928"/>
                  </a:lnTo>
                  <a:lnTo>
                    <a:pt x="8953137" y="967362"/>
                  </a:lnTo>
                  <a:lnTo>
                    <a:pt x="8971295" y="921146"/>
                  </a:lnTo>
                  <a:lnTo>
                    <a:pt x="8986151" y="872283"/>
                  </a:lnTo>
                  <a:lnTo>
                    <a:pt x="8997704" y="820773"/>
                  </a:lnTo>
                  <a:lnTo>
                    <a:pt x="9005955" y="766616"/>
                  </a:lnTo>
                  <a:lnTo>
                    <a:pt x="9010905" y="709814"/>
                  </a:lnTo>
                  <a:lnTo>
                    <a:pt x="9012555" y="650366"/>
                  </a:lnTo>
                  <a:lnTo>
                    <a:pt x="9010890" y="590443"/>
                  </a:lnTo>
                  <a:lnTo>
                    <a:pt x="9005895" y="533202"/>
                  </a:lnTo>
                  <a:lnTo>
                    <a:pt x="8997570" y="478646"/>
                  </a:lnTo>
                  <a:lnTo>
                    <a:pt x="8985915" y="426773"/>
                  </a:lnTo>
                  <a:lnTo>
                    <a:pt x="8970930" y="377586"/>
                  </a:lnTo>
                  <a:lnTo>
                    <a:pt x="8952616" y="331085"/>
                  </a:lnTo>
                  <a:lnTo>
                    <a:pt x="8930971" y="287271"/>
                  </a:lnTo>
                  <a:lnTo>
                    <a:pt x="8905996" y="246145"/>
                  </a:lnTo>
                  <a:lnTo>
                    <a:pt x="8884192" y="216534"/>
                  </a:lnTo>
                  <a:close/>
                </a:path>
                <a:path w="10208260" h="1297304">
                  <a:moveTo>
                    <a:pt x="9461119" y="21336"/>
                  </a:moveTo>
                  <a:lnTo>
                    <a:pt x="9207754" y="21336"/>
                  </a:lnTo>
                  <a:lnTo>
                    <a:pt x="9207859" y="700913"/>
                  </a:lnTo>
                  <a:lnTo>
                    <a:pt x="9208441" y="757936"/>
                  </a:lnTo>
                  <a:lnTo>
                    <a:pt x="9210505" y="819535"/>
                  </a:lnTo>
                  <a:lnTo>
                    <a:pt x="9213945" y="875426"/>
                  </a:lnTo>
                  <a:lnTo>
                    <a:pt x="9218760" y="925613"/>
                  </a:lnTo>
                  <a:lnTo>
                    <a:pt x="9224951" y="970099"/>
                  </a:lnTo>
                  <a:lnTo>
                    <a:pt x="9232535" y="1008941"/>
                  </a:lnTo>
                  <a:lnTo>
                    <a:pt x="9258887" y="1080039"/>
                  </a:lnTo>
                  <a:lnTo>
                    <a:pt x="9278971" y="1114401"/>
                  </a:lnTo>
                  <a:lnTo>
                    <a:pt x="9303639" y="1147952"/>
                  </a:lnTo>
                  <a:lnTo>
                    <a:pt x="9333023" y="1179623"/>
                  </a:lnTo>
                  <a:lnTo>
                    <a:pt x="9367266" y="1208151"/>
                  </a:lnTo>
                  <a:lnTo>
                    <a:pt x="9406366" y="1233535"/>
                  </a:lnTo>
                  <a:lnTo>
                    <a:pt x="9450324" y="1255776"/>
                  </a:lnTo>
                  <a:lnTo>
                    <a:pt x="9521914" y="1278847"/>
                  </a:lnTo>
                  <a:lnTo>
                    <a:pt x="9564925" y="1286922"/>
                  </a:lnTo>
                  <a:lnTo>
                    <a:pt x="9612752" y="1292690"/>
                  </a:lnTo>
                  <a:lnTo>
                    <a:pt x="9665397" y="1296151"/>
                  </a:lnTo>
                  <a:lnTo>
                    <a:pt x="9722866" y="1297304"/>
                  </a:lnTo>
                  <a:lnTo>
                    <a:pt x="9780185" y="1295780"/>
                  </a:lnTo>
                  <a:lnTo>
                    <a:pt x="9832976" y="1291208"/>
                  </a:lnTo>
                  <a:lnTo>
                    <a:pt x="9881249" y="1283588"/>
                  </a:lnTo>
                  <a:lnTo>
                    <a:pt x="9925017" y="1272920"/>
                  </a:lnTo>
                  <a:lnTo>
                    <a:pt x="9964293" y="1259204"/>
                  </a:lnTo>
                  <a:lnTo>
                    <a:pt x="10008157" y="1238587"/>
                  </a:lnTo>
                  <a:lnTo>
                    <a:pt x="10047366" y="1214659"/>
                  </a:lnTo>
                  <a:lnTo>
                    <a:pt x="10081932" y="1187446"/>
                  </a:lnTo>
                  <a:lnTo>
                    <a:pt x="10111867" y="1156969"/>
                  </a:lnTo>
                  <a:lnTo>
                    <a:pt x="10137320" y="1123059"/>
                  </a:lnTo>
                  <a:lnTo>
                    <a:pt x="10158428" y="1085516"/>
                  </a:lnTo>
                  <a:lnTo>
                    <a:pt x="10160358" y="1080769"/>
                  </a:lnTo>
                  <a:lnTo>
                    <a:pt x="9715246" y="1080769"/>
                  </a:lnTo>
                  <a:lnTo>
                    <a:pt x="9664999" y="1077862"/>
                  </a:lnTo>
                  <a:lnTo>
                    <a:pt x="9620361" y="1069133"/>
                  </a:lnTo>
                  <a:lnTo>
                    <a:pt x="9581318" y="1054570"/>
                  </a:lnTo>
                  <a:lnTo>
                    <a:pt x="9547860" y="1034161"/>
                  </a:lnTo>
                  <a:lnTo>
                    <a:pt x="9497948" y="979947"/>
                  </a:lnTo>
                  <a:lnTo>
                    <a:pt x="9470517" y="910589"/>
                  </a:lnTo>
                  <a:lnTo>
                    <a:pt x="9463436" y="834183"/>
                  </a:lnTo>
                  <a:lnTo>
                    <a:pt x="9461694" y="774662"/>
                  </a:lnTo>
                  <a:lnTo>
                    <a:pt x="9461231" y="715390"/>
                  </a:lnTo>
                  <a:lnTo>
                    <a:pt x="9461119" y="21336"/>
                  </a:lnTo>
                  <a:close/>
                </a:path>
                <a:path w="10208260" h="1297304">
                  <a:moveTo>
                    <a:pt x="10208133" y="21336"/>
                  </a:moveTo>
                  <a:lnTo>
                    <a:pt x="9954895" y="21336"/>
                  </a:lnTo>
                  <a:lnTo>
                    <a:pt x="9954895" y="715390"/>
                  </a:lnTo>
                  <a:lnTo>
                    <a:pt x="9954184" y="784568"/>
                  </a:lnTo>
                  <a:lnTo>
                    <a:pt x="9952069" y="843137"/>
                  </a:lnTo>
                  <a:lnTo>
                    <a:pt x="9948572" y="891109"/>
                  </a:lnTo>
                  <a:lnTo>
                    <a:pt x="9935456" y="959334"/>
                  </a:lnTo>
                  <a:lnTo>
                    <a:pt x="9902499" y="1013436"/>
                  </a:lnTo>
                  <a:lnTo>
                    <a:pt x="9847137" y="1056016"/>
                  </a:lnTo>
                  <a:lnTo>
                    <a:pt x="9809813" y="1069784"/>
                  </a:lnTo>
                  <a:lnTo>
                    <a:pt x="9765845" y="1078027"/>
                  </a:lnTo>
                  <a:lnTo>
                    <a:pt x="9715246" y="1080769"/>
                  </a:lnTo>
                  <a:lnTo>
                    <a:pt x="10160358" y="1080769"/>
                  </a:lnTo>
                  <a:lnTo>
                    <a:pt x="10175178" y="1044330"/>
                  </a:lnTo>
                  <a:lnTo>
                    <a:pt x="10187559" y="999489"/>
                  </a:lnTo>
                  <a:lnTo>
                    <a:pt x="10198989" y="922617"/>
                  </a:lnTo>
                  <a:lnTo>
                    <a:pt x="10202989" y="873109"/>
                  </a:lnTo>
                  <a:lnTo>
                    <a:pt x="10205846" y="816224"/>
                  </a:lnTo>
                  <a:lnTo>
                    <a:pt x="10207561" y="751966"/>
                  </a:lnTo>
                  <a:lnTo>
                    <a:pt x="10208050" y="690626"/>
                  </a:lnTo>
                  <a:lnTo>
                    <a:pt x="10208133" y="21336"/>
                  </a:lnTo>
                  <a:close/>
                </a:path>
                <a:path w="10208260" h="1297304">
                  <a:moveTo>
                    <a:pt x="6843394" y="21336"/>
                  </a:moveTo>
                  <a:lnTo>
                    <a:pt x="6546469" y="21336"/>
                  </a:lnTo>
                  <a:lnTo>
                    <a:pt x="7006082" y="747902"/>
                  </a:lnTo>
                  <a:lnTo>
                    <a:pt x="7006082" y="1275968"/>
                  </a:lnTo>
                  <a:lnTo>
                    <a:pt x="7258558" y="1275968"/>
                  </a:lnTo>
                  <a:lnTo>
                    <a:pt x="7258558" y="749680"/>
                  </a:lnTo>
                  <a:lnTo>
                    <a:pt x="7405382" y="517778"/>
                  </a:lnTo>
                  <a:lnTo>
                    <a:pt x="7138669" y="517778"/>
                  </a:lnTo>
                  <a:lnTo>
                    <a:pt x="6843394" y="21336"/>
                  </a:lnTo>
                  <a:close/>
                </a:path>
                <a:path w="10208260" h="1297304">
                  <a:moveTo>
                    <a:pt x="7719694" y="21336"/>
                  </a:moveTo>
                  <a:lnTo>
                    <a:pt x="7427975" y="21336"/>
                  </a:lnTo>
                  <a:lnTo>
                    <a:pt x="7138669" y="517778"/>
                  </a:lnTo>
                  <a:lnTo>
                    <a:pt x="7405382" y="517778"/>
                  </a:lnTo>
                  <a:lnTo>
                    <a:pt x="7719694" y="21336"/>
                  </a:lnTo>
                  <a:close/>
                </a:path>
                <a:path w="10208260" h="1297304">
                  <a:moveTo>
                    <a:pt x="5211191" y="21336"/>
                  </a:moveTo>
                  <a:lnTo>
                    <a:pt x="4957825" y="21336"/>
                  </a:lnTo>
                  <a:lnTo>
                    <a:pt x="4957825" y="1275968"/>
                  </a:lnTo>
                  <a:lnTo>
                    <a:pt x="5211191" y="1275968"/>
                  </a:lnTo>
                  <a:lnTo>
                    <a:pt x="5211191" y="896874"/>
                  </a:lnTo>
                  <a:lnTo>
                    <a:pt x="5416549" y="687196"/>
                  </a:lnTo>
                  <a:lnTo>
                    <a:pt x="5706357" y="687196"/>
                  </a:lnTo>
                  <a:lnTo>
                    <a:pt x="5635679" y="578484"/>
                  </a:lnTo>
                  <a:lnTo>
                    <a:pt x="5211191" y="578484"/>
                  </a:lnTo>
                  <a:lnTo>
                    <a:pt x="5211191" y="21336"/>
                  </a:lnTo>
                  <a:close/>
                </a:path>
                <a:path w="10208260" h="1297304">
                  <a:moveTo>
                    <a:pt x="5706357" y="687196"/>
                  </a:moveTo>
                  <a:lnTo>
                    <a:pt x="5416549" y="687196"/>
                  </a:lnTo>
                  <a:lnTo>
                    <a:pt x="5761482" y="1275968"/>
                  </a:lnTo>
                  <a:lnTo>
                    <a:pt x="6089142" y="1275968"/>
                  </a:lnTo>
                  <a:lnTo>
                    <a:pt x="5706357" y="687196"/>
                  </a:lnTo>
                  <a:close/>
                </a:path>
                <a:path w="10208260" h="1297304">
                  <a:moveTo>
                    <a:pt x="6063488" y="21336"/>
                  </a:moveTo>
                  <a:lnTo>
                    <a:pt x="5722873" y="21336"/>
                  </a:lnTo>
                  <a:lnTo>
                    <a:pt x="5211191" y="578484"/>
                  </a:lnTo>
                  <a:lnTo>
                    <a:pt x="5635679" y="578484"/>
                  </a:lnTo>
                  <a:lnTo>
                    <a:pt x="5591174" y="510031"/>
                  </a:lnTo>
                  <a:lnTo>
                    <a:pt x="6063488" y="21336"/>
                  </a:lnTo>
                  <a:close/>
                </a:path>
                <a:path w="10208260" h="1297304">
                  <a:moveTo>
                    <a:pt x="3938523" y="21336"/>
                  </a:moveTo>
                  <a:lnTo>
                    <a:pt x="3692143" y="21336"/>
                  </a:lnTo>
                  <a:lnTo>
                    <a:pt x="3692143" y="1275968"/>
                  </a:lnTo>
                  <a:lnTo>
                    <a:pt x="3927474" y="1275968"/>
                  </a:lnTo>
                  <a:lnTo>
                    <a:pt x="3927474" y="457834"/>
                  </a:lnTo>
                  <a:lnTo>
                    <a:pt x="4206034" y="457834"/>
                  </a:lnTo>
                  <a:lnTo>
                    <a:pt x="3938523" y="21336"/>
                  </a:lnTo>
                  <a:close/>
                </a:path>
                <a:path w="10208260" h="1297304">
                  <a:moveTo>
                    <a:pt x="4206034" y="457834"/>
                  </a:moveTo>
                  <a:lnTo>
                    <a:pt x="3927474" y="457834"/>
                  </a:lnTo>
                  <a:lnTo>
                    <a:pt x="4433189" y="1275968"/>
                  </a:lnTo>
                  <a:lnTo>
                    <a:pt x="4687316" y="1275968"/>
                  </a:lnTo>
                  <a:lnTo>
                    <a:pt x="4687316" y="859154"/>
                  </a:lnTo>
                  <a:lnTo>
                    <a:pt x="4451985" y="859154"/>
                  </a:lnTo>
                  <a:lnTo>
                    <a:pt x="4206034" y="457834"/>
                  </a:lnTo>
                  <a:close/>
                </a:path>
                <a:path w="10208260" h="1297304">
                  <a:moveTo>
                    <a:pt x="4687316" y="21336"/>
                  </a:moveTo>
                  <a:lnTo>
                    <a:pt x="4451985" y="21336"/>
                  </a:lnTo>
                  <a:lnTo>
                    <a:pt x="4451985" y="859154"/>
                  </a:lnTo>
                  <a:lnTo>
                    <a:pt x="4687316" y="859154"/>
                  </a:lnTo>
                  <a:lnTo>
                    <a:pt x="4687316" y="21336"/>
                  </a:lnTo>
                  <a:close/>
                </a:path>
                <a:path w="10208260" h="1297304">
                  <a:moveTo>
                    <a:pt x="1413890" y="21336"/>
                  </a:moveTo>
                  <a:lnTo>
                    <a:pt x="1160526" y="21336"/>
                  </a:lnTo>
                  <a:lnTo>
                    <a:pt x="1160526" y="1275968"/>
                  </a:lnTo>
                  <a:lnTo>
                    <a:pt x="1413890" y="1275968"/>
                  </a:lnTo>
                  <a:lnTo>
                    <a:pt x="1413890" y="727455"/>
                  </a:lnTo>
                  <a:lnTo>
                    <a:pt x="2163444" y="727455"/>
                  </a:lnTo>
                  <a:lnTo>
                    <a:pt x="2163444" y="515112"/>
                  </a:lnTo>
                  <a:lnTo>
                    <a:pt x="1413890" y="515112"/>
                  </a:lnTo>
                  <a:lnTo>
                    <a:pt x="1413890" y="21336"/>
                  </a:lnTo>
                  <a:close/>
                </a:path>
                <a:path w="10208260" h="1297304">
                  <a:moveTo>
                    <a:pt x="2163444" y="727455"/>
                  </a:moveTo>
                  <a:lnTo>
                    <a:pt x="1910206" y="727455"/>
                  </a:lnTo>
                  <a:lnTo>
                    <a:pt x="1910206" y="1275968"/>
                  </a:lnTo>
                  <a:lnTo>
                    <a:pt x="2163444" y="1275968"/>
                  </a:lnTo>
                  <a:lnTo>
                    <a:pt x="2163444" y="727455"/>
                  </a:lnTo>
                  <a:close/>
                </a:path>
                <a:path w="10208260" h="1297304">
                  <a:moveTo>
                    <a:pt x="2163444" y="21336"/>
                  </a:moveTo>
                  <a:lnTo>
                    <a:pt x="1910206" y="21336"/>
                  </a:lnTo>
                  <a:lnTo>
                    <a:pt x="1910206" y="515112"/>
                  </a:lnTo>
                  <a:lnTo>
                    <a:pt x="2163444" y="515112"/>
                  </a:lnTo>
                  <a:lnTo>
                    <a:pt x="2163444" y="21336"/>
                  </a:lnTo>
                  <a:close/>
                </a:path>
                <a:path w="10208260" h="1297304">
                  <a:moveTo>
                    <a:pt x="625601" y="233679"/>
                  </a:moveTo>
                  <a:lnTo>
                    <a:pt x="372237" y="233679"/>
                  </a:lnTo>
                  <a:lnTo>
                    <a:pt x="372237" y="1275968"/>
                  </a:lnTo>
                  <a:lnTo>
                    <a:pt x="625601" y="1275968"/>
                  </a:lnTo>
                  <a:lnTo>
                    <a:pt x="625601" y="233679"/>
                  </a:lnTo>
                  <a:close/>
                </a:path>
                <a:path w="10208260" h="1297304">
                  <a:moveTo>
                    <a:pt x="996950" y="21336"/>
                  </a:moveTo>
                  <a:lnTo>
                    <a:pt x="0" y="21336"/>
                  </a:lnTo>
                  <a:lnTo>
                    <a:pt x="0" y="233679"/>
                  </a:lnTo>
                  <a:lnTo>
                    <a:pt x="996950" y="233679"/>
                  </a:lnTo>
                  <a:lnTo>
                    <a:pt x="996950" y="2133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8" name="object 8"/>
            <p:cNvSpPr/>
            <p:nvPr/>
          </p:nvSpPr>
          <p:spPr>
            <a:xfrm>
              <a:off x="3988308" y="3896233"/>
              <a:ext cx="10208260" cy="1297305"/>
            </a:xfrm>
            <a:custGeom>
              <a:avLst/>
              <a:gdLst/>
              <a:ahLst/>
              <a:cxnLst/>
              <a:rect l="l" t="t" r="r" b="b"/>
              <a:pathLst>
                <a:path w="10208260" h="1297304">
                  <a:moveTo>
                    <a:pt x="2916682" y="314070"/>
                  </a:moveTo>
                  <a:lnTo>
                    <a:pt x="2747264" y="779652"/>
                  </a:lnTo>
                  <a:lnTo>
                    <a:pt x="3089528" y="779652"/>
                  </a:lnTo>
                  <a:lnTo>
                    <a:pt x="2916682" y="314070"/>
                  </a:lnTo>
                  <a:close/>
                </a:path>
                <a:path w="10208260" h="1297304">
                  <a:moveTo>
                    <a:pt x="8404987" y="216534"/>
                  </a:moveTo>
                  <a:lnTo>
                    <a:pt x="8354473" y="219518"/>
                  </a:lnTo>
                  <a:lnTo>
                    <a:pt x="8307328" y="228468"/>
                  </a:lnTo>
                  <a:lnTo>
                    <a:pt x="8263556" y="243379"/>
                  </a:lnTo>
                  <a:lnTo>
                    <a:pt x="8223160" y="264249"/>
                  </a:lnTo>
                  <a:lnTo>
                    <a:pt x="8186144" y="291074"/>
                  </a:lnTo>
                  <a:lnTo>
                    <a:pt x="8152511" y="323850"/>
                  </a:lnTo>
                  <a:lnTo>
                    <a:pt x="8127085" y="356771"/>
                  </a:lnTo>
                  <a:lnTo>
                    <a:pt x="8105565" y="394143"/>
                  </a:lnTo>
                  <a:lnTo>
                    <a:pt x="8087953" y="435967"/>
                  </a:lnTo>
                  <a:lnTo>
                    <a:pt x="8074250" y="482245"/>
                  </a:lnTo>
                  <a:lnTo>
                    <a:pt x="8064460" y="532979"/>
                  </a:lnTo>
                  <a:lnTo>
                    <a:pt x="8058585" y="588172"/>
                  </a:lnTo>
                  <a:lnTo>
                    <a:pt x="8056625" y="647826"/>
                  </a:lnTo>
                  <a:lnTo>
                    <a:pt x="8058639" y="706578"/>
                  </a:lnTo>
                  <a:lnTo>
                    <a:pt x="8064675" y="761131"/>
                  </a:lnTo>
                  <a:lnTo>
                    <a:pt x="8074730" y="811485"/>
                  </a:lnTo>
                  <a:lnTo>
                    <a:pt x="8088800" y="857641"/>
                  </a:lnTo>
                  <a:lnTo>
                    <a:pt x="8106879" y="899598"/>
                  </a:lnTo>
                  <a:lnTo>
                    <a:pt x="8128964" y="937355"/>
                  </a:lnTo>
                  <a:lnTo>
                    <a:pt x="8155050" y="970914"/>
                  </a:lnTo>
                  <a:lnTo>
                    <a:pt x="8189351" y="1004496"/>
                  </a:lnTo>
                  <a:lnTo>
                    <a:pt x="8226594" y="1031964"/>
                  </a:lnTo>
                  <a:lnTo>
                    <a:pt x="8266779" y="1053322"/>
                  </a:lnTo>
                  <a:lnTo>
                    <a:pt x="8309906" y="1068573"/>
                  </a:lnTo>
                  <a:lnTo>
                    <a:pt x="8355975" y="1077721"/>
                  </a:lnTo>
                  <a:lnTo>
                    <a:pt x="8404987" y="1080769"/>
                  </a:lnTo>
                  <a:lnTo>
                    <a:pt x="8453956" y="1077742"/>
                  </a:lnTo>
                  <a:lnTo>
                    <a:pt x="8499903" y="1068657"/>
                  </a:lnTo>
                  <a:lnTo>
                    <a:pt x="8542829" y="1053512"/>
                  </a:lnTo>
                  <a:lnTo>
                    <a:pt x="8582739" y="1032303"/>
                  </a:lnTo>
                  <a:lnTo>
                    <a:pt x="8619637" y="1005025"/>
                  </a:lnTo>
                  <a:lnTo>
                    <a:pt x="8653525" y="971676"/>
                  </a:lnTo>
                  <a:lnTo>
                    <a:pt x="8679301" y="938305"/>
                  </a:lnTo>
                  <a:lnTo>
                    <a:pt x="8701112" y="900462"/>
                  </a:lnTo>
                  <a:lnTo>
                    <a:pt x="8718956" y="858153"/>
                  </a:lnTo>
                  <a:lnTo>
                    <a:pt x="8732836" y="811385"/>
                  </a:lnTo>
                  <a:lnTo>
                    <a:pt x="8742749" y="760166"/>
                  </a:lnTo>
                  <a:lnTo>
                    <a:pt x="8748698" y="704501"/>
                  </a:lnTo>
                  <a:lnTo>
                    <a:pt x="8750681" y="644397"/>
                  </a:lnTo>
                  <a:lnTo>
                    <a:pt x="8748752" y="585016"/>
                  </a:lnTo>
                  <a:lnTo>
                    <a:pt x="8742967" y="530100"/>
                  </a:lnTo>
                  <a:lnTo>
                    <a:pt x="8733326" y="479652"/>
                  </a:lnTo>
                  <a:lnTo>
                    <a:pt x="8719827" y="433674"/>
                  </a:lnTo>
                  <a:lnTo>
                    <a:pt x="8702472" y="392167"/>
                  </a:lnTo>
                  <a:lnTo>
                    <a:pt x="8681261" y="355135"/>
                  </a:lnTo>
                  <a:lnTo>
                    <a:pt x="8656192" y="322579"/>
                  </a:lnTo>
                  <a:lnTo>
                    <a:pt x="8622918" y="290162"/>
                  </a:lnTo>
                  <a:lnTo>
                    <a:pt x="8586211" y="263647"/>
                  </a:lnTo>
                  <a:lnTo>
                    <a:pt x="8546068" y="243030"/>
                  </a:lnTo>
                  <a:lnTo>
                    <a:pt x="8502485" y="228308"/>
                  </a:lnTo>
                  <a:lnTo>
                    <a:pt x="8455459" y="219477"/>
                  </a:lnTo>
                  <a:lnTo>
                    <a:pt x="8404987" y="216534"/>
                  </a:lnTo>
                  <a:close/>
                </a:path>
                <a:path w="10208260" h="1297304">
                  <a:moveTo>
                    <a:pt x="9207754" y="21336"/>
                  </a:moveTo>
                  <a:lnTo>
                    <a:pt x="9461119" y="21336"/>
                  </a:lnTo>
                  <a:lnTo>
                    <a:pt x="9461119" y="700913"/>
                  </a:lnTo>
                  <a:lnTo>
                    <a:pt x="9461694" y="774662"/>
                  </a:lnTo>
                  <a:lnTo>
                    <a:pt x="9463436" y="834183"/>
                  </a:lnTo>
                  <a:lnTo>
                    <a:pt x="9466369" y="879488"/>
                  </a:lnTo>
                  <a:lnTo>
                    <a:pt x="9481423" y="947167"/>
                  </a:lnTo>
                  <a:lnTo>
                    <a:pt x="9520094" y="1008941"/>
                  </a:lnTo>
                  <a:lnTo>
                    <a:pt x="9581318" y="1054570"/>
                  </a:lnTo>
                  <a:lnTo>
                    <a:pt x="9620361" y="1069133"/>
                  </a:lnTo>
                  <a:lnTo>
                    <a:pt x="9664999" y="1077862"/>
                  </a:lnTo>
                  <a:lnTo>
                    <a:pt x="9715246" y="1080769"/>
                  </a:lnTo>
                  <a:lnTo>
                    <a:pt x="9765845" y="1078027"/>
                  </a:lnTo>
                  <a:lnTo>
                    <a:pt x="9809813" y="1069784"/>
                  </a:lnTo>
                  <a:lnTo>
                    <a:pt x="9847137" y="1056016"/>
                  </a:lnTo>
                  <a:lnTo>
                    <a:pt x="9902499" y="1013436"/>
                  </a:lnTo>
                  <a:lnTo>
                    <a:pt x="9935456" y="959334"/>
                  </a:lnTo>
                  <a:lnTo>
                    <a:pt x="9948572" y="891109"/>
                  </a:lnTo>
                  <a:lnTo>
                    <a:pt x="9952069" y="843137"/>
                  </a:lnTo>
                  <a:lnTo>
                    <a:pt x="9954184" y="784568"/>
                  </a:lnTo>
                  <a:lnTo>
                    <a:pt x="9954895" y="715390"/>
                  </a:lnTo>
                  <a:lnTo>
                    <a:pt x="9954895" y="21336"/>
                  </a:lnTo>
                  <a:lnTo>
                    <a:pt x="10208133" y="21336"/>
                  </a:lnTo>
                  <a:lnTo>
                    <a:pt x="10208133" y="680338"/>
                  </a:lnTo>
                  <a:lnTo>
                    <a:pt x="10207561" y="751966"/>
                  </a:lnTo>
                  <a:lnTo>
                    <a:pt x="10205846" y="816224"/>
                  </a:lnTo>
                  <a:lnTo>
                    <a:pt x="10202989" y="873109"/>
                  </a:lnTo>
                  <a:lnTo>
                    <a:pt x="10198989" y="922617"/>
                  </a:lnTo>
                  <a:lnTo>
                    <a:pt x="10193845" y="964745"/>
                  </a:lnTo>
                  <a:lnTo>
                    <a:pt x="10175178" y="1044330"/>
                  </a:lnTo>
                  <a:lnTo>
                    <a:pt x="10158428" y="1085516"/>
                  </a:lnTo>
                  <a:lnTo>
                    <a:pt x="10137320" y="1123059"/>
                  </a:lnTo>
                  <a:lnTo>
                    <a:pt x="10111867" y="1156969"/>
                  </a:lnTo>
                  <a:lnTo>
                    <a:pt x="10081932" y="1187446"/>
                  </a:lnTo>
                  <a:lnTo>
                    <a:pt x="10047366" y="1214659"/>
                  </a:lnTo>
                  <a:lnTo>
                    <a:pt x="10008157" y="1238587"/>
                  </a:lnTo>
                  <a:lnTo>
                    <a:pt x="9964293" y="1259204"/>
                  </a:lnTo>
                  <a:lnTo>
                    <a:pt x="9925017" y="1272920"/>
                  </a:lnTo>
                  <a:lnTo>
                    <a:pt x="9881249" y="1283588"/>
                  </a:lnTo>
                  <a:lnTo>
                    <a:pt x="9832976" y="1291208"/>
                  </a:lnTo>
                  <a:lnTo>
                    <a:pt x="9780185" y="1295780"/>
                  </a:lnTo>
                  <a:lnTo>
                    <a:pt x="9722866" y="1297304"/>
                  </a:lnTo>
                  <a:lnTo>
                    <a:pt x="9665397" y="1296151"/>
                  </a:lnTo>
                  <a:lnTo>
                    <a:pt x="9612752" y="1292690"/>
                  </a:lnTo>
                  <a:lnTo>
                    <a:pt x="9564925" y="1286922"/>
                  </a:lnTo>
                  <a:lnTo>
                    <a:pt x="9521914" y="1278847"/>
                  </a:lnTo>
                  <a:lnTo>
                    <a:pt x="9483715" y="1268465"/>
                  </a:lnTo>
                  <a:lnTo>
                    <a:pt x="9406366" y="1233535"/>
                  </a:lnTo>
                  <a:lnTo>
                    <a:pt x="9367266" y="1208151"/>
                  </a:lnTo>
                  <a:lnTo>
                    <a:pt x="9333023" y="1179623"/>
                  </a:lnTo>
                  <a:lnTo>
                    <a:pt x="9303639" y="1147952"/>
                  </a:lnTo>
                  <a:lnTo>
                    <a:pt x="9278971" y="1114401"/>
                  </a:lnTo>
                  <a:lnTo>
                    <a:pt x="9258887" y="1080039"/>
                  </a:lnTo>
                  <a:lnTo>
                    <a:pt x="9243399" y="1044868"/>
                  </a:lnTo>
                  <a:lnTo>
                    <a:pt x="9224951" y="970099"/>
                  </a:lnTo>
                  <a:lnTo>
                    <a:pt x="9218760" y="925613"/>
                  </a:lnTo>
                  <a:lnTo>
                    <a:pt x="9213945" y="875426"/>
                  </a:lnTo>
                  <a:lnTo>
                    <a:pt x="9210505" y="819535"/>
                  </a:lnTo>
                  <a:lnTo>
                    <a:pt x="9208441" y="757936"/>
                  </a:lnTo>
                  <a:lnTo>
                    <a:pt x="9207754" y="690626"/>
                  </a:lnTo>
                  <a:lnTo>
                    <a:pt x="9207754" y="21336"/>
                  </a:lnTo>
                  <a:close/>
                </a:path>
                <a:path w="10208260" h="1297304">
                  <a:moveTo>
                    <a:pt x="6546469" y="21336"/>
                  </a:moveTo>
                  <a:lnTo>
                    <a:pt x="6843394" y="21336"/>
                  </a:lnTo>
                  <a:lnTo>
                    <a:pt x="7138669" y="517778"/>
                  </a:lnTo>
                  <a:lnTo>
                    <a:pt x="7427975" y="21336"/>
                  </a:lnTo>
                  <a:lnTo>
                    <a:pt x="7719694" y="21336"/>
                  </a:lnTo>
                  <a:lnTo>
                    <a:pt x="7258558" y="749680"/>
                  </a:lnTo>
                  <a:lnTo>
                    <a:pt x="7258558" y="1275968"/>
                  </a:lnTo>
                  <a:lnTo>
                    <a:pt x="7006082" y="1275968"/>
                  </a:lnTo>
                  <a:lnTo>
                    <a:pt x="7006082" y="747902"/>
                  </a:lnTo>
                  <a:lnTo>
                    <a:pt x="6546469" y="21336"/>
                  </a:lnTo>
                  <a:close/>
                </a:path>
                <a:path w="10208260" h="1297304">
                  <a:moveTo>
                    <a:pt x="4957825" y="21336"/>
                  </a:moveTo>
                  <a:lnTo>
                    <a:pt x="5211191" y="21336"/>
                  </a:lnTo>
                  <a:lnTo>
                    <a:pt x="5211191" y="578484"/>
                  </a:lnTo>
                  <a:lnTo>
                    <a:pt x="5722873" y="21336"/>
                  </a:lnTo>
                  <a:lnTo>
                    <a:pt x="6063488" y="21336"/>
                  </a:lnTo>
                  <a:lnTo>
                    <a:pt x="5591174" y="510031"/>
                  </a:lnTo>
                  <a:lnTo>
                    <a:pt x="6089142" y="1275968"/>
                  </a:lnTo>
                  <a:lnTo>
                    <a:pt x="5761482" y="1275968"/>
                  </a:lnTo>
                  <a:lnTo>
                    <a:pt x="5416549" y="687196"/>
                  </a:lnTo>
                  <a:lnTo>
                    <a:pt x="5211191" y="896874"/>
                  </a:lnTo>
                  <a:lnTo>
                    <a:pt x="5211191" y="1275968"/>
                  </a:lnTo>
                  <a:lnTo>
                    <a:pt x="4957825" y="1275968"/>
                  </a:lnTo>
                  <a:lnTo>
                    <a:pt x="4957825" y="21336"/>
                  </a:lnTo>
                  <a:close/>
                </a:path>
                <a:path w="10208260" h="1297304">
                  <a:moveTo>
                    <a:pt x="3692143" y="21336"/>
                  </a:moveTo>
                  <a:lnTo>
                    <a:pt x="3938523" y="21336"/>
                  </a:lnTo>
                  <a:lnTo>
                    <a:pt x="4451985" y="859154"/>
                  </a:lnTo>
                  <a:lnTo>
                    <a:pt x="4451985" y="21336"/>
                  </a:lnTo>
                  <a:lnTo>
                    <a:pt x="4687316" y="21336"/>
                  </a:lnTo>
                  <a:lnTo>
                    <a:pt x="4687316" y="1275968"/>
                  </a:lnTo>
                  <a:lnTo>
                    <a:pt x="4433189" y="1275968"/>
                  </a:lnTo>
                  <a:lnTo>
                    <a:pt x="3927474" y="457834"/>
                  </a:lnTo>
                  <a:lnTo>
                    <a:pt x="3927474" y="1275968"/>
                  </a:lnTo>
                  <a:lnTo>
                    <a:pt x="3692143" y="1275968"/>
                  </a:lnTo>
                  <a:lnTo>
                    <a:pt x="3692143" y="21336"/>
                  </a:lnTo>
                  <a:close/>
                </a:path>
                <a:path w="10208260" h="1297304">
                  <a:moveTo>
                    <a:pt x="2785744" y="21336"/>
                  </a:moveTo>
                  <a:lnTo>
                    <a:pt x="3053588" y="21336"/>
                  </a:lnTo>
                  <a:lnTo>
                    <a:pt x="3555999" y="1275968"/>
                  </a:lnTo>
                  <a:lnTo>
                    <a:pt x="3280410" y="1275968"/>
                  </a:lnTo>
                  <a:lnTo>
                    <a:pt x="3170809" y="990980"/>
                  </a:lnTo>
                  <a:lnTo>
                    <a:pt x="2669413" y="990980"/>
                  </a:lnTo>
                  <a:lnTo>
                    <a:pt x="2565781" y="1275968"/>
                  </a:lnTo>
                  <a:lnTo>
                    <a:pt x="2297049" y="1275968"/>
                  </a:lnTo>
                  <a:lnTo>
                    <a:pt x="2785744" y="21336"/>
                  </a:lnTo>
                  <a:close/>
                </a:path>
                <a:path w="10208260" h="1297304">
                  <a:moveTo>
                    <a:pt x="0" y="21336"/>
                  </a:moveTo>
                  <a:lnTo>
                    <a:pt x="996950" y="21336"/>
                  </a:lnTo>
                  <a:lnTo>
                    <a:pt x="996950" y="233679"/>
                  </a:lnTo>
                  <a:lnTo>
                    <a:pt x="625601" y="233679"/>
                  </a:lnTo>
                  <a:lnTo>
                    <a:pt x="625601" y="1275968"/>
                  </a:lnTo>
                  <a:lnTo>
                    <a:pt x="372237" y="1275968"/>
                  </a:lnTo>
                  <a:lnTo>
                    <a:pt x="372237" y="233679"/>
                  </a:lnTo>
                  <a:lnTo>
                    <a:pt x="0" y="233679"/>
                  </a:lnTo>
                  <a:lnTo>
                    <a:pt x="0" y="21336"/>
                  </a:lnTo>
                  <a:close/>
                </a:path>
                <a:path w="10208260" h="1297304">
                  <a:moveTo>
                    <a:pt x="8402446" y="0"/>
                  </a:moveTo>
                  <a:lnTo>
                    <a:pt x="8456777" y="1718"/>
                  </a:lnTo>
                  <a:lnTo>
                    <a:pt x="8508896" y="6874"/>
                  </a:lnTo>
                  <a:lnTo>
                    <a:pt x="8558802" y="15468"/>
                  </a:lnTo>
                  <a:lnTo>
                    <a:pt x="8606494" y="27501"/>
                  </a:lnTo>
                  <a:lnTo>
                    <a:pt x="8651970" y="42973"/>
                  </a:lnTo>
                  <a:lnTo>
                    <a:pt x="8695228" y="61886"/>
                  </a:lnTo>
                  <a:lnTo>
                    <a:pt x="8736268" y="84240"/>
                  </a:lnTo>
                  <a:lnTo>
                    <a:pt x="8775087" y="110036"/>
                  </a:lnTo>
                  <a:lnTo>
                    <a:pt x="8811684" y="139275"/>
                  </a:lnTo>
                  <a:lnTo>
                    <a:pt x="8846058" y="171957"/>
                  </a:lnTo>
                  <a:lnTo>
                    <a:pt x="8877692" y="207707"/>
                  </a:lnTo>
                  <a:lnTo>
                    <a:pt x="8905996" y="246145"/>
                  </a:lnTo>
                  <a:lnTo>
                    <a:pt x="8930971" y="287271"/>
                  </a:lnTo>
                  <a:lnTo>
                    <a:pt x="8952616" y="331085"/>
                  </a:lnTo>
                  <a:lnTo>
                    <a:pt x="8970930" y="377586"/>
                  </a:lnTo>
                  <a:lnTo>
                    <a:pt x="8985915" y="426773"/>
                  </a:lnTo>
                  <a:lnTo>
                    <a:pt x="8997570" y="478646"/>
                  </a:lnTo>
                  <a:lnTo>
                    <a:pt x="9005895" y="533202"/>
                  </a:lnTo>
                  <a:lnTo>
                    <a:pt x="9010890" y="590443"/>
                  </a:lnTo>
                  <a:lnTo>
                    <a:pt x="9012555" y="650366"/>
                  </a:lnTo>
                  <a:lnTo>
                    <a:pt x="9010905" y="709814"/>
                  </a:lnTo>
                  <a:lnTo>
                    <a:pt x="9005955" y="766616"/>
                  </a:lnTo>
                  <a:lnTo>
                    <a:pt x="8997704" y="820773"/>
                  </a:lnTo>
                  <a:lnTo>
                    <a:pt x="8986151" y="872283"/>
                  </a:lnTo>
                  <a:lnTo>
                    <a:pt x="8971295" y="921146"/>
                  </a:lnTo>
                  <a:lnTo>
                    <a:pt x="8953137" y="967362"/>
                  </a:lnTo>
                  <a:lnTo>
                    <a:pt x="8931674" y="1010928"/>
                  </a:lnTo>
                  <a:lnTo>
                    <a:pt x="8906907" y="1051845"/>
                  </a:lnTo>
                  <a:lnTo>
                    <a:pt x="8878834" y="1090112"/>
                  </a:lnTo>
                  <a:lnTo>
                    <a:pt x="8847455" y="1125727"/>
                  </a:lnTo>
                  <a:lnTo>
                    <a:pt x="8813309" y="1158337"/>
                  </a:lnTo>
                  <a:lnTo>
                    <a:pt x="8776939" y="1187511"/>
                  </a:lnTo>
                  <a:lnTo>
                    <a:pt x="8738344" y="1213250"/>
                  </a:lnTo>
                  <a:lnTo>
                    <a:pt x="8697523" y="1235555"/>
                  </a:lnTo>
                  <a:lnTo>
                    <a:pt x="8654478" y="1254426"/>
                  </a:lnTo>
                  <a:lnTo>
                    <a:pt x="8609208" y="1269864"/>
                  </a:lnTo>
                  <a:lnTo>
                    <a:pt x="8561712" y="1281871"/>
                  </a:lnTo>
                  <a:lnTo>
                    <a:pt x="8511992" y="1290445"/>
                  </a:lnTo>
                  <a:lnTo>
                    <a:pt x="8460046" y="1295590"/>
                  </a:lnTo>
                  <a:lnTo>
                    <a:pt x="8405875" y="1297304"/>
                  </a:lnTo>
                  <a:lnTo>
                    <a:pt x="8351053" y="1295598"/>
                  </a:lnTo>
                  <a:lnTo>
                    <a:pt x="8298525" y="1290477"/>
                  </a:lnTo>
                  <a:lnTo>
                    <a:pt x="8248290" y="1281943"/>
                  </a:lnTo>
                  <a:lnTo>
                    <a:pt x="8200349" y="1269994"/>
                  </a:lnTo>
                  <a:lnTo>
                    <a:pt x="8154701" y="1254632"/>
                  </a:lnTo>
                  <a:lnTo>
                    <a:pt x="8111347" y="1235857"/>
                  </a:lnTo>
                  <a:lnTo>
                    <a:pt x="8070287" y="1213667"/>
                  </a:lnTo>
                  <a:lnTo>
                    <a:pt x="8031520" y="1188064"/>
                  </a:lnTo>
                  <a:lnTo>
                    <a:pt x="7995047" y="1159047"/>
                  </a:lnTo>
                  <a:lnTo>
                    <a:pt x="7960867" y="1126616"/>
                  </a:lnTo>
                  <a:lnTo>
                    <a:pt x="7929485" y="1091191"/>
                  </a:lnTo>
                  <a:lnTo>
                    <a:pt x="7901402" y="1053189"/>
                  </a:lnTo>
                  <a:lnTo>
                    <a:pt x="7876620" y="1012610"/>
                  </a:lnTo>
                  <a:lnTo>
                    <a:pt x="7855141" y="969453"/>
                  </a:lnTo>
                  <a:lnTo>
                    <a:pt x="7836963" y="923718"/>
                  </a:lnTo>
                  <a:lnTo>
                    <a:pt x="7822089" y="875403"/>
                  </a:lnTo>
                  <a:lnTo>
                    <a:pt x="7810519" y="824509"/>
                  </a:lnTo>
                  <a:lnTo>
                    <a:pt x="7802254" y="771033"/>
                  </a:lnTo>
                  <a:lnTo>
                    <a:pt x="7797294" y="714975"/>
                  </a:lnTo>
                  <a:lnTo>
                    <a:pt x="7795640" y="656336"/>
                  </a:lnTo>
                  <a:lnTo>
                    <a:pt x="7796814" y="602840"/>
                  </a:lnTo>
                  <a:lnTo>
                    <a:pt x="7800334" y="551861"/>
                  </a:lnTo>
                  <a:lnTo>
                    <a:pt x="7806197" y="503397"/>
                  </a:lnTo>
                  <a:lnTo>
                    <a:pt x="7814402" y="457445"/>
                  </a:lnTo>
                  <a:lnTo>
                    <a:pt x="7824947" y="414004"/>
                  </a:lnTo>
                  <a:lnTo>
                    <a:pt x="7837828" y="373071"/>
                  </a:lnTo>
                  <a:lnTo>
                    <a:pt x="7853044" y="334644"/>
                  </a:lnTo>
                  <a:lnTo>
                    <a:pt x="7876353" y="287950"/>
                  </a:lnTo>
                  <a:lnTo>
                    <a:pt x="7903590" y="243697"/>
                  </a:lnTo>
                  <a:lnTo>
                    <a:pt x="7934733" y="201896"/>
                  </a:lnTo>
                  <a:lnTo>
                    <a:pt x="7969758" y="162559"/>
                  </a:lnTo>
                  <a:lnTo>
                    <a:pt x="8007689" y="126934"/>
                  </a:lnTo>
                  <a:lnTo>
                    <a:pt x="8047370" y="96250"/>
                  </a:lnTo>
                  <a:lnTo>
                    <a:pt x="8088790" y="70494"/>
                  </a:lnTo>
                  <a:lnTo>
                    <a:pt x="8131936" y="49656"/>
                  </a:lnTo>
                  <a:lnTo>
                    <a:pt x="8180308" y="31764"/>
                  </a:lnTo>
                  <a:lnTo>
                    <a:pt x="8231545" y="17858"/>
                  </a:lnTo>
                  <a:lnTo>
                    <a:pt x="8285647" y="7932"/>
                  </a:lnTo>
                  <a:lnTo>
                    <a:pt x="8342614" y="1982"/>
                  </a:lnTo>
                  <a:lnTo>
                    <a:pt x="8402446" y="0"/>
                  </a:lnTo>
                  <a:close/>
                </a:path>
              </a:pathLst>
            </a:custGeom>
            <a:ln w="9144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graphicFrame>
        <p:nvGraphicFramePr>
          <p:cNvPr id="9" name="object 9"/>
          <p:cNvGraphicFramePr>
            <a:graphicFrameLocks noGrp="1"/>
          </p:cNvGraphicFramePr>
          <p:nvPr/>
        </p:nvGraphicFramePr>
        <p:xfrm>
          <a:off x="5144261" y="3912996"/>
          <a:ext cx="1003299" cy="125463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3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65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37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343">
                <a:tc gridSpan="3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85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T w="9525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FFFFF"/>
                      </a:solidFill>
                      <a:prstDash val="solid"/>
                    </a:lnL>
                    <a:lnR w="9525">
                      <a:solidFill>
                        <a:srgbClr val="FFFFFF"/>
                      </a:solidFill>
                      <a:prstDash val="solid"/>
                    </a:lnR>
                    <a:lnB w="9525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7748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7432"/>
            <a:ext cx="18288000" cy="1402080"/>
          </a:xfrm>
          <a:custGeom>
            <a:avLst/>
            <a:gdLst/>
            <a:ahLst/>
            <a:cxnLst/>
            <a:rect l="l" t="t" r="r" b="b"/>
            <a:pathLst>
              <a:path w="18288000" h="1402080">
                <a:moveTo>
                  <a:pt x="18288000" y="0"/>
                </a:moveTo>
                <a:lnTo>
                  <a:pt x="0" y="0"/>
                </a:lnTo>
                <a:lnTo>
                  <a:pt x="0" y="1402079"/>
                </a:lnTo>
                <a:lnTo>
                  <a:pt x="18288000" y="1402079"/>
                </a:lnTo>
                <a:lnTo>
                  <a:pt x="18288000" y="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pPr algn="ctr"/>
            <a:r>
              <a:rPr lang="en-US" sz="6000" b="1" u="heavy" kern="0" spc="-5" dirty="0">
                <a:solidFill>
                  <a:prstClr val="black"/>
                </a:solidFill>
                <a:latin typeface="Arial"/>
                <a:ea typeface="+mj-ea"/>
                <a:cs typeface="Arial"/>
              </a:rPr>
              <a:t>phenols</a:t>
            </a:r>
            <a:r>
              <a:rPr lang="en-US" sz="6000" u="heavy" kern="0" dirty="0">
                <a:solidFill>
                  <a:srgbClr val="1C1C1C"/>
                </a:solidFill>
                <a:latin typeface="Arial"/>
                <a:ea typeface="+mj-ea"/>
                <a:cs typeface="Arial"/>
              </a:rPr>
              <a:t>:</a:t>
            </a:r>
            <a:endParaRPr sz="6000" dirty="0"/>
          </a:p>
        </p:txBody>
      </p:sp>
      <p:sp>
        <p:nvSpPr>
          <p:cNvPr id="3" name="object 4"/>
          <p:cNvSpPr txBox="1"/>
          <p:nvPr/>
        </p:nvSpPr>
        <p:spPr>
          <a:xfrm>
            <a:off x="15240" y="2036140"/>
            <a:ext cx="18249265" cy="708270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673100" indent="-597535">
              <a:lnSpc>
                <a:spcPct val="100000"/>
              </a:lnSpc>
              <a:spcBef>
                <a:spcPts val="110"/>
              </a:spcBef>
              <a:buFont typeface="Wingdings"/>
              <a:buChar char=""/>
              <a:tabLst>
                <a:tab pos="673735" algn="l"/>
              </a:tabLs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aromatic hydrocarbons consisting of a </a:t>
            </a:r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benzene ring attached to –OH group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</a:p>
          <a:p>
            <a:pPr marL="673100" indent="-597535">
              <a:lnSpc>
                <a:spcPct val="100000"/>
              </a:lnSpc>
              <a:spcBef>
                <a:spcPts val="110"/>
              </a:spcBef>
              <a:buFont typeface="Wingdings"/>
              <a:buChar char=""/>
              <a:tabLst>
                <a:tab pos="673735" algn="l"/>
              </a:tabLs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are more reactive than alkanes but less reactive than alkenes and alkynes.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3100" indent="-597535">
              <a:buClr>
                <a:srgbClr val="1C1C1C"/>
              </a:buClr>
              <a:buFont typeface="Wingdings"/>
              <a:buChar char=""/>
              <a:tabLst>
                <a:tab pos="673735" algn="l"/>
              </a:tabLst>
            </a:pPr>
            <a:r>
              <a:rPr sz="4000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Soluble</a:t>
            </a:r>
            <a:r>
              <a:rPr sz="4000" spc="-45" dirty="0">
                <a:solidFill>
                  <a:srgbClr val="006F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5% sodium hydroxide, but insoluble in 5% NaHCO3. </a:t>
            </a:r>
            <a:r>
              <a:rPr sz="400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1C1C1C"/>
              </a:buClr>
              <a:buFont typeface="Wingdings"/>
              <a:buChar char=""/>
            </a:pPr>
            <a:endParaRPr sz="48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3100" indent="-597535">
              <a:lnSpc>
                <a:spcPct val="100000"/>
              </a:lnSpc>
              <a:buClr>
                <a:srgbClr val="1C1C1C"/>
              </a:buClr>
              <a:buFont typeface="Wingdings"/>
              <a:buChar char=""/>
              <a:tabLst>
                <a:tab pos="673735" algn="l"/>
              </a:tabLs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react with a solution of bromine in carbon tetrachloride by substitution and an equivalent quantity of hydrogen bromide is evolved</a:t>
            </a:r>
            <a:r>
              <a:rPr sz="4000" spc="10" dirty="0">
                <a:solidFill>
                  <a:srgbClr val="1C1C1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C1C1C"/>
              </a:buClr>
              <a:buFont typeface="Wingdings"/>
              <a:buChar char=""/>
            </a:pPr>
            <a:endParaRPr sz="485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73100" indent="-597535">
              <a:lnSpc>
                <a:spcPct val="100000"/>
              </a:lnSpc>
              <a:buFont typeface="Wingdings"/>
              <a:buChar char=""/>
              <a:tabLst>
                <a:tab pos="673735" algn="l"/>
              </a:tabLst>
            </a:pP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They yield intense coloration (blue, green, red, or purple) when treated with a solution of </a:t>
            </a:r>
            <a:r>
              <a:rPr lang="en-US" sz="4000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ferric –chloride</a:t>
            </a:r>
            <a:r>
              <a:rPr lang="en-US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584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7432"/>
            <a:ext cx="18288000" cy="1402080"/>
          </a:xfrm>
          <a:custGeom>
            <a:avLst/>
            <a:gdLst/>
            <a:ahLst/>
            <a:cxnLst/>
            <a:rect l="l" t="t" r="r" b="b"/>
            <a:pathLst>
              <a:path w="18288000" h="1402080">
                <a:moveTo>
                  <a:pt x="18288000" y="0"/>
                </a:moveTo>
                <a:lnTo>
                  <a:pt x="0" y="0"/>
                </a:lnTo>
                <a:lnTo>
                  <a:pt x="0" y="1402079"/>
                </a:lnTo>
                <a:lnTo>
                  <a:pt x="18288000" y="1402079"/>
                </a:lnTo>
                <a:lnTo>
                  <a:pt x="18288000" y="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893689" y="298145"/>
            <a:ext cx="6505575" cy="9404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>
                <a:latin typeface="Arial"/>
                <a:cs typeface="Arial"/>
              </a:rPr>
              <a:t>Carboxylic</a:t>
            </a:r>
            <a:r>
              <a:rPr spc="-30" dirty="0">
                <a:latin typeface="Arial"/>
                <a:cs typeface="Arial"/>
              </a:rPr>
              <a:t> </a:t>
            </a:r>
            <a:r>
              <a:rPr spc="-5" dirty="0">
                <a:latin typeface="Arial"/>
                <a:cs typeface="Arial"/>
              </a:rPr>
              <a:t>acids</a:t>
            </a:r>
            <a:r>
              <a:rPr spc="-25" dirty="0">
                <a:latin typeface="Arial"/>
                <a:cs typeface="Arial"/>
              </a:rPr>
              <a:t> </a:t>
            </a:r>
            <a:r>
              <a:rPr b="0" dirty="0">
                <a:solidFill>
                  <a:srgbClr val="1C1C1C"/>
                </a:solidFill>
                <a:latin typeface="Arial"/>
                <a:cs typeface="Arial"/>
              </a:rPr>
              <a:t>: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240" y="2036140"/>
            <a:ext cx="18249265" cy="647741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673100" indent="-597535">
              <a:lnSpc>
                <a:spcPct val="100000"/>
              </a:lnSpc>
              <a:spcBef>
                <a:spcPts val="110"/>
              </a:spcBef>
              <a:buFont typeface="Wingdings"/>
              <a:buChar char=""/>
              <a:tabLst>
                <a:tab pos="673735" algn="l"/>
              </a:tabLst>
            </a:pP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Organic</a:t>
            </a:r>
            <a:r>
              <a:rPr sz="400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acids</a:t>
            </a:r>
            <a:r>
              <a:rPr sz="4000" spc="1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are</a:t>
            </a:r>
            <a:r>
              <a:rPr sz="4000" spc="14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prepared</a:t>
            </a:r>
            <a:r>
              <a:rPr sz="400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by</a:t>
            </a:r>
            <a:r>
              <a:rPr sz="400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4000" spc="1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006FC0"/>
                </a:solidFill>
                <a:latin typeface="Arial"/>
                <a:cs typeface="Arial"/>
              </a:rPr>
              <a:t>oxidation</a:t>
            </a:r>
            <a:r>
              <a:rPr sz="4000" spc="1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4000" spc="1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primary</a:t>
            </a:r>
            <a:r>
              <a:rPr sz="4000" spc="14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-5" dirty="0">
                <a:solidFill>
                  <a:srgbClr val="006FC0"/>
                </a:solidFill>
                <a:latin typeface="Arial"/>
                <a:cs typeface="Arial"/>
              </a:rPr>
              <a:t>alcohols</a:t>
            </a:r>
            <a:r>
              <a:rPr sz="4000" spc="1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or</a:t>
            </a:r>
            <a:r>
              <a:rPr sz="4000" spc="1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aldehydes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1C1C1C"/>
              </a:buClr>
              <a:buFont typeface="Wingdings"/>
              <a:buChar char=""/>
            </a:pPr>
            <a:endParaRPr sz="4150" dirty="0">
              <a:latin typeface="Arial"/>
              <a:cs typeface="Arial"/>
            </a:endParaRPr>
          </a:p>
          <a:p>
            <a:pPr marL="533400">
              <a:lnSpc>
                <a:spcPct val="100000"/>
              </a:lnSpc>
            </a:pP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with</a:t>
            </a:r>
            <a:r>
              <a:rPr sz="40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strong</a:t>
            </a:r>
            <a:r>
              <a:rPr sz="40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oxidizing</a:t>
            </a:r>
            <a:r>
              <a:rPr sz="4000" spc="-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agent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e.g.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KMnO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4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150" dirty="0">
              <a:latin typeface="Arial"/>
              <a:cs typeface="Arial"/>
            </a:endParaRPr>
          </a:p>
          <a:p>
            <a:pPr marL="673100" indent="-597535">
              <a:buClr>
                <a:srgbClr val="1C1C1C"/>
              </a:buClr>
              <a:buFont typeface="Wingdings"/>
              <a:buChar char=""/>
              <a:tabLst>
                <a:tab pos="673735" algn="l"/>
              </a:tabLst>
            </a:pP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Soluble</a:t>
            </a:r>
            <a:r>
              <a:rPr sz="4000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4000" spc="-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5%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NaOH</a:t>
            </a:r>
            <a:r>
              <a:rPr sz="4000" spc="-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&amp;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5%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NaHCO</a:t>
            </a:r>
            <a:r>
              <a:rPr sz="3975" spc="15" baseline="-20964" dirty="0">
                <a:solidFill>
                  <a:srgbClr val="1C1C1C"/>
                </a:solidFill>
                <a:latin typeface="Arial"/>
                <a:cs typeface="Arial"/>
              </a:rPr>
              <a:t>3</a:t>
            </a:r>
            <a:r>
              <a:rPr sz="3975" spc="480" baseline="-2096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lang="en-US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(The latter reaction is accompanied by the evolution of CO</a:t>
            </a:r>
            <a:r>
              <a:rPr lang="en-US" sz="4000" baseline="-25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r>
              <a:rPr lang="en-US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1C1C1C"/>
              </a:buClr>
              <a:buFont typeface="Wingdings"/>
              <a:buChar char=""/>
            </a:pPr>
            <a:endParaRPr sz="4850" dirty="0">
              <a:latin typeface="Arial"/>
              <a:cs typeface="Arial"/>
            </a:endParaRPr>
          </a:p>
          <a:p>
            <a:pPr marL="673100" indent="-597535">
              <a:lnSpc>
                <a:spcPct val="100000"/>
              </a:lnSpc>
              <a:buClr>
                <a:srgbClr val="1C1C1C"/>
              </a:buClr>
              <a:buFont typeface="Wingdings"/>
              <a:buChar char=""/>
              <a:tabLst>
                <a:tab pos="673735" algn="l"/>
              </a:tabLst>
            </a:pP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Non-reactive</a:t>
            </a:r>
            <a:r>
              <a:rPr sz="4000" spc="-4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towards</a:t>
            </a:r>
            <a:r>
              <a:rPr sz="40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a solution</a:t>
            </a:r>
            <a:r>
              <a:rPr sz="4000" spc="-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of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bromine</a:t>
            </a:r>
            <a:r>
              <a:rPr sz="4000" spc="-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in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CCL</a:t>
            </a:r>
            <a:r>
              <a:rPr sz="3975" spc="15" baseline="-20964" dirty="0">
                <a:solidFill>
                  <a:srgbClr val="1C1C1C"/>
                </a:solidFill>
                <a:latin typeface="Arial"/>
                <a:cs typeface="Arial"/>
              </a:rPr>
              <a:t>4</a:t>
            </a:r>
            <a:r>
              <a:rPr sz="4000" spc="10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40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1C1C1C"/>
              </a:buClr>
              <a:buFont typeface="Wingdings"/>
              <a:buChar char=""/>
            </a:pPr>
            <a:endParaRPr sz="4850" dirty="0">
              <a:latin typeface="Arial"/>
              <a:cs typeface="Arial"/>
            </a:endParaRPr>
          </a:p>
          <a:p>
            <a:pPr marL="673100" indent="-597535">
              <a:lnSpc>
                <a:spcPct val="100000"/>
              </a:lnSpc>
              <a:buFont typeface="Wingdings"/>
              <a:buChar char=""/>
              <a:tabLst>
                <a:tab pos="673735" algn="l"/>
              </a:tabLst>
            </a:pP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Give</a:t>
            </a:r>
            <a:r>
              <a:rPr sz="40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positive</a:t>
            </a:r>
            <a:r>
              <a:rPr sz="4000" spc="-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test</a:t>
            </a:r>
            <a:r>
              <a:rPr sz="4000" spc="-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with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ferric</a:t>
            </a:r>
            <a:r>
              <a:rPr sz="4000" spc="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006FC0"/>
                </a:solidFill>
                <a:latin typeface="Arial"/>
                <a:cs typeface="Arial"/>
              </a:rPr>
              <a:t>chloride</a:t>
            </a:r>
            <a:r>
              <a:rPr sz="4000" spc="-3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4000" spc="5" dirty="0">
                <a:solidFill>
                  <a:srgbClr val="1C1C1C"/>
                </a:solidFill>
                <a:latin typeface="Arial"/>
                <a:cs typeface="Arial"/>
              </a:rPr>
              <a:t>FeCL</a:t>
            </a:r>
            <a:r>
              <a:rPr sz="3975" spc="7" baseline="-20964" dirty="0">
                <a:solidFill>
                  <a:srgbClr val="1C1C1C"/>
                </a:solidFill>
                <a:latin typeface="Arial"/>
                <a:cs typeface="Arial"/>
              </a:rPr>
              <a:t>3</a:t>
            </a:r>
            <a:r>
              <a:rPr sz="3975" spc="540" baseline="-20964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4000" dirty="0">
                <a:solidFill>
                  <a:srgbClr val="1C1C1C"/>
                </a:solidFill>
                <a:latin typeface="Arial"/>
                <a:cs typeface="Arial"/>
              </a:rPr>
              <a:t>solution.</a:t>
            </a:r>
            <a:endParaRPr sz="40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27432"/>
            <a:ext cx="18288000" cy="1213485"/>
          </a:xfrm>
          <a:custGeom>
            <a:avLst/>
            <a:gdLst/>
            <a:ahLst/>
            <a:cxnLst/>
            <a:rect l="l" t="t" r="r" b="b"/>
            <a:pathLst>
              <a:path w="18288000" h="1213485">
                <a:moveTo>
                  <a:pt x="18288000" y="0"/>
                </a:moveTo>
                <a:lnTo>
                  <a:pt x="0" y="0"/>
                </a:lnTo>
                <a:lnTo>
                  <a:pt x="0" y="1213103"/>
                </a:lnTo>
                <a:lnTo>
                  <a:pt x="18288000" y="1213103"/>
                </a:lnTo>
                <a:lnTo>
                  <a:pt x="18288000" y="0"/>
                </a:lnTo>
                <a:close/>
              </a:path>
            </a:pathLst>
          </a:custGeom>
          <a:solidFill>
            <a:srgbClr val="0AA8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45989" y="191261"/>
            <a:ext cx="779462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5400" u="none" spc="-10" dirty="0">
                <a:latin typeface="Arial"/>
                <a:cs typeface="Arial"/>
              </a:rPr>
              <a:t>Aldehydes</a:t>
            </a:r>
            <a:r>
              <a:rPr sz="5400" u="none" spc="15" dirty="0">
                <a:latin typeface="Arial"/>
                <a:cs typeface="Arial"/>
              </a:rPr>
              <a:t> </a:t>
            </a:r>
            <a:r>
              <a:rPr sz="5400" u="none" dirty="0">
                <a:latin typeface="Arial"/>
                <a:cs typeface="Arial"/>
              </a:rPr>
              <a:t>and</a:t>
            </a:r>
            <a:r>
              <a:rPr sz="5400" u="none" spc="-45" dirty="0">
                <a:latin typeface="Arial"/>
                <a:cs typeface="Arial"/>
              </a:rPr>
              <a:t> </a:t>
            </a:r>
            <a:r>
              <a:rPr sz="5400" u="none" spc="-5" dirty="0">
                <a:latin typeface="Arial"/>
                <a:cs typeface="Arial"/>
              </a:rPr>
              <a:t>Ketones</a:t>
            </a:r>
            <a:endParaRPr sz="5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257800" y="962533"/>
            <a:ext cx="7769859" cy="73660"/>
          </a:xfrm>
          <a:custGeom>
            <a:avLst/>
            <a:gdLst/>
            <a:ahLst/>
            <a:cxnLst/>
            <a:rect l="l" t="t" r="r" b="b"/>
            <a:pathLst>
              <a:path w="7769859" h="73659">
                <a:moveTo>
                  <a:pt x="7769352" y="0"/>
                </a:moveTo>
                <a:lnTo>
                  <a:pt x="0" y="0"/>
                </a:lnTo>
                <a:lnTo>
                  <a:pt x="0" y="73151"/>
                </a:lnTo>
                <a:lnTo>
                  <a:pt x="7769352" y="73151"/>
                </a:lnTo>
                <a:lnTo>
                  <a:pt x="7769352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0264" y="1144606"/>
            <a:ext cx="17514570" cy="4142104"/>
          </a:xfrm>
          <a:prstGeom prst="rect">
            <a:avLst/>
          </a:prstGeom>
        </p:spPr>
        <p:txBody>
          <a:bodyPr vert="horz" wrap="square" lIns="0" tIns="287655" rIns="0" bIns="0" rtlCol="0">
            <a:spAutoFit/>
          </a:bodyPr>
          <a:lstStyle/>
          <a:p>
            <a:pPr marL="585470" indent="-573405">
              <a:lnSpc>
                <a:spcPct val="100000"/>
              </a:lnSpc>
              <a:spcBef>
                <a:spcPts val="2265"/>
              </a:spcBef>
              <a:buFont typeface="Wingdings"/>
              <a:buChar char=""/>
              <a:tabLst>
                <a:tab pos="586105" algn="l"/>
              </a:tabLst>
            </a:pP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Both</a:t>
            </a: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20" dirty="0">
                <a:solidFill>
                  <a:srgbClr val="1C1C1C"/>
                </a:solidFill>
                <a:latin typeface="Arial"/>
                <a:cs typeface="Arial"/>
              </a:rPr>
              <a:t>aldehydes</a:t>
            </a:r>
            <a:r>
              <a:rPr sz="360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&amp;</a:t>
            </a:r>
            <a:r>
              <a:rPr sz="36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ketones</a:t>
            </a:r>
            <a:r>
              <a:rPr sz="36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contain</a:t>
            </a:r>
            <a:r>
              <a:rPr sz="3600" spc="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006FC0"/>
                </a:solidFill>
                <a:latin typeface="Arial"/>
                <a:cs typeface="Arial"/>
              </a:rPr>
              <a:t>carbonyl</a:t>
            </a:r>
            <a:r>
              <a:rPr sz="3600" spc="9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006FC0"/>
                </a:solidFill>
                <a:latin typeface="Arial"/>
                <a:cs typeface="Arial"/>
              </a:rPr>
              <a:t>group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.</a:t>
            </a:r>
            <a:endParaRPr sz="3600">
              <a:latin typeface="Arial"/>
              <a:cs typeface="Arial"/>
            </a:endParaRPr>
          </a:p>
          <a:p>
            <a:pPr marL="585470" marR="5080" indent="-573405">
              <a:lnSpc>
                <a:spcPct val="150000"/>
              </a:lnSpc>
              <a:buFont typeface="Wingdings"/>
              <a:buChar char=""/>
              <a:tabLst>
                <a:tab pos="586105" algn="l"/>
              </a:tabLst>
            </a:pP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A</a:t>
            </a:r>
            <a:r>
              <a:rPr sz="3600" spc="-21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general</a:t>
            </a:r>
            <a:r>
              <a:rPr sz="3600" spc="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test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dirty="0">
                <a:solidFill>
                  <a:srgbClr val="1C1C1C"/>
                </a:solidFill>
                <a:latin typeface="Arial"/>
                <a:cs typeface="Arial"/>
              </a:rPr>
              <a:t>for</a:t>
            </a:r>
            <a:r>
              <a:rPr sz="36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1C1C1C"/>
                </a:solidFill>
                <a:latin typeface="Arial"/>
                <a:cs typeface="Arial"/>
              </a:rPr>
              <a:t>carbonyl</a:t>
            </a:r>
            <a:r>
              <a:rPr sz="3600" spc="7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compounds</a:t>
            </a:r>
            <a:r>
              <a:rPr sz="3600" spc="5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25" dirty="0">
                <a:solidFill>
                  <a:srgbClr val="1C1C1C"/>
                </a:solidFill>
                <a:latin typeface="Arial"/>
                <a:cs typeface="Arial"/>
              </a:rPr>
              <a:t>will</a:t>
            </a:r>
            <a:r>
              <a:rPr sz="3600" spc="9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immediately</a:t>
            </a:r>
            <a:r>
              <a:rPr sz="3600" spc="5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characterize</a:t>
            </a:r>
            <a:r>
              <a:rPr sz="3600" spc="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both</a:t>
            </a:r>
            <a:r>
              <a:rPr sz="3600" spc="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classes</a:t>
            </a:r>
            <a:r>
              <a:rPr sz="3600" spc="2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of </a:t>
            </a:r>
            <a:r>
              <a:rPr sz="3600" spc="-9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compounds.</a:t>
            </a:r>
            <a:endParaRPr sz="3600">
              <a:latin typeface="Arial"/>
              <a:cs typeface="Arial"/>
            </a:endParaRPr>
          </a:p>
          <a:p>
            <a:pPr marL="585470" marR="621665" indent="-573405">
              <a:lnSpc>
                <a:spcPct val="150000"/>
              </a:lnSpc>
              <a:spcBef>
                <a:spcPts val="5"/>
              </a:spcBef>
              <a:buFont typeface="Wingdings"/>
              <a:buChar char=""/>
              <a:tabLst>
                <a:tab pos="586105" algn="l"/>
              </a:tabLst>
            </a:pPr>
            <a:r>
              <a:rPr sz="3600" spc="5" dirty="0">
                <a:solidFill>
                  <a:srgbClr val="1C1C1C"/>
                </a:solidFill>
                <a:latin typeface="Arial"/>
                <a:cs typeface="Arial"/>
              </a:rPr>
              <a:t>The</a:t>
            </a:r>
            <a:r>
              <a:rPr sz="3600" spc="-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preferred</a:t>
            </a:r>
            <a:r>
              <a:rPr sz="3600" spc="3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reagent</a:t>
            </a:r>
            <a:r>
              <a:rPr sz="3600" spc="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1C1C1C"/>
                </a:solidFill>
                <a:latin typeface="Arial"/>
                <a:cs typeface="Arial"/>
              </a:rPr>
              <a:t>is</a:t>
            </a:r>
            <a:r>
              <a:rPr sz="3600" spc="2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5" dirty="0">
                <a:solidFill>
                  <a:srgbClr val="006FC0"/>
                </a:solidFill>
                <a:latin typeface="Arial"/>
                <a:cs typeface="Arial"/>
              </a:rPr>
              <a:t>2.4-</a:t>
            </a:r>
            <a:r>
              <a:rPr sz="3600" spc="2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006FC0"/>
                </a:solidFill>
                <a:latin typeface="Arial"/>
                <a:cs typeface="Arial"/>
              </a:rPr>
              <a:t>dinitrophenyl</a:t>
            </a:r>
            <a:r>
              <a:rPr sz="3600" spc="13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006FC0"/>
                </a:solidFill>
                <a:latin typeface="Arial"/>
                <a:cs typeface="Arial"/>
              </a:rPr>
              <a:t>hydrazine</a:t>
            </a:r>
            <a:r>
              <a:rPr sz="3600" spc="100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600" spc="-25" dirty="0">
                <a:solidFill>
                  <a:srgbClr val="1C1C1C"/>
                </a:solidFill>
                <a:latin typeface="Arial"/>
                <a:cs typeface="Arial"/>
              </a:rPr>
              <a:t>which</a:t>
            </a:r>
            <a:r>
              <a:rPr sz="3600" spc="11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give</a:t>
            </a:r>
            <a:r>
              <a:rPr sz="3600" spc="4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006FC0"/>
                </a:solidFill>
                <a:latin typeface="Arial"/>
                <a:cs typeface="Arial"/>
              </a:rPr>
              <a:t>insoluble</a:t>
            </a:r>
            <a:r>
              <a:rPr sz="3600" spc="55" dirty="0">
                <a:solidFill>
                  <a:srgbClr val="006FC0"/>
                </a:solidFill>
                <a:latin typeface="Arial"/>
                <a:cs typeface="Arial"/>
              </a:rPr>
              <a:t> </a:t>
            </a:r>
            <a:r>
              <a:rPr sz="3600" spc="-20" dirty="0">
                <a:solidFill>
                  <a:srgbClr val="1C1C1C"/>
                </a:solidFill>
                <a:latin typeface="Arial"/>
                <a:cs typeface="Arial"/>
              </a:rPr>
              <a:t>phenyl </a:t>
            </a:r>
            <a:r>
              <a:rPr sz="3600" spc="-98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1C1C1C"/>
                </a:solidFill>
                <a:latin typeface="Arial"/>
                <a:cs typeface="Arial"/>
              </a:rPr>
              <a:t>hydrazone</a:t>
            </a:r>
            <a:r>
              <a:rPr sz="3600" spc="90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20" dirty="0">
                <a:solidFill>
                  <a:srgbClr val="1C1C1C"/>
                </a:solidFill>
                <a:latin typeface="Arial"/>
                <a:cs typeface="Arial"/>
              </a:rPr>
              <a:t>with</a:t>
            </a:r>
            <a:r>
              <a:rPr sz="360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5" dirty="0">
                <a:solidFill>
                  <a:srgbClr val="1C1C1C"/>
                </a:solidFill>
                <a:latin typeface="Arial"/>
                <a:cs typeface="Arial"/>
              </a:rPr>
              <a:t>carbonyl</a:t>
            </a:r>
            <a:r>
              <a:rPr sz="3600" spc="65" dirty="0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sz="3600" spc="-10" dirty="0">
                <a:solidFill>
                  <a:srgbClr val="1C1C1C"/>
                </a:solidFill>
                <a:latin typeface="Arial"/>
                <a:cs typeface="Arial"/>
              </a:rPr>
              <a:t>compounds.</a:t>
            </a:r>
            <a:endParaRPr sz="3600">
              <a:latin typeface="Arial"/>
              <a:cs typeface="Arial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5532117"/>
            <a:ext cx="18284952" cy="475488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TM03457515[[fn=View]]</Template>
  <TotalTime>423</TotalTime>
  <Words>329</Words>
  <Application>Microsoft Office PowerPoint</Application>
  <PresentationFormat>مخصص</PresentationFormat>
  <Paragraphs>49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Wingdings</vt:lpstr>
      <vt:lpstr>Office Theme</vt:lpstr>
      <vt:lpstr>عرض تقديمي في PowerPoint</vt:lpstr>
      <vt:lpstr>Functional Group Identification</vt:lpstr>
      <vt:lpstr>The Aim of this experiment :</vt:lpstr>
      <vt:lpstr>Alcohols :</vt:lpstr>
      <vt:lpstr>Oxidation:</vt:lpstr>
      <vt:lpstr>عرض تقديمي في PowerPoint</vt:lpstr>
      <vt:lpstr>عرض تقديمي في PowerPoint</vt:lpstr>
      <vt:lpstr>Carboxylic acids :</vt:lpstr>
      <vt:lpstr>Aldehydes and Ketones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Raghad</dc:creator>
  <cp:lastModifiedBy>MT</cp:lastModifiedBy>
  <cp:revision>17</cp:revision>
  <dcterms:created xsi:type="dcterms:W3CDTF">2021-02-27T20:22:16Z</dcterms:created>
  <dcterms:modified xsi:type="dcterms:W3CDTF">2026-05-10T20:24:23Z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2020-03-28T00:00:00Z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2021-02-27T00:00:00Z</vt:filetime>
  </property>
</Properties>
</file>