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81" r:id="rId3"/>
    <p:sldId id="282" r:id="rId4"/>
    <p:sldId id="268" r:id="rId5"/>
    <p:sldId id="269" r:id="rId6"/>
    <p:sldId id="270" r:id="rId7"/>
    <p:sldId id="271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A8"/>
    <a:srgbClr val="FEC630"/>
    <a:srgbClr val="52CBBE"/>
    <a:srgbClr val="FF5969"/>
    <a:srgbClr val="5D7373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1" autoAdjust="0"/>
    <p:restoredTop sz="94660"/>
  </p:normalViewPr>
  <p:slideViewPr>
    <p:cSldViewPr snapToGrid="0">
      <p:cViewPr varScale="1">
        <p:scale>
          <a:sx n="96" d="100"/>
          <a:sy n="96" d="100"/>
        </p:scale>
        <p:origin x="370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86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73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0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78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11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90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4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26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36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45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609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10.05.2026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53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780585" y="3379274"/>
              <a:ext cx="21765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Group I Cations</a:t>
              </a: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3" cy="6858000"/>
            <a:chOff x="213096" y="0"/>
            <a:chExt cx="11447503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8932713" y="3194732"/>
              <a:ext cx="23609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638543" y="-1"/>
            <a:ext cx="8692332" cy="6858000"/>
            <a:chOff x="718505" y="-1"/>
            <a:chExt cx="8692332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692F90EE-2114-4D07-A4D8-116A4CFB933B}"/>
              </a:ext>
            </a:extLst>
          </p:cNvPr>
          <p:cNvSpPr txBox="1"/>
          <p:nvPr/>
        </p:nvSpPr>
        <p:spPr>
          <a:xfrm>
            <a:off x="3684136" y="2929164"/>
            <a:ext cx="82440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3A1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Chemical Reactions of Group I Ions</a:t>
            </a:r>
            <a:endParaRPr lang="en-US" sz="6000" dirty="0">
              <a:solidFill>
                <a:srgbClr val="FF59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" name="Picture 60" descr="الوصف: C:\Users\Us\Desktop\مصادر جديدة\شعار الجامعة.jpg">
            <a:extLst>
              <a:ext uri="{FF2B5EF4-FFF2-40B4-BE49-F238E27FC236}">
                <a16:creationId xmlns:a16="http://schemas.microsoft.com/office/drawing/2014/main" id="{84AB25BA-2F45-4532-AEB6-09E5E195CB0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979" y="115024"/>
            <a:ext cx="2134982" cy="2114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Picture 3">
            <a:extLst>
              <a:ext uri="{FF2B5EF4-FFF2-40B4-BE49-F238E27FC236}">
                <a16:creationId xmlns:a16="http://schemas.microsoft.com/office/drawing/2014/main" id="{26390090-10E0-429B-9226-CF091B51D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3417" y="80608"/>
            <a:ext cx="2333749" cy="211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Rectangle 1">
            <a:extLst>
              <a:ext uri="{FF2B5EF4-FFF2-40B4-BE49-F238E27FC236}">
                <a16:creationId xmlns:a16="http://schemas.microsoft.com/office/drawing/2014/main" id="{34FAFBA1-E1C2-4940-8768-B1AB6599E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901" y="115024"/>
            <a:ext cx="3990781" cy="1821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2000" dirty="0" err="1"/>
              <a:t>Mustansyriah</a:t>
            </a:r>
            <a:r>
              <a:rPr lang="en-US" sz="2000" dirty="0"/>
              <a:t> University</a:t>
            </a:r>
          </a:p>
          <a:p>
            <a:pPr algn="ctr">
              <a:buNone/>
            </a:pPr>
            <a:r>
              <a:rPr lang="en-US" sz="2000" dirty="0"/>
              <a:t>College of Medicine</a:t>
            </a:r>
          </a:p>
          <a:p>
            <a:pPr algn="ctr">
              <a:buNone/>
            </a:pPr>
            <a:r>
              <a:rPr lang="en-US" sz="2000" dirty="0"/>
              <a:t>Department of Chemistry &amp; Biochemistry</a:t>
            </a:r>
          </a:p>
          <a:p>
            <a:pPr rtl="1">
              <a:lnSpc>
                <a:spcPct val="107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ar-IQ" sz="24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ar-IQ" sz="2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C3001EC-9F33-4C39-B780-199714C83EA2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9B5C97-F627-4A85-B003-5396A9D964D5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783148" y="3130740"/>
              <a:ext cx="21713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3E93C38-ECA5-4094-81E9-196A3BD19EBD}"/>
              </a:ext>
            </a:extLst>
          </p:cNvPr>
          <p:cNvGrpSpPr/>
          <p:nvPr/>
        </p:nvGrpSpPr>
        <p:grpSpPr>
          <a:xfrm>
            <a:off x="169172" y="-25843"/>
            <a:ext cx="11478281" cy="6858000"/>
            <a:chOff x="213096" y="0"/>
            <a:chExt cx="11478281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C85080E-7B66-43F0-AB4D-3A69B13C005A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05DAC1A-9BF8-460E-8D8B-77BFB6B27FF9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DCA374-CD21-448B-8791-8A04A9A9A552}"/>
                </a:ext>
              </a:extLst>
            </p:cNvPr>
            <p:cNvSpPr txBox="1"/>
            <p:nvPr/>
          </p:nvSpPr>
          <p:spPr>
            <a:xfrm rot="16200000">
              <a:off x="10341391" y="3075057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40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3A620A7-5483-4447-9670-0F8D67F36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10843373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10162902" cy="6858000"/>
            <a:chOff x="491575" y="0"/>
            <a:chExt cx="1016290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484871" y="3047553"/>
              <a:ext cx="1446659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67CF96-B24C-4BAD-8466-B32ECC2753A1}"/>
              </a:ext>
            </a:extLst>
          </p:cNvPr>
          <p:cNvGrpSpPr/>
          <p:nvPr/>
        </p:nvGrpSpPr>
        <p:grpSpPr>
          <a:xfrm>
            <a:off x="-8021384" y="0"/>
            <a:ext cx="9574094" cy="6858000"/>
            <a:chOff x="491575" y="0"/>
            <a:chExt cx="9574094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7B7434-49BE-47D6-BAE6-9B9134F0EC8C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80296C0-D397-432D-B5A1-CA7DA186EB1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3DE47E8-526D-4A96-A671-69E14D20D1EB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FD4AAEC-83E5-4832-BEA2-517A195B2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3C6BBB46-3AAE-49B1-8F56-3535CC357F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A452EB0-3109-45BB-9389-19F84818FE30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F941D0C-24DA-4E77-BE08-34D6F94BD6FB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9747D82-077A-45F5-8822-6A7F978E7845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B26FA9-EA76-44C1-BA33-E4EBB060AC7E}"/>
                </a:ext>
              </a:extLst>
            </p:cNvPr>
            <p:cNvSpPr txBox="1"/>
            <p:nvPr/>
          </p:nvSpPr>
          <p:spPr>
            <a:xfrm rot="16200000">
              <a:off x="8091629" y="3220387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EF138C1A-5B68-42BE-B6B8-0EE1F4738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C48F6F2-7791-4D91-ADEC-77FE8FA739E3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ED37E9-9873-442F-9B7C-7F4BC1A8F51E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2E020DE-B46A-4F47-97AB-BB6C9038FA2E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CF05B7C-3B2D-4CAB-9132-7B756B442063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A04E2F48-2025-4003-B590-1DD957710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A6374301-0E70-4FD4-853C-D5FDFFE46BF6}"/>
              </a:ext>
            </a:extLst>
          </p:cNvPr>
          <p:cNvSpPr/>
          <p:nvPr/>
        </p:nvSpPr>
        <p:spPr>
          <a:xfrm>
            <a:off x="2370236" y="628839"/>
            <a:ext cx="8653364" cy="461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Potassium chromate solution: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 forms a yellow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PbCrO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which is insoluble in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acetic acid &amp; ammonia solution but soluble in hydroxides &amp; in</a:t>
            </a:r>
            <a:r>
              <a:rPr kumimoji="1" lang="ar-IQ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HNO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03A1A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E64979C6-E017-4CE1-A41D-B5D993DC531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" t="5114" r="11514" b="5805"/>
          <a:stretch/>
        </p:blipFill>
        <p:spPr>
          <a:xfrm>
            <a:off x="5881525" y="2937709"/>
            <a:ext cx="1310460" cy="292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47942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688377" y="3225507"/>
              <a:ext cx="236091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448748" y="3243966"/>
              <a:ext cx="17773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1184133" y="0"/>
            <a:ext cx="9975540" cy="6858000"/>
            <a:chOff x="491575" y="0"/>
            <a:chExt cx="9975540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8932713" y="3163955"/>
              <a:ext cx="236091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40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9627907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091629" y="3220387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9879508-5AD7-4FE2-AD55-8AF69ECDB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1D8B9101-6180-47BD-BDC7-D6C3A8470F47}"/>
              </a:ext>
            </a:extLst>
          </p:cNvPr>
          <p:cNvSpPr/>
          <p:nvPr/>
        </p:nvSpPr>
        <p:spPr>
          <a:xfrm>
            <a:off x="1899512" y="728292"/>
            <a:ext cx="8449627" cy="1788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Sodium hydroxide:</a:t>
            </a:r>
            <a:endParaRPr kumimoji="1" lang="ar-IQ" sz="2400" b="1" i="0" u="none" strike="noStrike" kern="1200" cap="none" spc="0" normalizeH="0" baseline="0" noProof="0" dirty="0">
              <a:ln>
                <a:noFill/>
              </a:ln>
              <a:solidFill>
                <a:srgbClr val="FF5969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It forms a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white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Pb(OH)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 </a:t>
            </a: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dissolves on adding excess of  NaOH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form Na</a:t>
            </a:r>
            <a:r>
              <a:rPr kumimoji="1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(PbO</a:t>
            </a:r>
            <a:r>
              <a:rPr kumimoji="1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BA34389-A147-4423-8CAE-968AEC02642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28"/>
          <a:stretch/>
        </p:blipFill>
        <p:spPr>
          <a:xfrm>
            <a:off x="2608040" y="3245022"/>
            <a:ext cx="7027385" cy="195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596662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783148" y="3130740"/>
              <a:ext cx="21713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41391" y="31366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10018436" cy="6858000"/>
            <a:chOff x="491575" y="0"/>
            <a:chExt cx="10018436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01219" y="3016249"/>
              <a:ext cx="210969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40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88343" y="3178499"/>
              <a:ext cx="19083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9234709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220387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E6C01CB4-BC57-42E9-9503-FD5B19BF0A92}"/>
              </a:ext>
            </a:extLst>
          </p:cNvPr>
          <p:cNvSpPr/>
          <p:nvPr/>
        </p:nvSpPr>
        <p:spPr>
          <a:xfrm>
            <a:off x="1424140" y="0"/>
            <a:ext cx="8720961" cy="6589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Reactions of the Aqueous Solution of Ag</a:t>
            </a:r>
            <a:r>
              <a:rPr kumimoji="1" lang="en-US" sz="3200" b="1" i="0" u="sng" strike="noStrike" kern="1200" cap="none" spc="0" normalizeH="0" baseline="3000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 </a:t>
            </a:r>
            <a:r>
              <a:rPr kumimoji="1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3200" b="1" dirty="0">
              <a:solidFill>
                <a:srgbClr val="92D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US" sz="2400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HCl (diluted):</a:t>
            </a:r>
            <a:endParaRPr kumimoji="1" lang="en-US" sz="2400" dirty="0">
              <a:solidFill>
                <a:srgbClr val="92D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cloudy white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AgCl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formed,</a:t>
            </a: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this precipitate is </a:t>
            </a: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insoluble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water and acids </a:t>
            </a: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 HNO</a:t>
            </a:r>
            <a:r>
              <a:rPr kumimoji="1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sz="2400" baseline="-25000" dirty="0">
              <a:solidFill>
                <a:srgbClr val="1C1C1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sz="2400" b="1" u="sng" baseline="-25000" dirty="0">
              <a:solidFill>
                <a:srgbClr val="1C1C1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sz="2400" b="1" i="0" u="sng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Soluble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ammonia solution because it 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forms a complex ion. </a:t>
            </a: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0833480-A4A1-4EC7-90B4-E76E20F896FB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6" t="3525" r="18572" b="10447"/>
          <a:stretch/>
        </p:blipFill>
        <p:spPr>
          <a:xfrm>
            <a:off x="8134963" y="1224144"/>
            <a:ext cx="1151633" cy="227165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816AC77-57D9-408F-803A-4FB2141D4D02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95" t="4463" r="16277" b="12011"/>
          <a:stretch/>
        </p:blipFill>
        <p:spPr>
          <a:xfrm>
            <a:off x="8100089" y="4204867"/>
            <a:ext cx="1151633" cy="213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187548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780462" y="3128053"/>
              <a:ext cx="21767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41391" y="31366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63189" y="3059770"/>
              <a:ext cx="18999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780364" y="-1"/>
            <a:ext cx="11860721" cy="6858000"/>
            <a:chOff x="-2449883" y="-1"/>
            <a:chExt cx="1186072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8" y="2308586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179580" y="3132437"/>
              <a:ext cx="18161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8582912" y="2959317"/>
              <a:ext cx="45719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46A7CCFF-A4D3-47A8-988C-CF517DC95307}"/>
              </a:ext>
            </a:extLst>
          </p:cNvPr>
          <p:cNvSpPr txBox="1"/>
          <p:nvPr/>
        </p:nvSpPr>
        <p:spPr>
          <a:xfrm rot="16200000">
            <a:off x="9450498" y="3165783"/>
            <a:ext cx="17494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</a:t>
            </a:r>
            <a:r>
              <a:rPr kumimoji="1" lang="en-US" sz="32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9371FB9-33D2-4FEB-AFD4-83D866498969}"/>
              </a:ext>
            </a:extLst>
          </p:cNvPr>
          <p:cNvSpPr/>
          <p:nvPr/>
        </p:nvSpPr>
        <p:spPr>
          <a:xfrm>
            <a:off x="1003436" y="882811"/>
            <a:ext cx="8059383" cy="27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Potassium chromate:</a:t>
            </a:r>
            <a:endParaRPr kumimoji="1" lang="en-US" sz="2400" dirty="0">
              <a:solidFill>
                <a:srgbClr val="92D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1632753">
              <a:lnSpc>
                <a:spcPct val="150000"/>
              </a:lnSpc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Red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formed, insoluble in acetic acid (diluted),</a:t>
            </a:r>
            <a:r>
              <a:rPr kumimoji="1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soluble in diluted HNO</a:t>
            </a:r>
            <a:r>
              <a:rPr kumimoji="1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ammonia solution. 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86739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30905" y="3178497"/>
              <a:ext cx="20758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83279" y="3178499"/>
              <a:ext cx="190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027483" y="3099962"/>
              <a:ext cx="21713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780364" y="-1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1786364" y="0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72A053E7-715B-4040-9D77-37FC53CEBDF4}"/>
              </a:ext>
            </a:extLst>
          </p:cNvPr>
          <p:cNvSpPr/>
          <p:nvPr/>
        </p:nvSpPr>
        <p:spPr>
          <a:xfrm>
            <a:off x="464432" y="261274"/>
            <a:ext cx="9146999" cy="2547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Sodium hydroxide: 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Brown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formed, 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insoluble on addition of excess of the precipitant (NaOH solution). </a:t>
            </a: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15C5807-5727-4523-987F-3A7E43AC44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58" y="2294844"/>
            <a:ext cx="7890761" cy="69083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C044D2-C224-44BC-B5F0-B3E88FBD740E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8" t="2737" r="20175" b="7982"/>
          <a:stretch/>
        </p:blipFill>
        <p:spPr>
          <a:xfrm>
            <a:off x="3444836" y="3378231"/>
            <a:ext cx="1593096" cy="287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33330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30905" y="3178497"/>
              <a:ext cx="20758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83279" y="3178499"/>
              <a:ext cx="190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027483" y="3099962"/>
              <a:ext cx="21713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780364" y="-1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1786364" y="0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C48BB331-A53C-499B-A2A8-693A302D9C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0938" y="163811"/>
            <a:ext cx="9574094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01393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0593" y="1164722"/>
            <a:ext cx="109741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Tahoma" panose="020B0604030504040204" pitchFamily="34" charset="0"/>
              </a:rPr>
              <a:t>	Cations are typically divided into </a:t>
            </a:r>
            <a:r>
              <a:rPr lang="en-US" sz="3600" b="1" dirty="0">
                <a:solidFill>
                  <a:srgbClr val="000000"/>
                </a:solidFill>
                <a:latin typeface="Tahoma" panose="020B0604030504040204" pitchFamily="34" charset="0"/>
              </a:rPr>
              <a:t>five Groups</a:t>
            </a:r>
            <a:r>
              <a:rPr lang="en-US" sz="3600" dirty="0">
                <a:solidFill>
                  <a:srgbClr val="000000"/>
                </a:solidFill>
                <a:latin typeface="Tahoma" panose="020B0604030504040204" pitchFamily="34" charset="0"/>
              </a:rPr>
              <a:t>, where each group shares a common reagent that can be used for selective precipitation. The classic qualitative analysis scheme used to separate various groups of cations.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193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876" y="169683"/>
            <a:ext cx="10680569" cy="634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84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66ACF4C-6F8C-46FC-8362-2E05C90EEAFA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F373113-18F1-4443-9A8E-5EF06C1D2FEA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F99D053-FB83-41F1-B2CB-C10918BC99BC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F4373C1-3934-47C3-8F36-E2FB2615CA87}"/>
                </a:ext>
              </a:extLst>
            </p:cNvPr>
            <p:cNvSpPr txBox="1"/>
            <p:nvPr/>
          </p:nvSpPr>
          <p:spPr>
            <a:xfrm rot="16200000">
              <a:off x="10736136" y="3334823"/>
              <a:ext cx="226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Group I Cations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5A5E18E8-5A3E-4F1D-8254-6193AA55C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11372439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3" cy="6858000"/>
            <a:chOff x="213096" y="0"/>
            <a:chExt cx="11447503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8932713" y="3194732"/>
              <a:ext cx="23609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B7020D-701A-4EE7-BDA2-CD171993C203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B77930A-0489-40A5-B3D7-053D64BD29C4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D749F6-F5EB-48BD-A697-16D473CCCFE8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70AD46-78F1-4169-9AE3-EDECC43BD39B}"/>
                </a:ext>
              </a:extLst>
            </p:cNvPr>
            <p:cNvSpPr txBox="1"/>
            <p:nvPr/>
          </p:nvSpPr>
          <p:spPr>
            <a:xfrm rot="16200000">
              <a:off x="8746452" y="3189607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22B026A5-B1AC-46D4-AE84-DF77E5A29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0422D8F-B19E-425C-93A8-F750F60A06A7}"/>
              </a:ext>
            </a:extLst>
          </p:cNvPr>
          <p:cNvGrpSpPr/>
          <p:nvPr/>
        </p:nvGrpSpPr>
        <p:grpSpPr>
          <a:xfrm>
            <a:off x="-7638543" y="-1"/>
            <a:ext cx="8692332" cy="6858000"/>
            <a:chOff x="718505" y="-1"/>
            <a:chExt cx="8692332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278AF09-2D0C-4E81-816C-BC1D04E40DC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C2E1C67-7A8F-4EB5-AB00-3C754858084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7795C74-0308-4781-BEE6-B62AE6D17152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5C46027-B464-4ADA-A3B8-14FF4471B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D48DDF-B760-4AB3-A520-29238CC2C408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A696B4D-5BCF-47C3-8B8C-BE87154A63B4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AAA7B45-7DAF-4C4D-A930-ABA45AC955DD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1F5CFD-7EE1-475C-A36F-330184D5C6EC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B9F42291-FBD0-4239-8D69-22035DCB4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31FA95-BEFE-4608-8471-767CB4ED07A5}"/>
              </a:ext>
            </a:extLst>
          </p:cNvPr>
          <p:cNvSpPr/>
          <p:nvPr/>
        </p:nvSpPr>
        <p:spPr>
          <a:xfrm>
            <a:off x="3058852" y="831427"/>
            <a:ext cx="777858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group I ions are: </a:t>
            </a:r>
            <a:r>
              <a:rPr lang="en-US" sz="2000" dirty="0">
                <a:solidFill>
                  <a:srgbClr val="03A1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Silver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</a:t>
            </a:r>
            <a:r>
              <a:rPr kumimoji="1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03A1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Mercury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Hg</a:t>
            </a:r>
            <a:r>
              <a:rPr kumimoji="1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+2</a:t>
            </a:r>
            <a:r>
              <a:rPr kumimoji="1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000" dirty="0">
                <a:solidFill>
                  <a:srgbClr val="03A1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Pb</a:t>
            </a:r>
            <a:r>
              <a:rPr kumimoji="1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+2 </a:t>
            </a: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2000" b="0" i="0" u="none" strike="noStrike" kern="1200" cap="none" spc="0" normalizeH="0" baseline="30000" noProof="0" dirty="0">
              <a:ln>
                <a:noFill/>
              </a:ln>
              <a:solidFill>
                <a:srgbClr val="00A0A8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2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Note that </a:t>
            </a:r>
            <a:r>
              <a:rPr lang="en-US" altLang="en-US" sz="2000" dirty="0">
                <a:solidFill>
                  <a:srgbClr val="000000"/>
                </a:solidFill>
                <a:latin typeface="MathJax_Main"/>
                <a:cs typeface="Tahoma" panose="020B0604030504040204" pitchFamily="34" charset="0"/>
              </a:rPr>
              <a:t>Ag+</a:t>
            </a:r>
            <a:r>
              <a:rPr lang="en-US" altLang="en-US" sz="2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 </a:t>
            </a:r>
            <a:r>
              <a:rPr lang="en-US" altLang="en-US" sz="2000" dirty="0">
                <a:solidFill>
                  <a:srgbClr val="000000"/>
                </a:solidFill>
                <a:latin typeface="MathJax_Main"/>
                <a:cs typeface="Tahoma" panose="020B0604030504040204" pitchFamily="34" charset="0"/>
              </a:rPr>
              <a:t>Pb2+</a:t>
            </a:r>
            <a:r>
              <a:rPr lang="en-US" altLang="en-US" sz="2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 </a:t>
            </a:r>
            <a:r>
              <a:rPr lang="en-US" altLang="en-US" sz="2000" dirty="0">
                <a:solidFill>
                  <a:srgbClr val="000000"/>
                </a:solidFill>
                <a:latin typeface="MathJax_Main"/>
                <a:cs typeface="Tahoma" panose="020B0604030504040204" pitchFamily="34" charset="0"/>
              </a:rPr>
              <a:t>Hg2+2</a:t>
            </a:r>
            <a:r>
              <a:rPr lang="en-US" altLang="en-US" sz="2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are called the Group I cations since they are the first group separated from the larger mixture. </a:t>
            </a:r>
            <a:endParaRPr lang="en-US" altLang="en-US" sz="2000" dirty="0">
              <a:solidFill>
                <a:prstClr val="black"/>
              </a:solidFill>
            </a:endParaRP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2000" baseline="30000" dirty="0">
              <a:solidFill>
                <a:srgbClr val="00A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just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chloride salts of these ions are </a:t>
            </a:r>
            <a:r>
              <a:rPr kumimoji="1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insoluble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therefore, to prevent any interference with the cations of group II, 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hydrochloric acid (HCl)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 added to remove them as the chlorides:</a:t>
            </a: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2000" b="0" i="0" u="none" strike="noStrike" kern="1200" cap="none" spc="0" normalizeH="0" baseline="30000" noProof="0" dirty="0">
              <a:ln>
                <a:noFill/>
              </a:ln>
              <a:solidFill>
                <a:srgbClr val="00A0A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3200" b="0" i="0" u="none" strike="noStrike" kern="1200" cap="none" spc="0" normalizeH="0" baseline="0" noProof="0" dirty="0">
              <a:ln>
                <a:noFill/>
              </a:ln>
              <a:solidFill>
                <a:srgbClr val="00A0A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9C5E25-DA3F-418B-AD89-67E2C00112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013" y="3512772"/>
            <a:ext cx="6412580" cy="286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C3001EC-9F33-4C39-B780-199714C83EA2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9B5C97-F627-4A85-B003-5396A9D964D5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688378" y="3287064"/>
              <a:ext cx="23609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Group I Cations</a:t>
              </a: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3E93C38-ECA5-4094-81E9-196A3BD19EBD}"/>
              </a:ext>
            </a:extLst>
          </p:cNvPr>
          <p:cNvGrpSpPr/>
          <p:nvPr/>
        </p:nvGrpSpPr>
        <p:grpSpPr>
          <a:xfrm>
            <a:off x="226788" y="-2"/>
            <a:ext cx="11447503" cy="6858000"/>
            <a:chOff x="213096" y="0"/>
            <a:chExt cx="11447503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C85080E-7B66-43F0-AB4D-3A69B13C005A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05DAC1A-9BF8-460E-8D8B-77BFB6B27FF9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DCA374-CD21-448B-8791-8A04A9A9A552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3A620A7-5483-4447-9670-0F8D67F36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10843373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10009013" cy="6858000"/>
            <a:chOff x="491575" y="0"/>
            <a:chExt cx="10009013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484871" y="3201441"/>
              <a:ext cx="14466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2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r>
                <a:rPr lang="en-US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67CF96-B24C-4BAD-8466-B32ECC2753A1}"/>
              </a:ext>
            </a:extLst>
          </p:cNvPr>
          <p:cNvGrpSpPr/>
          <p:nvPr/>
        </p:nvGrpSpPr>
        <p:grpSpPr>
          <a:xfrm>
            <a:off x="-8021384" y="0"/>
            <a:ext cx="9574094" cy="6858000"/>
            <a:chOff x="491575" y="0"/>
            <a:chExt cx="9574094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7B7434-49BE-47D6-BAE6-9B9134F0EC8C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80296C0-D397-432D-B5A1-CA7DA186EB1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3DE47E8-526D-4A96-A671-69E14D20D1EB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FD4AAEC-83E5-4832-BEA2-517A195B2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3C6BBB46-3AAE-49B1-8F56-3535CC357F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A452EB0-3109-45BB-9389-19F84818FE30}"/>
              </a:ext>
            </a:extLst>
          </p:cNvPr>
          <p:cNvGrpSpPr/>
          <p:nvPr/>
        </p:nvGrpSpPr>
        <p:grpSpPr>
          <a:xfrm>
            <a:off x="-7638543" y="-1"/>
            <a:ext cx="8692332" cy="6858000"/>
            <a:chOff x="718505" y="-1"/>
            <a:chExt cx="8692332" cy="6858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F941D0C-24DA-4E77-BE08-34D6F94BD6FB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9747D82-077A-45F5-8822-6A7F978E7845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B26FA9-EA76-44C1-BA33-E4EBB060AC7E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EF138C1A-5B68-42BE-B6B8-0EE1F4738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C48F6F2-7791-4D91-ADEC-77FE8FA739E3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ED37E9-9873-442F-9B7C-7F4BC1A8F51E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2E020DE-B46A-4F47-97AB-BB6C9038FA2E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CF05B7C-3B2D-4CAB-9132-7B756B442063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A04E2F48-2025-4003-B590-1DD957710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A6374301-0E70-4FD4-853C-D5FDFFE46BF6}"/>
              </a:ext>
            </a:extLst>
          </p:cNvPr>
          <p:cNvSpPr/>
          <p:nvPr/>
        </p:nvSpPr>
        <p:spPr>
          <a:xfrm>
            <a:off x="2406227" y="143270"/>
            <a:ext cx="8206061" cy="4248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03A1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Aim is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03A1A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teach students how to deal with lab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glassware’s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chemical reagents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&amp;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observation of common colored products of chemical reactions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03A1A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688377" y="3287062"/>
              <a:ext cx="23609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Group I Cations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3" cy="6858000"/>
            <a:chOff x="213096" y="0"/>
            <a:chExt cx="11447503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8932713" y="3194732"/>
              <a:ext cx="23609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sz="3600" b="1" i="0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strike="noStrike" kern="1200" cap="none" spc="0" normalizeH="0" baseline="-25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strike="noStrike" kern="1200" cap="none" spc="0" normalizeH="0" baseline="30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lang="en-US" sz="2400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9627907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7638543" y="-1"/>
            <a:ext cx="8692332" cy="6858000"/>
            <a:chOff x="718505" y="-1"/>
            <a:chExt cx="8692332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9879508-5AD7-4FE2-AD55-8AF69ECDB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A1E862A5-3295-4698-92C9-FAC2B2368763}"/>
              </a:ext>
            </a:extLst>
          </p:cNvPr>
          <p:cNvSpPr/>
          <p:nvPr/>
        </p:nvSpPr>
        <p:spPr>
          <a:xfrm>
            <a:off x="1755603" y="0"/>
            <a:ext cx="8449627" cy="2711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Reactions of the Aqueous Solution of Hg</a:t>
            </a:r>
            <a:r>
              <a:rPr kumimoji="1" lang="en-US" sz="3200" b="1" i="0" u="sng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3200" b="1" i="0" u="sng" strike="noStrike" kern="1200" cap="none" spc="0" normalizeH="0" baseline="30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+2  </a:t>
            </a:r>
            <a:r>
              <a:rPr kumimoji="1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1)HCl (diluted acid):</a:t>
            </a:r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Put few drops of the sample solution in a test tube, add dilute HCl drop by drop till a white precipitate 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Hg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is formed.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15B61A8-23DE-4A20-A3C5-66F9DD519D05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6" t="2189" r="5125" b="17125"/>
          <a:stretch/>
        </p:blipFill>
        <p:spPr>
          <a:xfrm>
            <a:off x="5145887" y="4002769"/>
            <a:ext cx="1609302" cy="25111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2CD46E4-88CA-4BF1-9168-3923A8474D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663" y="3029803"/>
            <a:ext cx="6818555" cy="5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688378" y="3287064"/>
              <a:ext cx="23609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Group I Cations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3" cy="6858000"/>
            <a:chOff x="213096" y="0"/>
            <a:chExt cx="11447503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87658" cy="6858000"/>
            <a:chOff x="491575" y="0"/>
            <a:chExt cx="9987658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8975610" y="3172635"/>
              <a:ext cx="23609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9234709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7638543" y="-1"/>
            <a:ext cx="8692332" cy="6858000"/>
            <a:chOff x="718505" y="-1"/>
            <a:chExt cx="8692332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E4E84E10-1583-4FC8-A08D-66C4CD40EB47}"/>
              </a:ext>
            </a:extLst>
          </p:cNvPr>
          <p:cNvSpPr/>
          <p:nvPr/>
        </p:nvSpPr>
        <p:spPr>
          <a:xfrm>
            <a:off x="1388378" y="202640"/>
            <a:ext cx="8274981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white precipitate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Hg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kumimoji="1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is:</a:t>
            </a:r>
          </a:p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A0A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Insoluble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 hot water and cold diluted acids.</a:t>
            </a:r>
          </a:p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b)Turns black when ammonia solution is added. 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81B3C26-43C3-462E-AD6B-20722943FD22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2" t="2952" r="13199" b="19664"/>
          <a:stretch/>
        </p:blipFill>
        <p:spPr>
          <a:xfrm>
            <a:off x="4428325" y="3448358"/>
            <a:ext cx="1856095" cy="30423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A1B7C8F-A2ED-4E16-B4FE-A0D09A9FEC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881" y="2251186"/>
            <a:ext cx="7056237" cy="83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00575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687455" y="3282614"/>
              <a:ext cx="23627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Group I Cations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3" cy="6858000"/>
            <a:chOff x="213096" y="0"/>
            <a:chExt cx="11447503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41391" y="31058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0EEF0"/>
                  </a:solidFill>
                  <a:effectLst/>
                  <a:uLnTx/>
                  <a:uFillTx/>
                  <a:latin typeface="Tw Cen MT" panose="020B0602020104020603" pitchFamily="34" charset="0"/>
                  <a:ea typeface="+mn-ea"/>
                  <a:cs typeface="+mn-cs"/>
                </a:rPr>
                <a:t>Aims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8837945" y="3099963"/>
              <a:ext cx="25504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1049062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780364" y="-1"/>
            <a:ext cx="11860721" cy="6858000"/>
            <a:chOff x="-2449883" y="-1"/>
            <a:chExt cx="1186072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8" y="2308586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7996861" y="3284377"/>
              <a:ext cx="21816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Hg</a:t>
              </a:r>
              <a:r>
                <a:rPr kumimoji="1" lang="en-US" sz="3600" b="1" i="0" u="none" strike="noStrike" kern="1200" cap="none" spc="0" normalizeH="0" baseline="-2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r>
                <a:rPr kumimoji="1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8582912" y="2959317"/>
              <a:ext cx="45719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38D6F7DF-E7A1-44F6-A482-2D6525BA8E79}"/>
              </a:ext>
            </a:extLst>
          </p:cNvPr>
          <p:cNvSpPr/>
          <p:nvPr/>
        </p:nvSpPr>
        <p:spPr>
          <a:xfrm>
            <a:off x="690386" y="92220"/>
            <a:ext cx="9146999" cy="2239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632753">
              <a:lnSpc>
                <a:spcPct val="150000"/>
              </a:lnSpc>
            </a:pP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Potassium chromate solution (K</a:t>
            </a:r>
            <a:r>
              <a:rPr kumimoji="1" lang="en-US" sz="2400" b="1" baseline="-250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</a:t>
            </a:r>
            <a:r>
              <a:rPr kumimoji="1" lang="en-US" sz="2400" b="1" baseline="-250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</a:t>
            </a:r>
          </a:p>
          <a:p>
            <a:pPr algn="just" defTabSz="1632753">
              <a:lnSpc>
                <a:spcPct val="150000"/>
              </a:lnSpc>
            </a:pP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 few drops of K</a:t>
            </a:r>
            <a:r>
              <a:rPr kumimoji="1" lang="en-US" sz="2400" baseline="-25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</a:t>
            </a:r>
            <a:r>
              <a:rPr kumimoji="1" lang="en-US" sz="2400" baseline="-25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kumimoji="1" lang="en-US" sz="2400" baseline="-25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few drops of the sample in a test tube, </a:t>
            </a: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Hg</a:t>
            </a:r>
            <a:r>
              <a:rPr kumimoji="1" lang="en-US" sz="2400" b="1" baseline="-250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</a:t>
            </a:r>
            <a:r>
              <a:rPr kumimoji="1" lang="en-US" sz="2400" b="1" baseline="-250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1" lang="en-US" sz="2400" baseline="-25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will formed as a brown precipitate which turns to red crystals on boiling.                                     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7C0F509-9615-4C50-AFD6-1C7A0B5A715A}"/>
              </a:ext>
            </a:extLst>
          </p:cNvPr>
          <p:cNvSpPr/>
          <p:nvPr/>
        </p:nvSpPr>
        <p:spPr>
          <a:xfrm>
            <a:off x="703275" y="2921111"/>
            <a:ext cx="5914398" cy="334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632753">
              <a:lnSpc>
                <a:spcPct val="150000"/>
              </a:lnSpc>
            </a:pPr>
            <a:r>
              <a:rPr kumimoji="1" lang="en-US" sz="2400" b="1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Ammonia solution:</a:t>
            </a:r>
          </a:p>
          <a:p>
            <a:pPr algn="just" defTabSz="1632753">
              <a:lnSpc>
                <a:spcPct val="150000"/>
              </a:lnSpc>
            </a:pP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ammonia solution is added to aqueous solution of Hg</a:t>
            </a:r>
            <a:r>
              <a:rPr kumimoji="1" lang="en-US" sz="2400" baseline="-25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2400" baseline="300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+2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a black precipitate will be formed which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consists of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kumimoji="1" lang="en-US" sz="24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ammoniacal mercuric salt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fine 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powder of </a:t>
            </a:r>
            <a:r>
              <a:rPr kumimoji="1" lang="en-US" sz="2400" dirty="0">
                <a:solidFill>
                  <a:srgbClr val="00A0A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mercury</a:t>
            </a:r>
            <a:r>
              <a:rPr kumimoji="1" lang="en-US" sz="2400" dirty="0">
                <a:solidFill>
                  <a:srgbClr val="1C1C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1" lang="en-US" dirty="0">
              <a:solidFill>
                <a:srgbClr val="1C1C1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8C2A851-7709-4FC5-BA03-B7F261287913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5" t="3468" r="10044" b="6815"/>
          <a:stretch/>
        </p:blipFill>
        <p:spPr>
          <a:xfrm>
            <a:off x="6856046" y="3142043"/>
            <a:ext cx="1822993" cy="3521515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6A7CCFF-A4D3-47A8-988C-CF517DC95307}"/>
              </a:ext>
            </a:extLst>
          </p:cNvPr>
          <p:cNvSpPr txBox="1"/>
          <p:nvPr/>
        </p:nvSpPr>
        <p:spPr>
          <a:xfrm rot="16200000">
            <a:off x="9450498" y="3135005"/>
            <a:ext cx="17494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Hg</a:t>
            </a:r>
            <a:r>
              <a:rPr kumimoji="1" lang="en-US" sz="3600" b="1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1" lang="en-US" sz="36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+2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7959593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66ACF4C-6F8C-46FC-8362-2E05C90EEAFA}"/>
              </a:ext>
            </a:extLst>
          </p:cNvPr>
          <p:cNvGrpSpPr/>
          <p:nvPr/>
        </p:nvGrpSpPr>
        <p:grpSpPr>
          <a:xfrm>
            <a:off x="-290920" y="0"/>
            <a:ext cx="12482921" cy="6858000"/>
            <a:chOff x="-290920" y="0"/>
            <a:chExt cx="12482921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F373113-18F1-4443-9A8E-5EF06C1D2FEA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F99D053-FB83-41F1-B2CB-C10918BC99BC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F4373C1-3934-47C3-8F36-E2FB2615CA87}"/>
                </a:ext>
              </a:extLst>
            </p:cNvPr>
            <p:cNvSpPr txBox="1"/>
            <p:nvPr/>
          </p:nvSpPr>
          <p:spPr>
            <a:xfrm rot="16200000">
              <a:off x="10736136" y="3242490"/>
              <a:ext cx="226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sz="3600" b="1" i="0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600" b="1" i="0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5A5E18E8-5A3E-4F1D-8254-6193AA55C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11372439" y="2959314"/>
              <a:ext cx="45719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469219" y="3264439"/>
              <a:ext cx="17364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8932713" y="3225510"/>
              <a:ext cx="23609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Pb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+2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0EEF0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B7020D-701A-4EE7-BDA2-CD171993C203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B77930A-0489-40A5-B3D7-053D64BD29C4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D749F6-F5EB-48BD-A697-16D473CCCFE8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70AD46-78F1-4169-9AE3-EDECC43BD39B}"/>
                </a:ext>
              </a:extLst>
            </p:cNvPr>
            <p:cNvSpPr txBox="1"/>
            <p:nvPr/>
          </p:nvSpPr>
          <p:spPr>
            <a:xfrm rot="16200000">
              <a:off x="8746452" y="3220385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22B026A5-B1AC-46D4-AE84-DF77E5A29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0422D8F-B19E-425C-93A8-F750F60A06A7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278AF09-2D0C-4E81-816C-BC1D04E40DC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C2E1C67-7A8F-4EB5-AB00-3C754858084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7795C74-0308-4781-BEE6-B62AE6D17152}"/>
                </a:ext>
              </a:extLst>
            </p:cNvPr>
            <p:cNvSpPr txBox="1"/>
            <p:nvPr/>
          </p:nvSpPr>
          <p:spPr>
            <a:xfrm rot="16200000">
              <a:off x="8091629" y="3220387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5C46027-B464-4ADA-A3B8-14FF4471B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D48DDF-B760-4AB3-A520-29238CC2C408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A696B4D-5BCF-47C3-8B8C-BE87154A63B4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AAA7B45-7DAF-4C4D-A930-ABA45AC955DD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1F5CFD-7EE1-475C-A36F-330184D5C6EC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Ag</a:t>
              </a:r>
              <a:r>
                <a:rPr kumimoji="1" lang="en-US" sz="3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+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B9F42291-FBD0-4239-8D69-22035DCB4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 flipH="1">
              <a:off x="-249472" y="2959314"/>
              <a:ext cx="45719" cy="530600"/>
            </a:xfrm>
            <a:prstGeom prst="rect">
              <a:avLst/>
            </a:prstGeom>
          </p:spPr>
        </p:pic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831FA95-BEFE-4608-8471-767CB4ED07A5}"/>
              </a:ext>
            </a:extLst>
          </p:cNvPr>
          <p:cNvSpPr/>
          <p:nvPr/>
        </p:nvSpPr>
        <p:spPr>
          <a:xfrm>
            <a:off x="2824861" y="752065"/>
            <a:ext cx="9144225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1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HCl (diluted):</a:t>
            </a:r>
          </a:p>
          <a:p>
            <a:pPr marR="0" lvl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addition of diluted HCl to the aqueous solution of Pb</a:t>
            </a:r>
            <a:r>
              <a:rPr kumimoji="1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+2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, a white precipitate will be formed </a:t>
            </a: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 when the solution is cold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3200" baseline="30000" dirty="0">
              <a:solidFill>
                <a:srgbClr val="00A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1" lang="ar-IQ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1" lang="ar-IQ" sz="2400" dirty="0">
              <a:solidFill>
                <a:srgbClr val="1C1C1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1" lang="ar-IQ" sz="2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1" lang="en-US" sz="2400" noProof="0" dirty="0">
              <a:solidFill>
                <a:srgbClr val="1C1C1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0" algn="just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precipitate </a:t>
            </a:r>
            <a:r>
              <a:rPr kumimoji="1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dissolves in hot water </a:t>
            </a:r>
            <a:r>
              <a:rPr kumimoji="1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separates again as needle-like crystals when the solution is re-cooled</a:t>
            </a:r>
          </a:p>
          <a:p>
            <a:pPr marR="0" lvl="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sz="3200" b="0" i="0" u="none" strike="noStrike" kern="1200" cap="none" spc="0" normalizeH="0" baseline="30000" noProof="0" dirty="0">
              <a:ln>
                <a:noFill/>
              </a:ln>
              <a:solidFill>
                <a:srgbClr val="00A0A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l" defTabSz="16327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1" lang="en-US" sz="3200" b="0" i="0" u="none" strike="noStrike" kern="1200" cap="none" spc="0" normalizeH="0" baseline="0" noProof="0" dirty="0">
              <a:ln>
                <a:noFill/>
              </a:ln>
              <a:solidFill>
                <a:srgbClr val="00A0A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7CCBA8-2FA9-40B0-99E0-FD6DBF88676B}"/>
              </a:ext>
            </a:extLst>
          </p:cNvPr>
          <p:cNvSpPr txBox="1"/>
          <p:nvPr/>
        </p:nvSpPr>
        <p:spPr>
          <a:xfrm>
            <a:off x="3142174" y="0"/>
            <a:ext cx="7674997" cy="752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63275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Reactions of the Aqueous Solution of Pb</a:t>
            </a:r>
            <a:r>
              <a:rPr kumimoji="1" lang="en-US" sz="3200" b="1" i="0" u="sng" strike="noStrike" kern="1200" cap="none" spc="0" normalizeH="0" baseline="30000" noProof="0" dirty="0">
                <a:ln>
                  <a:noFill/>
                </a:ln>
                <a:solidFill>
                  <a:srgbClr val="FF5969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+2  </a:t>
            </a:r>
            <a:endParaRPr kumimoji="1" lang="en-US" b="1" i="0" u="none" strike="noStrike" kern="1200" cap="none" spc="0" normalizeH="0" baseline="0" noProof="0" dirty="0">
              <a:ln>
                <a:noFill/>
              </a:ln>
              <a:solidFill>
                <a:srgbClr val="FF5969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FAE36B-D5F6-4722-BE14-270FE15A44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532" y="2450794"/>
            <a:ext cx="6652544" cy="75206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B861AEE-06B8-4B84-86E7-D66838856A54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9" t="3473" r="19720" b="17792"/>
          <a:stretch/>
        </p:blipFill>
        <p:spPr>
          <a:xfrm>
            <a:off x="6395472" y="3338956"/>
            <a:ext cx="1168399" cy="195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80102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معرض">
  <a:themeElements>
    <a:clrScheme name="معرض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معرض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معرض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1119</TotalTime>
  <Words>671</Words>
  <Application>Microsoft Office PowerPoint</Application>
  <PresentationFormat>شاشة عريضة</PresentationFormat>
  <Paragraphs>134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4" baseType="lpstr">
      <vt:lpstr>Arial</vt:lpstr>
      <vt:lpstr>Calibri</vt:lpstr>
      <vt:lpstr>Gill Sans MT</vt:lpstr>
      <vt:lpstr>MathJax_Main</vt:lpstr>
      <vt:lpstr>Tahoma</vt:lpstr>
      <vt:lpstr>Times New Roman</vt:lpstr>
      <vt:lpstr>Tw Cen MT</vt:lpstr>
      <vt:lpstr>Wingdings</vt:lpstr>
      <vt:lpstr>معرض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MT</cp:lastModifiedBy>
  <cp:revision>58</cp:revision>
  <dcterms:created xsi:type="dcterms:W3CDTF">2017-01-05T13:17:27Z</dcterms:created>
  <dcterms:modified xsi:type="dcterms:W3CDTF">2026-05-10T20:22:30Z</dcterms:modified>
</cp:coreProperties>
</file>