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5" r:id="rId2"/>
    <p:sldId id="259" r:id="rId3"/>
    <p:sldId id="279" r:id="rId4"/>
    <p:sldId id="284" r:id="rId5"/>
    <p:sldId id="283" r:id="rId6"/>
    <p:sldId id="288" r:id="rId7"/>
    <p:sldId id="289" r:id="rId8"/>
    <p:sldId id="290" r:id="rId9"/>
    <p:sldId id="291" r:id="rId10"/>
    <p:sldId id="286"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BEC"/>
    <a:srgbClr val="4487C5"/>
    <a:srgbClr val="4D8DCC"/>
    <a:srgbClr val="064488"/>
    <a:srgbClr val="09458B"/>
    <a:srgbClr val="06438A"/>
    <a:srgbClr val="0D7B91"/>
    <a:srgbClr val="008C8C"/>
    <a:srgbClr val="018868"/>
    <a:srgbClr val="018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99" d="100"/>
          <a:sy n="99" d="100"/>
        </p:scale>
        <p:origin x="96" y="91"/>
      </p:cViewPr>
      <p:guideLst>
        <p:guide orient="horz" pos="2136"/>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D70467B-6A65-4E8A-933B-D60BB0331236}" type="datetimeFigureOut">
              <a:rPr lang="en-US" smtClean="0"/>
              <a:t>5/10/2026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A95EEC8-4313-48D7-A35D-9BFC4639E53B}" type="slidenum">
              <a:rPr lang="en-US" smtClean="0"/>
              <a:t>‹#›</a:t>
            </a:fld>
            <a:endParaRPr lang="en-US"/>
          </a:p>
        </p:txBody>
      </p:sp>
    </p:spTree>
    <p:extLst>
      <p:ext uri="{BB962C8B-B14F-4D97-AF65-F5344CB8AC3E}">
        <p14:creationId xmlns:p14="http://schemas.microsoft.com/office/powerpoint/2010/main" val="211682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D70467B-6A65-4E8A-933B-D60BB0331236}" type="datetimeFigureOut">
              <a:rPr lang="en-US" smtClean="0"/>
              <a:t>5/10/2026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291053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D70467B-6A65-4E8A-933B-D60BB0331236}" type="datetimeFigureOut">
              <a:rPr lang="en-US" smtClean="0"/>
              <a:t>5/10/2026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2429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D70467B-6A65-4E8A-933B-D60BB0331236}" type="datetimeFigureOut">
              <a:rPr lang="en-US" smtClean="0"/>
              <a:t>5/10/2026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392657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8593667" y="6272784"/>
            <a:ext cx="2644309" cy="365125"/>
          </a:xfrm>
        </p:spPr>
        <p:txBody>
          <a:bodyPr/>
          <a:lstStyle/>
          <a:p>
            <a:fld id="{0D70467B-6A65-4E8A-933B-D60BB0331236}" type="datetimeFigureOut">
              <a:rPr lang="en-US" smtClean="0"/>
              <a:t>5/10/2026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A95EEC8-4313-48D7-A35D-9BFC4639E53B}" type="slidenum">
              <a:rPr lang="en-US" smtClean="0"/>
              <a:t>‹#›</a:t>
            </a:fld>
            <a:endParaRPr lang="en-US"/>
          </a:p>
        </p:txBody>
      </p:sp>
    </p:spTree>
    <p:extLst>
      <p:ext uri="{BB962C8B-B14F-4D97-AF65-F5344CB8AC3E}">
        <p14:creationId xmlns:p14="http://schemas.microsoft.com/office/powerpoint/2010/main" val="232187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D70467B-6A65-4E8A-933B-D60BB0331236}" type="datetimeFigureOut">
              <a:rPr lang="en-US" smtClean="0"/>
              <a:t>5/10/2026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346934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D70467B-6A65-4E8A-933B-D60BB0331236}" type="datetimeFigureOut">
              <a:rPr lang="en-US" smtClean="0"/>
              <a:t>5/10/2026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235555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0D70467B-6A65-4E8A-933B-D60BB0331236}" type="datetimeFigureOut">
              <a:rPr lang="en-US" smtClean="0"/>
              <a:t>5/10/2026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246437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0467B-6A65-4E8A-933B-D60BB0331236}" type="datetimeFigureOut">
              <a:rPr lang="en-US" smtClean="0"/>
              <a:t>5/10/2026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283478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D70467B-6A65-4E8A-933B-D60BB0331236}" type="datetimeFigureOut">
              <a:rPr lang="en-US" smtClean="0"/>
              <a:t>5/10/2026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355365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D70467B-6A65-4E8A-933B-D60BB0331236}" type="datetimeFigureOut">
              <a:rPr lang="en-US" smtClean="0"/>
              <a:t>5/10/2026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95EEC8-4313-48D7-A35D-9BFC4639E53B}" type="slidenum">
              <a:rPr lang="en-US" smtClean="0"/>
              <a:t>‹#›</a:t>
            </a:fld>
            <a:endParaRPr lang="en-US"/>
          </a:p>
        </p:txBody>
      </p:sp>
    </p:spTree>
    <p:extLst>
      <p:ext uri="{BB962C8B-B14F-4D97-AF65-F5344CB8AC3E}">
        <p14:creationId xmlns:p14="http://schemas.microsoft.com/office/powerpoint/2010/main" val="62701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D70467B-6A65-4E8A-933B-D60BB0331236}" type="datetimeFigureOut">
              <a:rPr lang="en-US" smtClean="0"/>
              <a:t>5/10/2026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95EEC8-4313-48D7-A35D-9BFC4639E53B}" type="slidenum">
              <a:rPr lang="en-US" smtClean="0"/>
              <a:t>‹#›</a:t>
            </a:fld>
            <a:endParaRPr lang="en-US"/>
          </a:p>
        </p:txBody>
      </p:sp>
    </p:spTree>
    <p:extLst>
      <p:ext uri="{BB962C8B-B14F-4D97-AF65-F5344CB8AC3E}">
        <p14:creationId xmlns:p14="http://schemas.microsoft.com/office/powerpoint/2010/main" val="2289513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JPG"/><Relationship Id="rId5" Type="http://schemas.openxmlformats.org/officeDocument/2006/relationships/image" Target="../media/image12.sv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svg"/><Relationship Id="rId10" Type="http://schemas.openxmlformats.org/officeDocument/2006/relationships/image" Target="../media/image18.jpg"/><Relationship Id="rId4" Type="http://schemas.openxmlformats.org/officeDocument/2006/relationships/image" Target="../media/image13.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4E6230-2DA8-49A6-9945-C4EF69B06F13}"/>
              </a:ext>
            </a:extLst>
          </p:cNvPr>
          <p:cNvSpPr/>
          <p:nvPr/>
        </p:nvSpPr>
        <p:spPr>
          <a:xfrm>
            <a:off x="0" y="0"/>
            <a:ext cx="12192000" cy="2268984"/>
          </a:xfrm>
          <a:prstGeom prst="rect">
            <a:avLst/>
          </a:prstGeom>
          <a:gradFill flip="none" rotWithShape="1">
            <a:gsLst>
              <a:gs pos="63700">
                <a:srgbClr val="013D48"/>
              </a:gs>
              <a:gs pos="9000">
                <a:srgbClr val="118EA7"/>
              </a:gs>
              <a:gs pos="100000">
                <a:srgbClr val="00131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1E3BA7C5-215F-40E1-92AB-58443F3E226D}"/>
              </a:ext>
            </a:extLst>
          </p:cNvPr>
          <p:cNvSpPr/>
          <p:nvPr/>
        </p:nvSpPr>
        <p:spPr>
          <a:xfrm flipH="1" flipV="1">
            <a:off x="879476" y="1828800"/>
            <a:ext cx="1828800" cy="442687"/>
          </a:xfrm>
          <a:custGeom>
            <a:avLst/>
            <a:gdLst>
              <a:gd name="connsiteX0" fmla="*/ 478971 w 957943"/>
              <a:gd name="connsiteY0" fmla="*/ 678543 h 678543"/>
              <a:gd name="connsiteX1" fmla="*/ 0 w 957943"/>
              <a:gd name="connsiteY1" fmla="*/ 678543 h 678543"/>
              <a:gd name="connsiteX2" fmla="*/ 478971 w 957943"/>
              <a:gd name="connsiteY2" fmla="*/ 0 h 678543"/>
              <a:gd name="connsiteX3" fmla="*/ 957943 w 957943"/>
              <a:gd name="connsiteY3" fmla="*/ 678543 h 678543"/>
              <a:gd name="connsiteX4" fmla="*/ 478972 w 957943"/>
              <a:gd name="connsiteY4" fmla="*/ 678543 h 678543"/>
              <a:gd name="connsiteX5" fmla="*/ 478972 w 957943"/>
              <a:gd name="connsiteY5" fmla="*/ 0 h 678543"/>
              <a:gd name="connsiteX6" fmla="*/ 957943 w 957943"/>
              <a:gd name="connsiteY6" fmla="*/ 678543 h 6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3" h="678543">
                <a:moveTo>
                  <a:pt x="478971" y="678543"/>
                </a:moveTo>
                <a:lnTo>
                  <a:pt x="0" y="678543"/>
                </a:lnTo>
                <a:cubicBezTo>
                  <a:pt x="340727" y="572407"/>
                  <a:pt x="346991" y="13907"/>
                  <a:pt x="478971" y="0"/>
                </a:cubicBezTo>
                <a:close/>
                <a:moveTo>
                  <a:pt x="957943" y="678543"/>
                </a:moveTo>
                <a:lnTo>
                  <a:pt x="478972" y="678543"/>
                </a:lnTo>
                <a:lnTo>
                  <a:pt x="478972" y="0"/>
                </a:lnTo>
                <a:cubicBezTo>
                  <a:pt x="610952" y="13907"/>
                  <a:pt x="617216" y="572407"/>
                  <a:pt x="957943" y="678543"/>
                </a:cubicBezTo>
                <a:close/>
              </a:path>
            </a:pathLst>
          </a:custGeom>
          <a:solidFill>
            <a:srgbClr val="118E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Bullseye">
            <a:extLst>
              <a:ext uri="{FF2B5EF4-FFF2-40B4-BE49-F238E27FC236}">
                <a16:creationId xmlns:a16="http://schemas.microsoft.com/office/drawing/2014/main" id="{32C73235-6DC2-4880-A1CC-AB53A8F5466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40185" y="1560602"/>
            <a:ext cx="548640" cy="548640"/>
          </a:xfrm>
          <a:prstGeom prst="rect">
            <a:avLst/>
          </a:prstGeom>
        </p:spPr>
      </p:pic>
      <p:pic>
        <p:nvPicPr>
          <p:cNvPr id="15" name="Graphic 14" descr="Handshake">
            <a:extLst>
              <a:ext uri="{FF2B5EF4-FFF2-40B4-BE49-F238E27FC236}">
                <a16:creationId xmlns:a16="http://schemas.microsoft.com/office/drawing/2014/main" id="{86D275E5-24AB-4ABD-9464-B2AEC0EC05D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03175" y="718774"/>
            <a:ext cx="548640" cy="548640"/>
          </a:xfrm>
          <a:prstGeom prst="rect">
            <a:avLst/>
          </a:prstGeom>
        </p:spPr>
      </p:pic>
      <p:sp>
        <p:nvSpPr>
          <p:cNvPr id="17" name="TextBox 16">
            <a:extLst>
              <a:ext uri="{FF2B5EF4-FFF2-40B4-BE49-F238E27FC236}">
                <a16:creationId xmlns:a16="http://schemas.microsoft.com/office/drawing/2014/main" id="{E7562498-9856-4CD4-BBDA-FC8E9FA23574}"/>
              </a:ext>
            </a:extLst>
          </p:cNvPr>
          <p:cNvSpPr txBox="1"/>
          <p:nvPr/>
        </p:nvSpPr>
        <p:spPr>
          <a:xfrm>
            <a:off x="921026" y="2832188"/>
            <a:ext cx="1034994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D0BEC"/>
                </a:solidFill>
                <a:effectLst/>
                <a:uLnTx/>
                <a:uFillTx/>
                <a:latin typeface="Arial" panose="020B0604020202020204" pitchFamily="34" charset="0"/>
                <a:ea typeface="+mn-ea"/>
                <a:cs typeface="Arial" panose="020B0604020202020204" pitchFamily="34" charset="0"/>
              </a:rPr>
              <a:t>Qualitative Analysis of </a:t>
            </a:r>
            <a:r>
              <a:rPr lang="en-US" sz="4800" b="1" dirty="0">
                <a:solidFill>
                  <a:srgbClr val="FD0BEC"/>
                </a:solidFill>
                <a:latin typeface="Arial" panose="020B0604020202020204" pitchFamily="34" charset="0"/>
                <a:cs typeface="Arial" panose="020B0604020202020204" pitchFamily="34" charset="0"/>
              </a:rPr>
              <a:t>a</a:t>
            </a:r>
            <a:r>
              <a:rPr kumimoji="0" lang="en-US" sz="4800" b="1" i="0" u="none" strike="noStrike" kern="1200" cap="none" spc="0" normalizeH="0" baseline="0" noProof="0" dirty="0">
                <a:ln>
                  <a:noFill/>
                </a:ln>
                <a:solidFill>
                  <a:srgbClr val="FD0BEC"/>
                </a:solidFill>
                <a:effectLst/>
                <a:uLnTx/>
                <a:uFillTx/>
                <a:latin typeface="Arial" panose="020B0604020202020204" pitchFamily="34" charset="0"/>
                <a:ea typeface="+mn-ea"/>
                <a:cs typeface="Arial" panose="020B0604020202020204" pitchFamily="34" charset="0"/>
              </a:rPr>
              <a:t> Mixture of Group I</a:t>
            </a:r>
            <a:r>
              <a:rPr kumimoji="0" lang="en-US" sz="6000" b="1" i="0" u="none" strike="noStrike" kern="1200" cap="none" spc="0" normalizeH="0" baseline="0" noProof="0" dirty="0">
                <a:ln>
                  <a:noFill/>
                </a:ln>
                <a:solidFill>
                  <a:srgbClr val="FD0BEC"/>
                </a:solidFill>
                <a:effectLst/>
                <a:uLnTx/>
                <a:uFillTx/>
                <a:latin typeface="Calibri" panose="020F0502020204030204"/>
                <a:ea typeface="+mn-ea"/>
                <a:cs typeface="+mn-cs"/>
              </a:rPr>
              <a:t> Ions (Ag</a:t>
            </a:r>
            <a:r>
              <a:rPr kumimoji="0" lang="en-US" sz="6000" b="1" i="0" u="none" strike="noStrike" kern="1200" cap="none" spc="0" normalizeH="0" baseline="30000" noProof="0" dirty="0">
                <a:ln>
                  <a:noFill/>
                </a:ln>
                <a:solidFill>
                  <a:srgbClr val="FD0BEC"/>
                </a:solidFill>
                <a:effectLst/>
                <a:uLnTx/>
                <a:uFillTx/>
                <a:latin typeface="Calibri" panose="020F0502020204030204"/>
                <a:ea typeface="+mn-ea"/>
                <a:cs typeface="+mn-cs"/>
              </a:rPr>
              <a:t>+ </a:t>
            </a:r>
            <a:r>
              <a:rPr kumimoji="0" lang="en-US" sz="6000" b="1" i="0" u="none" strike="noStrike" kern="1200" cap="none" spc="0" normalizeH="0" baseline="0" noProof="0" dirty="0">
                <a:ln>
                  <a:noFill/>
                </a:ln>
                <a:solidFill>
                  <a:srgbClr val="FD0BEC"/>
                </a:solidFill>
                <a:effectLst/>
                <a:uLnTx/>
                <a:uFillTx/>
                <a:latin typeface="Calibri" panose="020F0502020204030204"/>
                <a:ea typeface="+mn-ea"/>
                <a:cs typeface="+mn-cs"/>
              </a:rPr>
              <a:t>, Hg</a:t>
            </a:r>
            <a:r>
              <a:rPr kumimoji="0" lang="en-US" sz="6000" b="1" i="0" u="none" strike="noStrike" kern="1200" cap="none" spc="0" normalizeH="0" baseline="-25000" noProof="0" dirty="0">
                <a:ln>
                  <a:noFill/>
                </a:ln>
                <a:solidFill>
                  <a:srgbClr val="FD0BEC"/>
                </a:solidFill>
                <a:effectLst/>
                <a:uLnTx/>
                <a:uFillTx/>
                <a:latin typeface="Calibri" panose="020F0502020204030204"/>
                <a:ea typeface="+mn-ea"/>
                <a:cs typeface="+mn-cs"/>
              </a:rPr>
              <a:t>2</a:t>
            </a:r>
            <a:r>
              <a:rPr kumimoji="0" lang="en-US" sz="6000" b="1" i="0" u="none" strike="noStrike" kern="1200" cap="none" spc="0" normalizeH="0" baseline="30000" noProof="0" dirty="0">
                <a:ln>
                  <a:noFill/>
                </a:ln>
                <a:solidFill>
                  <a:srgbClr val="FD0BEC"/>
                </a:solidFill>
                <a:effectLst/>
                <a:uLnTx/>
                <a:uFillTx/>
                <a:latin typeface="Calibri" panose="020F0502020204030204"/>
                <a:ea typeface="+mn-ea"/>
                <a:cs typeface="+mn-cs"/>
              </a:rPr>
              <a:t>+2 </a:t>
            </a:r>
            <a:r>
              <a:rPr kumimoji="0" lang="en-US" sz="6000" b="1" i="0" u="none" strike="noStrike" kern="1200" cap="none" spc="0" normalizeH="0" baseline="0" noProof="0" dirty="0">
                <a:ln>
                  <a:noFill/>
                </a:ln>
                <a:solidFill>
                  <a:srgbClr val="FD0BEC"/>
                </a:solidFill>
                <a:effectLst/>
                <a:uLnTx/>
                <a:uFillTx/>
                <a:latin typeface="Calibri" panose="020F0502020204030204"/>
                <a:ea typeface="+mn-ea"/>
                <a:cs typeface="+mn-cs"/>
              </a:rPr>
              <a:t>, Pb</a:t>
            </a:r>
            <a:r>
              <a:rPr kumimoji="0" lang="en-US" sz="6000" b="1" i="0" u="none" strike="noStrike" kern="1200" cap="none" spc="0" normalizeH="0" baseline="30000" noProof="0" dirty="0">
                <a:ln>
                  <a:noFill/>
                </a:ln>
                <a:solidFill>
                  <a:srgbClr val="FD0BEC"/>
                </a:solidFill>
                <a:effectLst/>
                <a:uLnTx/>
                <a:uFillTx/>
                <a:latin typeface="Calibri" panose="020F0502020204030204"/>
                <a:ea typeface="+mn-ea"/>
                <a:cs typeface="+mn-cs"/>
              </a:rPr>
              <a:t>+2 </a:t>
            </a:r>
            <a:r>
              <a:rPr kumimoji="0" lang="en-US" sz="6000" b="1" i="0" u="none" strike="noStrike" kern="1200" cap="none" spc="0" normalizeH="0" baseline="0" noProof="0" dirty="0">
                <a:ln>
                  <a:noFill/>
                </a:ln>
                <a:solidFill>
                  <a:srgbClr val="FD0BEC"/>
                </a:solidFill>
                <a:effectLst/>
                <a:uLnTx/>
                <a:uFillTx/>
                <a:latin typeface="Calibri" panose="020F0502020204030204"/>
                <a:ea typeface="+mn-ea"/>
                <a:cs typeface="+mn-cs"/>
              </a:rPr>
              <a:t>)</a:t>
            </a:r>
            <a:endParaRPr kumimoji="0" lang="en-US" sz="6000" b="0" i="0" u="none" strike="noStrike" kern="1200" cap="none" spc="0" normalizeH="0" baseline="0" noProof="0" dirty="0">
              <a:ln>
                <a:noFill/>
              </a:ln>
              <a:solidFill>
                <a:srgbClr val="FD0BEC"/>
              </a:solidFill>
              <a:effectLst/>
              <a:uLnTx/>
              <a:uFillTx/>
              <a:latin typeface="Calibri" panose="020F0502020204030204"/>
              <a:ea typeface="+mn-ea"/>
              <a:cs typeface="+mn-cs"/>
            </a:endParaRPr>
          </a:p>
        </p:txBody>
      </p:sp>
      <p:pic>
        <p:nvPicPr>
          <p:cNvPr id="18" name="Picture 17" descr="الوصف: C:\Users\Us\Desktop\مصادر جديدة\شعار الجامعة.jpg">
            <a:extLst>
              <a:ext uri="{FF2B5EF4-FFF2-40B4-BE49-F238E27FC236}">
                <a16:creationId xmlns:a16="http://schemas.microsoft.com/office/drawing/2014/main" id="{A5AB2A19-0B14-4C25-97A5-447A255AD10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079538" y="-2503"/>
            <a:ext cx="3112462" cy="2271487"/>
          </a:xfrm>
          <a:prstGeom prst="rect">
            <a:avLst/>
          </a:prstGeom>
          <a:noFill/>
          <a:ln>
            <a:noFill/>
          </a:ln>
        </p:spPr>
      </p:pic>
      <p:pic>
        <p:nvPicPr>
          <p:cNvPr id="19" name="Picture 3">
            <a:extLst>
              <a:ext uri="{FF2B5EF4-FFF2-40B4-BE49-F238E27FC236}">
                <a16:creationId xmlns:a16="http://schemas.microsoft.com/office/drawing/2014/main" id="{BDC68A0A-CFEC-4B92-9764-03489EB09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3491767" cy="22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
            <a:extLst>
              <a:ext uri="{FF2B5EF4-FFF2-40B4-BE49-F238E27FC236}">
                <a16:creationId xmlns:a16="http://schemas.microsoft.com/office/drawing/2014/main" id="{790D0ABC-10A3-4CA0-AC9E-931263F06554}"/>
              </a:ext>
            </a:extLst>
          </p:cNvPr>
          <p:cNvSpPr>
            <a:spLocks noChangeArrowheads="1"/>
          </p:cNvSpPr>
          <p:nvPr/>
        </p:nvSpPr>
        <p:spPr bwMode="auto">
          <a:xfrm>
            <a:off x="2872973" y="199315"/>
            <a:ext cx="6825359" cy="14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Mustansyriah</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University</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College of Medicine</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Department of Chemistry &amp; Biochemistry</a:t>
            </a:r>
          </a:p>
          <a:p>
            <a:pPr marL="0" marR="0" lvl="0" indent="0" algn="l" defTabSz="914400" rtl="1" eaLnBrk="1" fontAlgn="auto" latinLnBrk="0" hangingPunct="1">
              <a:lnSpc>
                <a:spcPct val="107000"/>
              </a:lnSpc>
              <a:spcBef>
                <a:spcPct val="0"/>
              </a:spcBef>
              <a:spcAft>
                <a:spcPts val="900"/>
              </a:spcAft>
              <a:buClrTx/>
              <a:buSzTx/>
              <a:buFontTx/>
              <a:buNone/>
              <a:tabLst/>
              <a:defRPr/>
            </a:pPr>
            <a:r>
              <a:rPr kumimoji="0" lang="en-US" altLang="ar-IQ"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ar-IQ" sz="157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439472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F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6F1736-D019-4896-B440-315B1261C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139" y="0"/>
            <a:ext cx="7076661" cy="6858000"/>
          </a:xfrm>
          <a:prstGeom prst="rect">
            <a:avLst/>
          </a:prstGeom>
        </p:spPr>
      </p:pic>
    </p:spTree>
    <p:extLst>
      <p:ext uri="{BB962C8B-B14F-4D97-AF65-F5344CB8AC3E}">
        <p14:creationId xmlns:p14="http://schemas.microsoft.com/office/powerpoint/2010/main" val="318217725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CDD94B-8207-4115-91E6-3BCEA0C26AD4}"/>
              </a:ext>
            </a:extLst>
          </p:cNvPr>
          <p:cNvSpPr/>
          <p:nvPr/>
        </p:nvSpPr>
        <p:spPr>
          <a:xfrm rot="10800000" flipH="1" flipV="1">
            <a:off x="0" y="0"/>
            <a:ext cx="12192000" cy="6858000"/>
          </a:xfrm>
          <a:prstGeom prst="rect">
            <a:avLst/>
          </a:prstGeom>
          <a:blipFill dpi="0" rotWithShape="0">
            <a:blip r:embed="rId2"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A4E6230-2DA8-49A6-9945-C4EF69B06F13}"/>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1E3BA7C5-215F-40E1-92AB-58443F3E226D}"/>
              </a:ext>
            </a:extLst>
          </p:cNvPr>
          <p:cNvSpPr/>
          <p:nvPr/>
        </p:nvSpPr>
        <p:spPr>
          <a:xfrm flipH="1" flipV="1">
            <a:off x="3883936" y="1828800"/>
            <a:ext cx="1828800" cy="442687"/>
          </a:xfrm>
          <a:custGeom>
            <a:avLst/>
            <a:gdLst>
              <a:gd name="connsiteX0" fmla="*/ 478971 w 957943"/>
              <a:gd name="connsiteY0" fmla="*/ 678543 h 678543"/>
              <a:gd name="connsiteX1" fmla="*/ 0 w 957943"/>
              <a:gd name="connsiteY1" fmla="*/ 678543 h 678543"/>
              <a:gd name="connsiteX2" fmla="*/ 478971 w 957943"/>
              <a:gd name="connsiteY2" fmla="*/ 0 h 678543"/>
              <a:gd name="connsiteX3" fmla="*/ 957943 w 957943"/>
              <a:gd name="connsiteY3" fmla="*/ 678543 h 678543"/>
              <a:gd name="connsiteX4" fmla="*/ 478972 w 957943"/>
              <a:gd name="connsiteY4" fmla="*/ 678543 h 678543"/>
              <a:gd name="connsiteX5" fmla="*/ 478972 w 957943"/>
              <a:gd name="connsiteY5" fmla="*/ 0 h 678543"/>
              <a:gd name="connsiteX6" fmla="*/ 957943 w 957943"/>
              <a:gd name="connsiteY6" fmla="*/ 678543 h 6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3" h="678543">
                <a:moveTo>
                  <a:pt x="478971" y="678543"/>
                </a:moveTo>
                <a:lnTo>
                  <a:pt x="0" y="678543"/>
                </a:lnTo>
                <a:cubicBezTo>
                  <a:pt x="340727" y="572407"/>
                  <a:pt x="346991" y="13907"/>
                  <a:pt x="478971" y="0"/>
                </a:cubicBezTo>
                <a:close/>
                <a:moveTo>
                  <a:pt x="957943" y="678543"/>
                </a:moveTo>
                <a:lnTo>
                  <a:pt x="478972" y="678543"/>
                </a:lnTo>
                <a:lnTo>
                  <a:pt x="478972" y="0"/>
                </a:lnTo>
                <a:cubicBezTo>
                  <a:pt x="610952" y="13907"/>
                  <a:pt x="617216" y="572407"/>
                  <a:pt x="957943" y="6785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Bullseye">
            <a:extLst>
              <a:ext uri="{FF2B5EF4-FFF2-40B4-BE49-F238E27FC236}">
                <a16:creationId xmlns:a16="http://schemas.microsoft.com/office/drawing/2014/main" id="{32C73235-6DC2-4880-A1CC-AB53A8F5466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46453" y="640396"/>
            <a:ext cx="731520" cy="731520"/>
          </a:xfrm>
          <a:prstGeom prst="rect">
            <a:avLst/>
          </a:prstGeom>
        </p:spPr>
      </p:pic>
      <p:pic>
        <p:nvPicPr>
          <p:cNvPr id="11" name="Graphic 10" descr="Head with gears">
            <a:extLst>
              <a:ext uri="{FF2B5EF4-FFF2-40B4-BE49-F238E27FC236}">
                <a16:creationId xmlns:a16="http://schemas.microsoft.com/office/drawing/2014/main" id="{EED10185-BAE3-4A93-B9D1-F7EB37132E1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75291" y="1318623"/>
            <a:ext cx="731520" cy="731520"/>
          </a:xfrm>
          <a:prstGeom prst="rect">
            <a:avLst/>
          </a:prstGeom>
        </p:spPr>
      </p:pic>
      <p:pic>
        <p:nvPicPr>
          <p:cNvPr id="13" name="Graphic 12" descr="Bank">
            <a:extLst>
              <a:ext uri="{FF2B5EF4-FFF2-40B4-BE49-F238E27FC236}">
                <a16:creationId xmlns:a16="http://schemas.microsoft.com/office/drawing/2014/main" id="{407F8504-CCD9-4CFF-96B4-363540C0BB3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28855" y="640396"/>
            <a:ext cx="731520" cy="731520"/>
          </a:xfrm>
          <a:prstGeom prst="rect">
            <a:avLst/>
          </a:prstGeom>
        </p:spPr>
      </p:pic>
      <p:pic>
        <p:nvPicPr>
          <p:cNvPr id="15" name="Graphic 14" descr="Handshake">
            <a:extLst>
              <a:ext uri="{FF2B5EF4-FFF2-40B4-BE49-F238E27FC236}">
                <a16:creationId xmlns:a16="http://schemas.microsoft.com/office/drawing/2014/main" id="{86D275E5-24AB-4ABD-9464-B2AEC0EC05D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16659" y="640396"/>
            <a:ext cx="731520" cy="731520"/>
          </a:xfrm>
          <a:prstGeom prst="rect">
            <a:avLst/>
          </a:prstGeom>
        </p:spPr>
      </p:pic>
      <p:sp>
        <p:nvSpPr>
          <p:cNvPr id="2" name="TextBox 1">
            <a:extLst>
              <a:ext uri="{FF2B5EF4-FFF2-40B4-BE49-F238E27FC236}">
                <a16:creationId xmlns:a16="http://schemas.microsoft.com/office/drawing/2014/main" id="{EFCA136C-F360-414C-954C-A82F2B7076E5}"/>
              </a:ext>
            </a:extLst>
          </p:cNvPr>
          <p:cNvSpPr txBox="1"/>
          <p:nvPr/>
        </p:nvSpPr>
        <p:spPr>
          <a:xfrm>
            <a:off x="613228" y="2285684"/>
            <a:ext cx="10965543" cy="207935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6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rPr>
              <a:t>Thank You</a:t>
            </a:r>
          </a:p>
        </p:txBody>
      </p:sp>
      <p:sp>
        <p:nvSpPr>
          <p:cNvPr id="6" name="Rectangle 5">
            <a:extLst>
              <a:ext uri="{FF2B5EF4-FFF2-40B4-BE49-F238E27FC236}">
                <a16:creationId xmlns:a16="http://schemas.microsoft.com/office/drawing/2014/main" id="{BF81DFC9-57C9-4199-BEAF-DACCE5364DD9}"/>
              </a:ext>
            </a:extLst>
          </p:cNvPr>
          <p:cNvSpPr/>
          <p:nvPr/>
        </p:nvSpPr>
        <p:spPr>
          <a:xfrm>
            <a:off x="-1" y="-24027"/>
            <a:ext cx="12192000" cy="201119"/>
          </a:xfrm>
          <a:prstGeom prst="rect">
            <a:avLst/>
          </a:prstGeom>
          <a:solidFill>
            <a:srgbClr val="448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84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4E6230-2DA8-49A6-9945-C4EF69B06F13}"/>
              </a:ext>
            </a:extLst>
          </p:cNvPr>
          <p:cNvSpPr/>
          <p:nvPr/>
        </p:nvSpPr>
        <p:spPr>
          <a:xfrm>
            <a:off x="0" y="0"/>
            <a:ext cx="12192000" cy="1828800"/>
          </a:xfrm>
          <a:prstGeom prst="rect">
            <a:avLst/>
          </a:prstGeom>
          <a:gradFill flip="none" rotWithShape="1">
            <a:gsLst>
              <a:gs pos="63700">
                <a:srgbClr val="013D48"/>
              </a:gs>
              <a:gs pos="9000">
                <a:srgbClr val="118EA7"/>
              </a:gs>
              <a:gs pos="100000">
                <a:srgbClr val="00131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E3BA7C5-215F-40E1-92AB-58443F3E226D}"/>
              </a:ext>
            </a:extLst>
          </p:cNvPr>
          <p:cNvSpPr/>
          <p:nvPr/>
        </p:nvSpPr>
        <p:spPr>
          <a:xfrm flipH="1" flipV="1">
            <a:off x="879476" y="1828800"/>
            <a:ext cx="1828800" cy="442687"/>
          </a:xfrm>
          <a:custGeom>
            <a:avLst/>
            <a:gdLst>
              <a:gd name="connsiteX0" fmla="*/ 478971 w 957943"/>
              <a:gd name="connsiteY0" fmla="*/ 678543 h 678543"/>
              <a:gd name="connsiteX1" fmla="*/ 0 w 957943"/>
              <a:gd name="connsiteY1" fmla="*/ 678543 h 678543"/>
              <a:gd name="connsiteX2" fmla="*/ 478971 w 957943"/>
              <a:gd name="connsiteY2" fmla="*/ 0 h 678543"/>
              <a:gd name="connsiteX3" fmla="*/ 957943 w 957943"/>
              <a:gd name="connsiteY3" fmla="*/ 678543 h 678543"/>
              <a:gd name="connsiteX4" fmla="*/ 478972 w 957943"/>
              <a:gd name="connsiteY4" fmla="*/ 678543 h 678543"/>
              <a:gd name="connsiteX5" fmla="*/ 478972 w 957943"/>
              <a:gd name="connsiteY5" fmla="*/ 0 h 678543"/>
              <a:gd name="connsiteX6" fmla="*/ 957943 w 957943"/>
              <a:gd name="connsiteY6" fmla="*/ 678543 h 6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3" h="678543">
                <a:moveTo>
                  <a:pt x="478971" y="678543"/>
                </a:moveTo>
                <a:lnTo>
                  <a:pt x="0" y="678543"/>
                </a:lnTo>
                <a:cubicBezTo>
                  <a:pt x="340727" y="572407"/>
                  <a:pt x="346991" y="13907"/>
                  <a:pt x="478971" y="0"/>
                </a:cubicBezTo>
                <a:close/>
                <a:moveTo>
                  <a:pt x="957943" y="678543"/>
                </a:moveTo>
                <a:lnTo>
                  <a:pt x="478972" y="678543"/>
                </a:lnTo>
                <a:lnTo>
                  <a:pt x="478972" y="0"/>
                </a:lnTo>
                <a:cubicBezTo>
                  <a:pt x="610952" y="13907"/>
                  <a:pt x="617216" y="572407"/>
                  <a:pt x="957943" y="678543"/>
                </a:cubicBezTo>
                <a:close/>
              </a:path>
            </a:pathLst>
          </a:custGeom>
          <a:solidFill>
            <a:srgbClr val="118E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Graphic 8" descr="Bullseye">
            <a:extLst>
              <a:ext uri="{FF2B5EF4-FFF2-40B4-BE49-F238E27FC236}">
                <a16:creationId xmlns:a16="http://schemas.microsoft.com/office/drawing/2014/main" id="{32C73235-6DC2-4880-A1CC-AB53A8F5466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7495" y="718774"/>
            <a:ext cx="548640" cy="548640"/>
          </a:xfrm>
          <a:prstGeom prst="rect">
            <a:avLst/>
          </a:prstGeom>
        </p:spPr>
      </p:pic>
      <p:pic>
        <p:nvPicPr>
          <p:cNvPr id="11" name="Graphic 10" descr="Head with gears">
            <a:extLst>
              <a:ext uri="{FF2B5EF4-FFF2-40B4-BE49-F238E27FC236}">
                <a16:creationId xmlns:a16="http://schemas.microsoft.com/office/drawing/2014/main" id="{EED10185-BAE3-4A93-B9D1-F7EB37132E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55945" y="718774"/>
            <a:ext cx="548640" cy="548640"/>
          </a:xfrm>
          <a:prstGeom prst="rect">
            <a:avLst/>
          </a:prstGeom>
        </p:spPr>
      </p:pic>
      <p:pic>
        <p:nvPicPr>
          <p:cNvPr id="13" name="Graphic 12" descr="Bank">
            <a:extLst>
              <a:ext uri="{FF2B5EF4-FFF2-40B4-BE49-F238E27FC236}">
                <a16:creationId xmlns:a16="http://schemas.microsoft.com/office/drawing/2014/main" id="{407F8504-CCD9-4CFF-96B4-363540C0BB3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6720" y="718774"/>
            <a:ext cx="548640" cy="548640"/>
          </a:xfrm>
          <a:prstGeom prst="rect">
            <a:avLst/>
          </a:prstGeom>
        </p:spPr>
      </p:pic>
      <p:pic>
        <p:nvPicPr>
          <p:cNvPr id="15" name="Graphic 14" descr="Handshake">
            <a:extLst>
              <a:ext uri="{FF2B5EF4-FFF2-40B4-BE49-F238E27FC236}">
                <a16:creationId xmlns:a16="http://schemas.microsoft.com/office/drawing/2014/main" id="{86D275E5-24AB-4ABD-9464-B2AEC0EC05D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19556" y="1661921"/>
            <a:ext cx="548640" cy="548640"/>
          </a:xfrm>
          <a:prstGeom prst="rect">
            <a:avLst/>
          </a:prstGeom>
        </p:spPr>
      </p:pic>
      <p:sp>
        <p:nvSpPr>
          <p:cNvPr id="2" name="TextBox 1">
            <a:extLst>
              <a:ext uri="{FF2B5EF4-FFF2-40B4-BE49-F238E27FC236}">
                <a16:creationId xmlns:a16="http://schemas.microsoft.com/office/drawing/2014/main" id="{F6967E29-1A1C-4434-93B1-9369490A3671}"/>
              </a:ext>
            </a:extLst>
          </p:cNvPr>
          <p:cNvSpPr txBox="1"/>
          <p:nvPr/>
        </p:nvSpPr>
        <p:spPr>
          <a:xfrm>
            <a:off x="112839" y="4851238"/>
            <a:ext cx="5190874" cy="135421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Analysis</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could be either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Quantitative</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or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Qualitative</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a:t>
            </a:r>
          </a:p>
          <a:p>
            <a:pPr algn="just"/>
            <a:r>
              <a:rPr lang="en-US" sz="1400" dirty="0">
                <a:solidFill>
                  <a:schemeClr val="bg1">
                    <a:lumMod val="50000"/>
                  </a:schemeClr>
                </a:solidFill>
                <a:latin typeface="Century Gothic" panose="020B0502020202020204" pitchFamily="34" charset="0"/>
              </a:rPr>
              <a:t>.</a:t>
            </a:r>
          </a:p>
          <a:p>
            <a:pPr algn="just"/>
            <a:endParaRPr lang="en-US" sz="1400" dirty="0">
              <a:solidFill>
                <a:schemeClr val="bg1">
                  <a:lumMod val="5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CED76E5A-76ED-4CC0-95F5-04C6136DA71D}"/>
              </a:ext>
            </a:extLst>
          </p:cNvPr>
          <p:cNvSpPr txBox="1"/>
          <p:nvPr/>
        </p:nvSpPr>
        <p:spPr>
          <a:xfrm>
            <a:off x="112839" y="3447741"/>
            <a:ext cx="5563297" cy="1138773"/>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Analysis</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means the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ea typeface="Calibri" panose="020F0502020204030204" pitchFamily="34" charset="0"/>
                <a:cs typeface="Arial" panose="020B0604020202020204" pitchFamily="34" charset="0"/>
              </a:rPr>
              <a:t>separation</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and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ea typeface="Calibri" panose="020F0502020204030204" pitchFamily="34" charset="0"/>
                <a:cs typeface="Arial" panose="020B0604020202020204" pitchFamily="34" charset="0"/>
              </a:rPr>
              <a:t>identification</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of a substance in a mixture.</a:t>
            </a:r>
          </a:p>
          <a:p>
            <a:pPr algn="just"/>
            <a:endParaRPr lang="en-US" sz="1400" dirty="0">
              <a:solidFill>
                <a:schemeClr val="bg1">
                  <a:lumMod val="50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25686F27-8DB6-46F4-B2D6-0E553D4C99BB}"/>
              </a:ext>
            </a:extLst>
          </p:cNvPr>
          <p:cNvSpPr txBox="1"/>
          <p:nvPr/>
        </p:nvSpPr>
        <p:spPr>
          <a:xfrm>
            <a:off x="929532" y="2377440"/>
            <a:ext cx="1489073" cy="369332"/>
          </a:xfrm>
          <a:prstGeom prst="rect">
            <a:avLst/>
          </a:prstGeom>
          <a:noFill/>
        </p:spPr>
        <p:txBody>
          <a:bodyPr wrap="square" rtlCol="0">
            <a:spAutoFit/>
          </a:bodyPr>
          <a:lstStyle/>
          <a:p>
            <a:pPr algn="ctr"/>
            <a:r>
              <a:rPr lang="en-US" b="1" dirty="0">
                <a:solidFill>
                  <a:srgbClr val="0D7B91"/>
                </a:solidFill>
                <a:latin typeface="Century Gothic" panose="020B0502020202020204" pitchFamily="34" charset="0"/>
              </a:rPr>
              <a:t>Analysis</a:t>
            </a:r>
          </a:p>
        </p:txBody>
      </p:sp>
      <p:pic>
        <p:nvPicPr>
          <p:cNvPr id="4" name="Picture 3">
            <a:extLst>
              <a:ext uri="{FF2B5EF4-FFF2-40B4-BE49-F238E27FC236}">
                <a16:creationId xmlns:a16="http://schemas.microsoft.com/office/drawing/2014/main" id="{67B1D97F-74D6-4FB1-8957-D665EA8529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5933" y="2547573"/>
            <a:ext cx="6054764" cy="3591653"/>
          </a:xfrm>
          <a:prstGeom prst="rect">
            <a:avLst/>
          </a:prstGeom>
        </p:spPr>
      </p:pic>
    </p:spTree>
    <p:extLst>
      <p:ext uri="{BB962C8B-B14F-4D97-AF65-F5344CB8AC3E}">
        <p14:creationId xmlns:p14="http://schemas.microsoft.com/office/powerpoint/2010/main" val="34746150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4E6230-2DA8-49A6-9945-C4EF69B06F13}"/>
              </a:ext>
            </a:extLst>
          </p:cNvPr>
          <p:cNvSpPr/>
          <p:nvPr/>
        </p:nvSpPr>
        <p:spPr>
          <a:xfrm>
            <a:off x="0" y="0"/>
            <a:ext cx="12192000" cy="1828800"/>
          </a:xfrm>
          <a:prstGeom prst="rect">
            <a:avLst/>
          </a:prstGeom>
          <a:gradFill flip="none" rotWithShape="1">
            <a:gsLst>
              <a:gs pos="63700">
                <a:srgbClr val="013D48"/>
              </a:gs>
              <a:gs pos="9000">
                <a:srgbClr val="118EA7"/>
              </a:gs>
              <a:gs pos="100000">
                <a:srgbClr val="00131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1E3BA7C5-215F-40E1-92AB-58443F3E226D}"/>
              </a:ext>
            </a:extLst>
          </p:cNvPr>
          <p:cNvSpPr/>
          <p:nvPr/>
        </p:nvSpPr>
        <p:spPr>
          <a:xfrm flipH="1" flipV="1">
            <a:off x="3854905" y="1828800"/>
            <a:ext cx="1828800" cy="442687"/>
          </a:xfrm>
          <a:custGeom>
            <a:avLst/>
            <a:gdLst>
              <a:gd name="connsiteX0" fmla="*/ 478971 w 957943"/>
              <a:gd name="connsiteY0" fmla="*/ 678543 h 678543"/>
              <a:gd name="connsiteX1" fmla="*/ 0 w 957943"/>
              <a:gd name="connsiteY1" fmla="*/ 678543 h 678543"/>
              <a:gd name="connsiteX2" fmla="*/ 478971 w 957943"/>
              <a:gd name="connsiteY2" fmla="*/ 0 h 678543"/>
              <a:gd name="connsiteX3" fmla="*/ 957943 w 957943"/>
              <a:gd name="connsiteY3" fmla="*/ 678543 h 678543"/>
              <a:gd name="connsiteX4" fmla="*/ 478972 w 957943"/>
              <a:gd name="connsiteY4" fmla="*/ 678543 h 678543"/>
              <a:gd name="connsiteX5" fmla="*/ 478972 w 957943"/>
              <a:gd name="connsiteY5" fmla="*/ 0 h 678543"/>
              <a:gd name="connsiteX6" fmla="*/ 957943 w 957943"/>
              <a:gd name="connsiteY6" fmla="*/ 678543 h 6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3" h="678543">
                <a:moveTo>
                  <a:pt x="478971" y="678543"/>
                </a:moveTo>
                <a:lnTo>
                  <a:pt x="0" y="678543"/>
                </a:lnTo>
                <a:cubicBezTo>
                  <a:pt x="340727" y="572407"/>
                  <a:pt x="346991" y="13907"/>
                  <a:pt x="478971" y="0"/>
                </a:cubicBezTo>
                <a:close/>
                <a:moveTo>
                  <a:pt x="957943" y="678543"/>
                </a:moveTo>
                <a:lnTo>
                  <a:pt x="478972" y="678543"/>
                </a:lnTo>
                <a:lnTo>
                  <a:pt x="478972" y="0"/>
                </a:lnTo>
                <a:cubicBezTo>
                  <a:pt x="610952" y="13907"/>
                  <a:pt x="617216" y="572407"/>
                  <a:pt x="957943" y="678543"/>
                </a:cubicBezTo>
                <a:close/>
              </a:path>
            </a:pathLst>
          </a:custGeom>
          <a:solidFill>
            <a:srgbClr val="118E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Bullseye">
            <a:extLst>
              <a:ext uri="{FF2B5EF4-FFF2-40B4-BE49-F238E27FC236}">
                <a16:creationId xmlns:a16="http://schemas.microsoft.com/office/drawing/2014/main" id="{32C73235-6DC2-4880-A1CC-AB53A8F5466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41889" y="718774"/>
            <a:ext cx="548640" cy="548640"/>
          </a:xfrm>
          <a:prstGeom prst="rect">
            <a:avLst/>
          </a:prstGeom>
        </p:spPr>
      </p:pic>
      <p:pic>
        <p:nvPicPr>
          <p:cNvPr id="11" name="Graphic 10" descr="Head with gears">
            <a:extLst>
              <a:ext uri="{FF2B5EF4-FFF2-40B4-BE49-F238E27FC236}">
                <a16:creationId xmlns:a16="http://schemas.microsoft.com/office/drawing/2014/main" id="{EED10185-BAE3-4A93-B9D1-F7EB37132E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55945" y="1459002"/>
            <a:ext cx="548640" cy="548640"/>
          </a:xfrm>
          <a:prstGeom prst="rect">
            <a:avLst/>
          </a:prstGeom>
        </p:spPr>
      </p:pic>
      <p:pic>
        <p:nvPicPr>
          <p:cNvPr id="13" name="Graphic 12" descr="Bank">
            <a:extLst>
              <a:ext uri="{FF2B5EF4-FFF2-40B4-BE49-F238E27FC236}">
                <a16:creationId xmlns:a16="http://schemas.microsoft.com/office/drawing/2014/main" id="{407F8504-CCD9-4CFF-96B4-363540C0BB3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6720" y="718774"/>
            <a:ext cx="548640" cy="548640"/>
          </a:xfrm>
          <a:prstGeom prst="rect">
            <a:avLst/>
          </a:prstGeom>
        </p:spPr>
      </p:pic>
      <p:pic>
        <p:nvPicPr>
          <p:cNvPr id="15" name="Graphic 14" descr="Handshake">
            <a:extLst>
              <a:ext uri="{FF2B5EF4-FFF2-40B4-BE49-F238E27FC236}">
                <a16:creationId xmlns:a16="http://schemas.microsoft.com/office/drawing/2014/main" id="{86D275E5-24AB-4ABD-9464-B2AEC0EC05D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40185" y="914400"/>
            <a:ext cx="548640" cy="548640"/>
          </a:xfrm>
          <a:prstGeom prst="rect">
            <a:avLst/>
          </a:prstGeom>
        </p:spPr>
      </p:pic>
      <p:sp>
        <p:nvSpPr>
          <p:cNvPr id="2" name="TextBox 1">
            <a:extLst>
              <a:ext uri="{FF2B5EF4-FFF2-40B4-BE49-F238E27FC236}">
                <a16:creationId xmlns:a16="http://schemas.microsoft.com/office/drawing/2014/main" id="{F6967E29-1A1C-4434-93B1-9369490A3671}"/>
              </a:ext>
            </a:extLst>
          </p:cNvPr>
          <p:cNvSpPr txBox="1"/>
          <p:nvPr/>
        </p:nvSpPr>
        <p:spPr>
          <a:xfrm>
            <a:off x="5683705" y="2375274"/>
            <a:ext cx="6415530" cy="2226250"/>
          </a:xfrm>
          <a:prstGeom prst="rect">
            <a:avLst/>
          </a:prstGeom>
          <a:noFill/>
        </p:spPr>
        <p:txBody>
          <a:bodyPr wrap="square" rtlCol="0">
            <a:spAutoFit/>
          </a:bodyPr>
          <a:lstStyle/>
          <a:p>
            <a:pPr marL="514350" marR="0" lvl="0" indent="-514350" algn="just" defTabSz="914400" rtl="0" eaLnBrk="1" fontAlgn="auto" latinLnBrk="0" hangingPunct="1">
              <a:lnSpc>
                <a:spcPct val="150000"/>
              </a:lnSpc>
              <a:spcBef>
                <a:spcPts val="0"/>
              </a:spcBef>
              <a:spcAft>
                <a:spcPts val="1000"/>
              </a:spcAft>
              <a:buClrTx/>
              <a:buSzTx/>
              <a:buFont typeface="+mj-lt"/>
              <a:buAutoNum type="arabicParenR"/>
              <a:tabLst/>
              <a:defRPr/>
            </a:pPr>
            <a:r>
              <a:rPr kumimoji="0" lang="en-US" b="1" i="0" u="sng"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Quantitative analysis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means the determination of the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ea typeface="Calibri" panose="020F0502020204030204" pitchFamily="34" charset="0"/>
                <a:cs typeface="Arial" panose="020B0604020202020204" pitchFamily="34" charset="0"/>
              </a:rPr>
              <a:t>actual amount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of the substance in a measured volume of unknown sample. </a:t>
            </a:r>
          </a:p>
          <a:p>
            <a:pPr marL="457200" marR="0" lvl="0" indent="-457200" algn="just" defTabSz="914400" rtl="0" eaLnBrk="1" fontAlgn="auto" latinLnBrk="0" hangingPunct="1">
              <a:lnSpc>
                <a:spcPct val="150000"/>
              </a:lnSpc>
              <a:spcBef>
                <a:spcPts val="0"/>
              </a:spcBef>
              <a:spcAft>
                <a:spcPts val="100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Its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ea typeface="Calibri" panose="020F0502020204030204" pitchFamily="34" charset="0"/>
                <a:cs typeface="Arial" panose="020B0604020202020204" pitchFamily="34" charset="0"/>
              </a:rPr>
              <a:t>units</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are gm/100ml, </a:t>
            </a:r>
            <a:r>
              <a:rPr kumimoji="0" lang="en-US"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meq</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/L, mmol/L or I.U/L.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CED76E5A-76ED-4CC0-95F5-04C6136DA71D}"/>
              </a:ext>
            </a:extLst>
          </p:cNvPr>
          <p:cNvSpPr txBox="1"/>
          <p:nvPr/>
        </p:nvSpPr>
        <p:spPr>
          <a:xfrm>
            <a:off x="5683705" y="4416859"/>
            <a:ext cx="6415530" cy="2272417"/>
          </a:xfrm>
          <a:prstGeom prst="rect">
            <a:avLst/>
          </a:prstGeom>
          <a:noFill/>
        </p:spPr>
        <p:txBody>
          <a:bodyPr wrap="square" rtlCol="0">
            <a:spAutoFit/>
          </a:bodyPr>
          <a:lstStyle/>
          <a:p>
            <a:pPr marL="514350" marR="0" lvl="0" indent="-514350" algn="just" defTabSz="914400" rtl="0" eaLnBrk="1" fontAlgn="auto" latinLnBrk="0" hangingPunct="1">
              <a:lnSpc>
                <a:spcPct val="150000"/>
              </a:lnSpc>
              <a:spcBef>
                <a:spcPts val="0"/>
              </a:spcBef>
              <a:spcAft>
                <a:spcPts val="1000"/>
              </a:spcAft>
              <a:buClrTx/>
              <a:buSzTx/>
              <a:buFont typeface="+mj-lt"/>
              <a:buAutoNum type="arabicParenR" startAt="2"/>
              <a:tabLst/>
              <a:defRPr/>
            </a:pPr>
            <a:r>
              <a:rPr kumimoji="0" lang="en-US" b="1" i="0" u="sng"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Qualitative analysis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is used to detect whether a particular substance is present in an unknown sample or not.</a:t>
            </a:r>
          </a:p>
          <a:p>
            <a:pPr marL="457200" marR="0" lvl="0" indent="-457200" algn="just" defTabSz="914400" rtl="0" eaLnBrk="1" fontAlgn="auto" latinLnBrk="0" hangingPunct="1">
              <a:lnSpc>
                <a:spcPct val="150000"/>
              </a:lnSpc>
              <a:spcBef>
                <a:spcPts val="0"/>
              </a:spcBef>
              <a:spcAft>
                <a:spcPts val="100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it is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yes</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or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no</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test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pic>
        <p:nvPicPr>
          <p:cNvPr id="16" name="Picture 15">
            <a:extLst>
              <a:ext uri="{FF2B5EF4-FFF2-40B4-BE49-F238E27FC236}">
                <a16:creationId xmlns:a16="http://schemas.microsoft.com/office/drawing/2014/main" id="{846678E8-1FF0-4353-8B00-EE7E457467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342" y="2641285"/>
            <a:ext cx="4876800" cy="3507725"/>
          </a:xfrm>
          <a:prstGeom prst="rect">
            <a:avLst/>
          </a:prstGeom>
        </p:spPr>
      </p:pic>
      <p:pic>
        <p:nvPicPr>
          <p:cNvPr id="18" name="Picture 17">
            <a:extLst>
              <a:ext uri="{FF2B5EF4-FFF2-40B4-BE49-F238E27FC236}">
                <a16:creationId xmlns:a16="http://schemas.microsoft.com/office/drawing/2014/main" id="{A8FC6EED-6642-4381-B0E0-2D51F0E585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6342" y="2628247"/>
            <a:ext cx="3278563" cy="800753"/>
          </a:xfrm>
          <a:prstGeom prst="rect">
            <a:avLst/>
          </a:prstGeom>
        </p:spPr>
      </p:pic>
    </p:spTree>
    <p:extLst>
      <p:ext uri="{BB962C8B-B14F-4D97-AF65-F5344CB8AC3E}">
        <p14:creationId xmlns:p14="http://schemas.microsoft.com/office/powerpoint/2010/main" val="29971522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4E6230-2DA8-49A6-9945-C4EF69B06F13}"/>
              </a:ext>
            </a:extLst>
          </p:cNvPr>
          <p:cNvSpPr/>
          <p:nvPr/>
        </p:nvSpPr>
        <p:spPr>
          <a:xfrm>
            <a:off x="0" y="0"/>
            <a:ext cx="12192000" cy="1828800"/>
          </a:xfrm>
          <a:prstGeom prst="rect">
            <a:avLst/>
          </a:prstGeom>
          <a:gradFill flip="none" rotWithShape="1">
            <a:gsLst>
              <a:gs pos="63700">
                <a:srgbClr val="013D48"/>
              </a:gs>
              <a:gs pos="9000">
                <a:srgbClr val="118EA7"/>
              </a:gs>
              <a:gs pos="100000">
                <a:srgbClr val="00131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1E3BA7C5-215F-40E1-92AB-58443F3E226D}"/>
              </a:ext>
            </a:extLst>
          </p:cNvPr>
          <p:cNvSpPr/>
          <p:nvPr/>
        </p:nvSpPr>
        <p:spPr>
          <a:xfrm flipH="1" flipV="1">
            <a:off x="6786787" y="1828800"/>
            <a:ext cx="1828800" cy="442687"/>
          </a:xfrm>
          <a:custGeom>
            <a:avLst/>
            <a:gdLst>
              <a:gd name="connsiteX0" fmla="*/ 478971 w 957943"/>
              <a:gd name="connsiteY0" fmla="*/ 678543 h 678543"/>
              <a:gd name="connsiteX1" fmla="*/ 0 w 957943"/>
              <a:gd name="connsiteY1" fmla="*/ 678543 h 678543"/>
              <a:gd name="connsiteX2" fmla="*/ 478971 w 957943"/>
              <a:gd name="connsiteY2" fmla="*/ 0 h 678543"/>
              <a:gd name="connsiteX3" fmla="*/ 957943 w 957943"/>
              <a:gd name="connsiteY3" fmla="*/ 678543 h 678543"/>
              <a:gd name="connsiteX4" fmla="*/ 478972 w 957943"/>
              <a:gd name="connsiteY4" fmla="*/ 678543 h 678543"/>
              <a:gd name="connsiteX5" fmla="*/ 478972 w 957943"/>
              <a:gd name="connsiteY5" fmla="*/ 0 h 678543"/>
              <a:gd name="connsiteX6" fmla="*/ 957943 w 957943"/>
              <a:gd name="connsiteY6" fmla="*/ 678543 h 6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3" h="678543">
                <a:moveTo>
                  <a:pt x="478971" y="678543"/>
                </a:moveTo>
                <a:lnTo>
                  <a:pt x="0" y="678543"/>
                </a:lnTo>
                <a:cubicBezTo>
                  <a:pt x="340727" y="572407"/>
                  <a:pt x="346991" y="13907"/>
                  <a:pt x="478971" y="0"/>
                </a:cubicBezTo>
                <a:close/>
                <a:moveTo>
                  <a:pt x="957943" y="678543"/>
                </a:moveTo>
                <a:lnTo>
                  <a:pt x="478972" y="678543"/>
                </a:lnTo>
                <a:lnTo>
                  <a:pt x="478972" y="0"/>
                </a:lnTo>
                <a:cubicBezTo>
                  <a:pt x="610952" y="13907"/>
                  <a:pt x="617216" y="572407"/>
                  <a:pt x="957943" y="678543"/>
                </a:cubicBezTo>
                <a:close/>
              </a:path>
            </a:pathLst>
          </a:custGeom>
          <a:solidFill>
            <a:srgbClr val="118E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Bullseye">
            <a:extLst>
              <a:ext uri="{FF2B5EF4-FFF2-40B4-BE49-F238E27FC236}">
                <a16:creationId xmlns:a16="http://schemas.microsoft.com/office/drawing/2014/main" id="{32C73235-6DC2-4880-A1CC-AB53A8F5466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6951" y="718774"/>
            <a:ext cx="548640" cy="548640"/>
          </a:xfrm>
          <a:prstGeom prst="rect">
            <a:avLst/>
          </a:prstGeom>
        </p:spPr>
      </p:pic>
      <p:pic>
        <p:nvPicPr>
          <p:cNvPr id="11" name="Graphic 10" descr="Head with gears">
            <a:extLst>
              <a:ext uri="{FF2B5EF4-FFF2-40B4-BE49-F238E27FC236}">
                <a16:creationId xmlns:a16="http://schemas.microsoft.com/office/drawing/2014/main" id="{EED10185-BAE3-4A93-B9D1-F7EB37132E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55945" y="718774"/>
            <a:ext cx="548640" cy="548640"/>
          </a:xfrm>
          <a:prstGeom prst="rect">
            <a:avLst/>
          </a:prstGeom>
        </p:spPr>
      </p:pic>
      <p:pic>
        <p:nvPicPr>
          <p:cNvPr id="13" name="Graphic 12" descr="Bank">
            <a:extLst>
              <a:ext uri="{FF2B5EF4-FFF2-40B4-BE49-F238E27FC236}">
                <a16:creationId xmlns:a16="http://schemas.microsoft.com/office/drawing/2014/main" id="{407F8504-CCD9-4CFF-96B4-363540C0BB3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6720" y="1473514"/>
            <a:ext cx="548640" cy="548640"/>
          </a:xfrm>
          <a:prstGeom prst="rect">
            <a:avLst/>
          </a:prstGeom>
        </p:spPr>
      </p:pic>
      <p:pic>
        <p:nvPicPr>
          <p:cNvPr id="15" name="Graphic 14" descr="Handshake">
            <a:extLst>
              <a:ext uri="{FF2B5EF4-FFF2-40B4-BE49-F238E27FC236}">
                <a16:creationId xmlns:a16="http://schemas.microsoft.com/office/drawing/2014/main" id="{86D275E5-24AB-4ABD-9464-B2AEC0EC05D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41601" y="778314"/>
            <a:ext cx="548640" cy="548640"/>
          </a:xfrm>
          <a:prstGeom prst="rect">
            <a:avLst/>
          </a:prstGeom>
        </p:spPr>
      </p:pic>
      <p:sp>
        <p:nvSpPr>
          <p:cNvPr id="14" name="TextBox 13">
            <a:extLst>
              <a:ext uri="{FF2B5EF4-FFF2-40B4-BE49-F238E27FC236}">
                <a16:creationId xmlns:a16="http://schemas.microsoft.com/office/drawing/2014/main" id="{20D8EFE1-D98A-4748-9DAC-A9F279A51A2D}"/>
              </a:ext>
            </a:extLst>
          </p:cNvPr>
          <p:cNvSpPr txBox="1"/>
          <p:nvPr/>
        </p:nvSpPr>
        <p:spPr>
          <a:xfrm>
            <a:off x="6996503" y="2377440"/>
            <a:ext cx="24125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7B91"/>
                </a:solidFill>
                <a:effectLst/>
                <a:uLnTx/>
                <a:uFillTx/>
                <a:latin typeface="Century Gothic" panose="020B0502020202020204" pitchFamily="34" charset="0"/>
                <a:ea typeface="+mn-ea"/>
                <a:cs typeface="+mn-cs"/>
              </a:rPr>
              <a:t>Analytical Methods </a:t>
            </a:r>
          </a:p>
        </p:txBody>
      </p:sp>
      <p:sp>
        <p:nvSpPr>
          <p:cNvPr id="16" name="TextBox 15">
            <a:extLst>
              <a:ext uri="{FF2B5EF4-FFF2-40B4-BE49-F238E27FC236}">
                <a16:creationId xmlns:a16="http://schemas.microsoft.com/office/drawing/2014/main" id="{3325E5A6-2B41-4BE9-A398-71BFD04E7B19}"/>
              </a:ext>
            </a:extLst>
          </p:cNvPr>
          <p:cNvSpPr txBox="1"/>
          <p:nvPr/>
        </p:nvSpPr>
        <p:spPr>
          <a:xfrm>
            <a:off x="271649" y="2772996"/>
            <a:ext cx="10330090" cy="723275"/>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There are many analytical methods used to separate a substance from a mixture.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17AED20C-71D1-4A0F-AF46-E9576B96F0AF}"/>
              </a:ext>
            </a:extLst>
          </p:cNvPr>
          <p:cNvSpPr txBox="1"/>
          <p:nvPr/>
        </p:nvSpPr>
        <p:spPr>
          <a:xfrm>
            <a:off x="271649" y="3747060"/>
            <a:ext cx="11827586" cy="87068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The simplest one is based on the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solubility</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ea typeface="Calibri" panose="020F0502020204030204" pitchFamily="34" charset="0"/>
                <a:cs typeface="Arial" panose="020B0604020202020204" pitchFamily="34" charset="0"/>
              </a:rPr>
              <a:t>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behavior of that substance in different solutions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(which     depend on the ionic </a:t>
            </a:r>
            <a:r>
              <a:rPr kumimoji="0" lang="en-US"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equlibria</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a:t>
            </a:r>
            <a:endParaRPr kumimoji="0" lang="en-US" sz="10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ndParaRPr>
          </a:p>
        </p:txBody>
      </p:sp>
      <p:sp>
        <p:nvSpPr>
          <p:cNvPr id="18" name="TextBox 17">
            <a:extLst>
              <a:ext uri="{FF2B5EF4-FFF2-40B4-BE49-F238E27FC236}">
                <a16:creationId xmlns:a16="http://schemas.microsoft.com/office/drawing/2014/main" id="{A6694E06-C4B7-4693-9B45-210EB81DAC0B}"/>
              </a:ext>
            </a:extLst>
          </p:cNvPr>
          <p:cNvSpPr txBox="1"/>
          <p:nvPr/>
        </p:nvSpPr>
        <p:spPr>
          <a:xfrm>
            <a:off x="271648" y="5230174"/>
            <a:ext cx="11827586" cy="1138773"/>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So that by adding a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precipitating agent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and</a:t>
            </a:r>
            <a:r>
              <a:rPr kumimoji="0" lang="en-US" b="0" i="0" u="none" strike="noStrike" kern="1200" cap="none" spc="0" normalizeH="0" baseline="0" noProof="0" dirty="0">
                <a:ln>
                  <a:noFill/>
                </a:ln>
                <a:solidFill>
                  <a:srgbClr val="52CBBE"/>
                </a:solidFill>
                <a:effectLst/>
                <a:uLnTx/>
                <a:uFillTx/>
                <a:latin typeface="Century Gothic" panose="020B0502020202020204" pitchFamily="34" charset="0"/>
                <a:cs typeface="Arial" panose="020B0604020202020204" pitchFamily="34" charset="0"/>
              </a:rPr>
              <a:t>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filtration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you can separate a particular substance and by knowing its reactional behavior with a second agent you identify it. </a:t>
            </a: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9841275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4E6230-2DA8-49A6-9945-C4EF69B06F13}"/>
              </a:ext>
            </a:extLst>
          </p:cNvPr>
          <p:cNvSpPr/>
          <p:nvPr/>
        </p:nvSpPr>
        <p:spPr>
          <a:xfrm>
            <a:off x="0" y="0"/>
            <a:ext cx="12192000" cy="1828800"/>
          </a:xfrm>
          <a:prstGeom prst="rect">
            <a:avLst/>
          </a:prstGeom>
          <a:gradFill flip="none" rotWithShape="1">
            <a:gsLst>
              <a:gs pos="63700">
                <a:srgbClr val="013D48"/>
              </a:gs>
              <a:gs pos="9000">
                <a:srgbClr val="118EA7"/>
              </a:gs>
              <a:gs pos="100000">
                <a:srgbClr val="00131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1E3BA7C5-215F-40E1-92AB-58443F3E226D}"/>
              </a:ext>
            </a:extLst>
          </p:cNvPr>
          <p:cNvSpPr/>
          <p:nvPr/>
        </p:nvSpPr>
        <p:spPr>
          <a:xfrm flipH="1" flipV="1">
            <a:off x="9457413" y="1828800"/>
            <a:ext cx="1828800" cy="442687"/>
          </a:xfrm>
          <a:custGeom>
            <a:avLst/>
            <a:gdLst>
              <a:gd name="connsiteX0" fmla="*/ 478971 w 957943"/>
              <a:gd name="connsiteY0" fmla="*/ 678543 h 678543"/>
              <a:gd name="connsiteX1" fmla="*/ 0 w 957943"/>
              <a:gd name="connsiteY1" fmla="*/ 678543 h 678543"/>
              <a:gd name="connsiteX2" fmla="*/ 478971 w 957943"/>
              <a:gd name="connsiteY2" fmla="*/ 0 h 678543"/>
              <a:gd name="connsiteX3" fmla="*/ 957943 w 957943"/>
              <a:gd name="connsiteY3" fmla="*/ 678543 h 678543"/>
              <a:gd name="connsiteX4" fmla="*/ 478972 w 957943"/>
              <a:gd name="connsiteY4" fmla="*/ 678543 h 678543"/>
              <a:gd name="connsiteX5" fmla="*/ 478972 w 957943"/>
              <a:gd name="connsiteY5" fmla="*/ 0 h 678543"/>
              <a:gd name="connsiteX6" fmla="*/ 957943 w 957943"/>
              <a:gd name="connsiteY6" fmla="*/ 678543 h 6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3" h="678543">
                <a:moveTo>
                  <a:pt x="478971" y="678543"/>
                </a:moveTo>
                <a:lnTo>
                  <a:pt x="0" y="678543"/>
                </a:lnTo>
                <a:cubicBezTo>
                  <a:pt x="340727" y="572407"/>
                  <a:pt x="346991" y="13907"/>
                  <a:pt x="478971" y="0"/>
                </a:cubicBezTo>
                <a:close/>
                <a:moveTo>
                  <a:pt x="957943" y="678543"/>
                </a:moveTo>
                <a:lnTo>
                  <a:pt x="478972" y="678543"/>
                </a:lnTo>
                <a:lnTo>
                  <a:pt x="478972" y="0"/>
                </a:lnTo>
                <a:cubicBezTo>
                  <a:pt x="610952" y="13907"/>
                  <a:pt x="617216" y="572407"/>
                  <a:pt x="957943" y="678543"/>
                </a:cubicBezTo>
                <a:close/>
              </a:path>
            </a:pathLst>
          </a:custGeom>
          <a:solidFill>
            <a:srgbClr val="118E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Head with gears">
            <a:extLst>
              <a:ext uri="{FF2B5EF4-FFF2-40B4-BE49-F238E27FC236}">
                <a16:creationId xmlns:a16="http://schemas.microsoft.com/office/drawing/2014/main" id="{EED10185-BAE3-4A93-B9D1-F7EB37132E1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55945" y="718774"/>
            <a:ext cx="548640" cy="548640"/>
          </a:xfrm>
          <a:prstGeom prst="rect">
            <a:avLst/>
          </a:prstGeom>
        </p:spPr>
      </p:pic>
      <p:pic>
        <p:nvPicPr>
          <p:cNvPr id="13" name="Graphic 12" descr="Bank">
            <a:extLst>
              <a:ext uri="{FF2B5EF4-FFF2-40B4-BE49-F238E27FC236}">
                <a16:creationId xmlns:a16="http://schemas.microsoft.com/office/drawing/2014/main" id="{407F8504-CCD9-4CFF-96B4-363540C0BB3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6720" y="718774"/>
            <a:ext cx="548640" cy="548640"/>
          </a:xfrm>
          <a:prstGeom prst="rect">
            <a:avLst/>
          </a:prstGeom>
        </p:spPr>
      </p:pic>
      <p:pic>
        <p:nvPicPr>
          <p:cNvPr id="15" name="Graphic 14" descr="Handshake">
            <a:extLst>
              <a:ext uri="{FF2B5EF4-FFF2-40B4-BE49-F238E27FC236}">
                <a16:creationId xmlns:a16="http://schemas.microsoft.com/office/drawing/2014/main" id="{86D275E5-24AB-4ABD-9464-B2AEC0EC05D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73692" y="802976"/>
            <a:ext cx="548640" cy="548640"/>
          </a:xfrm>
          <a:prstGeom prst="rect">
            <a:avLst/>
          </a:prstGeom>
        </p:spPr>
      </p:pic>
      <p:sp>
        <p:nvSpPr>
          <p:cNvPr id="3" name="TextBox 2">
            <a:extLst>
              <a:ext uri="{FF2B5EF4-FFF2-40B4-BE49-F238E27FC236}">
                <a16:creationId xmlns:a16="http://schemas.microsoft.com/office/drawing/2014/main" id="{5F81C9F9-A2F9-41BE-906C-5C4E22524019}"/>
              </a:ext>
            </a:extLst>
          </p:cNvPr>
          <p:cNvSpPr txBox="1"/>
          <p:nvPr/>
        </p:nvSpPr>
        <p:spPr>
          <a:xfrm>
            <a:off x="5526156" y="2740538"/>
            <a:ext cx="68922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The aim of this experiment is :</a:t>
            </a:r>
          </a:p>
        </p:txBody>
      </p:sp>
      <p:sp>
        <p:nvSpPr>
          <p:cNvPr id="18" name="TextBox 17">
            <a:extLst>
              <a:ext uri="{FF2B5EF4-FFF2-40B4-BE49-F238E27FC236}">
                <a16:creationId xmlns:a16="http://schemas.microsoft.com/office/drawing/2014/main" id="{A8F830EC-5883-4D72-A7DE-3348DC8602D0}"/>
              </a:ext>
            </a:extLst>
          </p:cNvPr>
          <p:cNvSpPr txBox="1"/>
          <p:nvPr/>
        </p:nvSpPr>
        <p:spPr>
          <a:xfrm>
            <a:off x="5526156" y="3383280"/>
            <a:ext cx="6096000" cy="1138773"/>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To learn a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systematic procedure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to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separate ions </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and then to </a:t>
            </a:r>
            <a:r>
              <a:rPr kumimoji="0" lang="en-US" b="0" i="0" u="none" strike="noStrike" kern="1200" cap="none" spc="0" normalizeH="0" baseline="0" noProof="0" dirty="0">
                <a:ln>
                  <a:noFill/>
                </a:ln>
                <a:solidFill>
                  <a:srgbClr val="FD0BEC"/>
                </a:solidFill>
                <a:effectLst/>
                <a:uLnTx/>
                <a:uFillTx/>
                <a:latin typeface="Century Gothic" panose="020B0502020202020204" pitchFamily="34" charset="0"/>
                <a:cs typeface="Arial" panose="020B0604020202020204" pitchFamily="34" charset="0"/>
              </a:rPr>
              <a:t>identify them</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pic>
        <p:nvPicPr>
          <p:cNvPr id="19" name="Graphic 18" descr="Bullseye">
            <a:extLst>
              <a:ext uri="{FF2B5EF4-FFF2-40B4-BE49-F238E27FC236}">
                <a16:creationId xmlns:a16="http://schemas.microsoft.com/office/drawing/2014/main" id="{EAD07939-226E-42B5-AD97-4576209DED8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97492" y="1554480"/>
            <a:ext cx="548640" cy="548640"/>
          </a:xfrm>
          <a:prstGeom prst="rect">
            <a:avLst/>
          </a:prstGeom>
        </p:spPr>
      </p:pic>
      <p:pic>
        <p:nvPicPr>
          <p:cNvPr id="4" name="Picture 3">
            <a:extLst>
              <a:ext uri="{FF2B5EF4-FFF2-40B4-BE49-F238E27FC236}">
                <a16:creationId xmlns:a16="http://schemas.microsoft.com/office/drawing/2014/main" id="{2DC7740A-1B97-4B2A-9DAA-BE490E423B94}"/>
              </a:ext>
            </a:extLst>
          </p:cNvPr>
          <p:cNvPicPr>
            <a:picLocks noChangeAspect="1"/>
          </p:cNvPicPr>
          <p:nvPr/>
        </p:nvPicPr>
        <p:blipFill rotWithShape="1">
          <a:blip r:embed="rId10">
            <a:extLst>
              <a:ext uri="{28A0092B-C50C-407E-A947-70E740481C1C}">
                <a14:useLocalDpi xmlns:a14="http://schemas.microsoft.com/office/drawing/2010/main" val="0"/>
              </a:ext>
            </a:extLst>
          </a:blip>
          <a:srcRect t="17922"/>
          <a:stretch/>
        </p:blipFill>
        <p:spPr>
          <a:xfrm>
            <a:off x="448599" y="2778223"/>
            <a:ext cx="3474045" cy="2067247"/>
          </a:xfrm>
          <a:prstGeom prst="rect">
            <a:avLst/>
          </a:prstGeom>
        </p:spPr>
      </p:pic>
    </p:spTree>
    <p:extLst>
      <p:ext uri="{BB962C8B-B14F-4D97-AF65-F5344CB8AC3E}">
        <p14:creationId xmlns:p14="http://schemas.microsoft.com/office/powerpoint/2010/main" val="176644866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86644" y="2120900"/>
            <a:ext cx="7225062" cy="4051300"/>
          </a:xfrm>
          <a:prstGeom prst="rect">
            <a:avLst/>
          </a:prstGeom>
        </p:spPr>
      </p:pic>
    </p:spTree>
    <p:extLst>
      <p:ext uri="{BB962C8B-B14F-4D97-AF65-F5344CB8AC3E}">
        <p14:creationId xmlns:p14="http://schemas.microsoft.com/office/powerpoint/2010/main" val="202784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en-US" b="1" dirty="0">
                <a:solidFill>
                  <a:srgbClr val="0372A6"/>
                </a:solidFill>
                <a:latin typeface="Tahoma" panose="020B0604030504040204" pitchFamily="34" charset="0"/>
                <a:cs typeface="Tahoma" panose="020B0604030504040204" pitchFamily="34" charset="0"/>
              </a:rPr>
              <a:t>Separation and Confirmation of Group I Cations</a:t>
            </a:r>
            <a:br>
              <a:rPr lang="en-US" altLang="en-US" b="1" dirty="0">
                <a:solidFill>
                  <a:srgbClr val="0372A6"/>
                </a:solidFill>
                <a:latin typeface="Tahoma" panose="020B0604030504040204" pitchFamily="34" charset="0"/>
                <a:cs typeface="Tahoma" panose="020B0604030504040204" pitchFamily="34" charset="0"/>
              </a:rPr>
            </a:br>
            <a:endParaRPr lang="en-US" dirty="0"/>
          </a:p>
        </p:txBody>
      </p:sp>
      <p:sp>
        <p:nvSpPr>
          <p:cNvPr id="4" name="Rectangle 1"/>
          <p:cNvSpPr>
            <a:spLocks noGrp="1" noChangeArrowheads="1"/>
          </p:cNvSpPr>
          <p:nvPr>
            <p:ph idx="1"/>
          </p:nvPr>
        </p:nvSpPr>
        <p:spPr bwMode="auto">
          <a:xfrm>
            <a:off x="749807" y="2180303"/>
            <a:ext cx="10880993"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Lead(II) chloride can be separated from the other two chlorides based on its increased solubility at higher temperatures. This means that lead(II) chloride will dissolve in hot water, leaving the mercury(I) chloride and the silver chloride in solid form:</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a:lnSpc>
                <a:spcPct val="100000"/>
              </a:lnSpc>
              <a:buNone/>
            </a:pPr>
            <a:br>
              <a:rPr lang="en-US" altLang="en-US" sz="2400" dirty="0">
                <a:solidFill>
                  <a:srgbClr val="000000"/>
                </a:solidFill>
                <a:latin typeface="Times New Roman" panose="02020603050405020304" pitchFamily="18" charset="0"/>
                <a:cs typeface="Times New Roman" panose="02020603050405020304" pitchFamily="18" charset="0"/>
              </a:rPr>
            </a:b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ct val="100000"/>
              </a:lnSpc>
              <a:buNone/>
            </a:pPr>
            <a:r>
              <a:rPr lang="en-US" altLang="en-US" sz="2400" dirty="0">
                <a:solidFill>
                  <a:srgbClr val="000000"/>
                </a:solidFill>
                <a:latin typeface="Times New Roman" panose="02020603050405020304" pitchFamily="18" charset="0"/>
                <a:cs typeface="Times New Roman" panose="02020603050405020304" pitchFamily="18" charset="0"/>
              </a:rPr>
              <a:t>The presence of  Pb2+ in the aqueous solution can then be confirmed by the formation of a yellow precipitate of  PbCrO4 upon the addition of aqueous  K2CrO4:</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163824" y="3381404"/>
            <a:ext cx="4140517" cy="879699"/>
          </a:xfrm>
          <a:prstGeom prst="rect">
            <a:avLst/>
          </a:prstGeom>
        </p:spPr>
      </p:pic>
      <p:pic>
        <p:nvPicPr>
          <p:cNvPr id="6" name="Picture 5"/>
          <p:cNvPicPr>
            <a:picLocks noChangeAspect="1"/>
          </p:cNvPicPr>
          <p:nvPr/>
        </p:nvPicPr>
        <p:blipFill>
          <a:blip r:embed="rId3"/>
          <a:stretch>
            <a:fillRect/>
          </a:stretch>
        </p:blipFill>
        <p:spPr>
          <a:xfrm>
            <a:off x="3090673" y="5463217"/>
            <a:ext cx="4873180" cy="931675"/>
          </a:xfrm>
          <a:prstGeom prst="rect">
            <a:avLst/>
          </a:prstGeom>
        </p:spPr>
      </p:pic>
    </p:spTree>
    <p:extLst>
      <p:ext uri="{BB962C8B-B14F-4D97-AF65-F5344CB8AC3E}">
        <p14:creationId xmlns:p14="http://schemas.microsoft.com/office/powerpoint/2010/main" val="316949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92025" y="579673"/>
            <a:ext cx="1138428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Next, Hg2+2and Ag+ cations can be separated by adding 6 M NH3 (</a:t>
            </a:r>
            <a:r>
              <a:rPr kumimoji="0" lang="en-US" altLang="en-US"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aq</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to the solid mixture of the two chlorides.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Silver chloride will dissolve since it forms a soluble complex ion with ammonia:</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95980" y="2102875"/>
            <a:ext cx="5351907" cy="974706"/>
          </a:xfrm>
          <a:prstGeom prst="rect">
            <a:avLst/>
          </a:prstGeom>
        </p:spPr>
      </p:pic>
      <p:sp>
        <p:nvSpPr>
          <p:cNvPr id="7" name="TextBox 6"/>
          <p:cNvSpPr txBox="1"/>
          <p:nvPr/>
        </p:nvSpPr>
        <p:spPr>
          <a:xfrm>
            <a:off x="192025" y="3245840"/>
            <a:ext cx="1064361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However, mercury(I) chloride reacts with the ammonia yielding what appears to be a gray solid which is actually a mixture of black  Hg (l) and white  HgNH2Cl  (s). The presence of this gray solid is confirmation of the presence of  Hg2+2.</a:t>
            </a:r>
          </a:p>
        </p:txBody>
      </p:sp>
      <p:pic>
        <p:nvPicPr>
          <p:cNvPr id="8" name="Picture 7"/>
          <p:cNvPicPr>
            <a:picLocks noChangeAspect="1"/>
          </p:cNvPicPr>
          <p:nvPr/>
        </p:nvPicPr>
        <p:blipFill>
          <a:blip r:embed="rId3"/>
          <a:stretch>
            <a:fillRect/>
          </a:stretch>
        </p:blipFill>
        <p:spPr>
          <a:xfrm>
            <a:off x="2275523" y="5146232"/>
            <a:ext cx="7217283" cy="943672"/>
          </a:xfrm>
          <a:prstGeom prst="rect">
            <a:avLst/>
          </a:prstGeom>
        </p:spPr>
      </p:pic>
    </p:spTree>
    <p:extLst>
      <p:ext uri="{BB962C8B-B14F-4D97-AF65-F5344CB8AC3E}">
        <p14:creationId xmlns:p14="http://schemas.microsoft.com/office/powerpoint/2010/main" val="339472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6656"/>
            <a:ext cx="10911840" cy="5500307"/>
          </a:xfrm>
        </p:spPr>
        <p:txBody>
          <a:bodyPr/>
          <a:lstStyle/>
          <a:p>
            <a:r>
              <a:rPr lang="en-US" dirty="0">
                <a:latin typeface="Times New Roman" panose="02020603050405020304" pitchFamily="18" charset="0"/>
                <a:cs typeface="Times New Roman" panose="02020603050405020304" pitchFamily="18" charset="0"/>
              </a:rPr>
              <a:t>The presence of  Ag+ can be confirmed by the appearance of a white precipitate upon adding 6 M  HNO3  (</a:t>
            </a:r>
            <a:r>
              <a:rPr lang="en-US" dirty="0" err="1">
                <a:latin typeface="Times New Roman" panose="02020603050405020304" pitchFamily="18" charset="0"/>
                <a:cs typeface="Times New Roman" panose="02020603050405020304" pitchFamily="18" charset="0"/>
              </a:rPr>
              <a:t>aq</a:t>
            </a:r>
            <a:r>
              <a:rPr lang="en-US" dirty="0">
                <a:latin typeface="Times New Roman" panose="02020603050405020304" pitchFamily="18" charset="0"/>
                <a:cs typeface="Times New Roman" panose="02020603050405020304" pitchFamily="18" charset="0"/>
              </a:rPr>
              <a:t>) to the solution. </a:t>
            </a:r>
          </a:p>
          <a:p>
            <a:r>
              <a:rPr lang="en-US" dirty="0">
                <a:latin typeface="Times New Roman" panose="02020603050405020304" pitchFamily="18" charset="0"/>
                <a:cs typeface="Times New Roman" panose="02020603050405020304" pitchFamily="18" charset="0"/>
              </a:rPr>
              <a:t>The nitric acid reacts with the ammonia and thus destroys the complex ion containing the silver cation. Once in solution again the silver cation precipitates with the chloride as indicated by the following reactions:</a:t>
            </a:r>
          </a:p>
        </p:txBody>
      </p:sp>
      <p:pic>
        <p:nvPicPr>
          <p:cNvPr id="4" name="Picture 3"/>
          <p:cNvPicPr>
            <a:picLocks noChangeAspect="1"/>
          </p:cNvPicPr>
          <p:nvPr/>
        </p:nvPicPr>
        <p:blipFill>
          <a:blip r:embed="rId2"/>
          <a:stretch>
            <a:fillRect/>
          </a:stretch>
        </p:blipFill>
        <p:spPr>
          <a:xfrm>
            <a:off x="3042284" y="3601974"/>
            <a:ext cx="6046851" cy="1564386"/>
          </a:xfrm>
          <a:prstGeom prst="rect">
            <a:avLst/>
          </a:prstGeom>
        </p:spPr>
      </p:pic>
    </p:spTree>
    <p:extLst>
      <p:ext uri="{BB962C8B-B14F-4D97-AF65-F5344CB8AC3E}">
        <p14:creationId xmlns:p14="http://schemas.microsoft.com/office/powerpoint/2010/main" val="823453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وع الخشب">
  <a:themeElements>
    <a:clrScheme name="نوع الخشب">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نوع الخشب">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نوع الخشب">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TM03090434[[fn=نوع الخشب]]</Template>
  <TotalTime>1634</TotalTime>
  <Words>456</Words>
  <Application>Microsoft Office PowerPoint</Application>
  <PresentationFormat>شاشة عريضة</PresentationFormat>
  <Paragraphs>38</Paragraphs>
  <Slides>11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11</vt:i4>
      </vt:variant>
    </vt:vector>
  </HeadingPairs>
  <TitlesOfParts>
    <vt:vector size="20" baseType="lpstr">
      <vt:lpstr>Arial</vt:lpstr>
      <vt:lpstr>Calibri</vt:lpstr>
      <vt:lpstr>Century Gothic</vt:lpstr>
      <vt:lpstr>Rockwell</vt:lpstr>
      <vt:lpstr>Rockwell Condensed</vt:lpstr>
      <vt:lpstr>Tahoma</vt:lpstr>
      <vt:lpstr>Times New Roman</vt:lpstr>
      <vt:lpstr>Wingdings</vt:lpstr>
      <vt:lpstr>نوع الخشب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Separation and Confirmation of Group I Cations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MT</cp:lastModifiedBy>
  <cp:revision>79</cp:revision>
  <dcterms:created xsi:type="dcterms:W3CDTF">2020-11-17T18:29:41Z</dcterms:created>
  <dcterms:modified xsi:type="dcterms:W3CDTF">2026-05-10T20:35:34Z</dcterms:modified>
</cp:coreProperties>
</file>