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8" r:id="rId3"/>
    <p:sldId id="270" r:id="rId4"/>
    <p:sldId id="273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0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1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6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1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8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8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3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4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2556164" cy="198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"/>
            <a:ext cx="182187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057400" y="262422"/>
            <a:ext cx="525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32753"/>
            <a:r>
              <a:rPr kumimoji="1" lang="en-US" sz="2400" dirty="0" err="1">
                <a:solidFill>
                  <a:srgbClr val="1C1C1C"/>
                </a:solidFill>
                <a:latin typeface="Open Sans"/>
              </a:rPr>
              <a:t>Mustansyriah</a:t>
            </a:r>
            <a:r>
              <a:rPr kumimoji="1" lang="en-US" sz="2400" dirty="0">
                <a:solidFill>
                  <a:srgbClr val="1C1C1C"/>
                </a:solidFill>
                <a:latin typeface="Open Sans"/>
              </a:rPr>
              <a:t> University</a:t>
            </a:r>
          </a:p>
          <a:p>
            <a:pPr lvl="0" algn="ctr" defTabSz="1632753"/>
            <a:r>
              <a:rPr kumimoji="1" lang="en-US" sz="2400" dirty="0">
                <a:solidFill>
                  <a:srgbClr val="1C1C1C"/>
                </a:solidFill>
                <a:latin typeface="Open Sans"/>
              </a:rPr>
              <a:t>College of Medicine</a:t>
            </a:r>
          </a:p>
          <a:p>
            <a:pPr lvl="0" algn="ctr" defTabSz="1632753"/>
            <a:r>
              <a:rPr kumimoji="1" lang="en-US" sz="2400" dirty="0">
                <a:solidFill>
                  <a:srgbClr val="1C1C1C"/>
                </a:solidFill>
                <a:latin typeface="Open Sans"/>
              </a:rPr>
              <a:t>Department of Chemistry &amp; Biochemistry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2483830"/>
            <a:ext cx="43434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/>
              <a:t>Color Test For Proteins</a:t>
            </a:r>
          </a:p>
          <a:p>
            <a:pPr algn="ctr"/>
            <a:r>
              <a:rPr lang="en-US" sz="5400" b="1" dirty="0"/>
              <a:t> And </a:t>
            </a:r>
          </a:p>
          <a:p>
            <a:pPr algn="ctr"/>
            <a:r>
              <a:rPr lang="en-US" sz="5400" b="1" dirty="0"/>
              <a:t>Amino Acid(</a:t>
            </a:r>
            <a:r>
              <a:rPr lang="en-US" sz="5400" b="1" dirty="0" err="1"/>
              <a:t>ll</a:t>
            </a:r>
            <a:r>
              <a:rPr lang="en-US" sz="5400" b="1" dirty="0"/>
              <a:t>) </a:t>
            </a:r>
            <a:endParaRPr lang="ar-IQ" sz="54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3"/>
          <a:stretch/>
        </p:blipFill>
        <p:spPr bwMode="auto">
          <a:xfrm>
            <a:off x="1" y="1987644"/>
            <a:ext cx="4267199" cy="487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11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236"/>
            <a:ext cx="6934200" cy="4525963"/>
          </a:xfrm>
        </p:spPr>
        <p:txBody>
          <a:bodyPr>
            <a:normAutofit fontScale="92500" lnSpcReduction="10000"/>
          </a:bodyPr>
          <a:lstStyle/>
          <a:p>
            <a:pPr marL="0" lv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3600" b="1" u="sng" dirty="0">
                <a:latin typeface="Times New Roman"/>
                <a:ea typeface="Calibri"/>
                <a:cs typeface="Arial"/>
              </a:rPr>
              <a:t>4. Hopkins-</a:t>
            </a:r>
            <a:r>
              <a:rPr lang="en-US" sz="3600" b="1" u="sng" dirty="0" err="1">
                <a:latin typeface="Times New Roman"/>
                <a:ea typeface="Calibri"/>
                <a:cs typeface="Arial"/>
              </a:rPr>
              <a:t>cole</a:t>
            </a:r>
            <a:r>
              <a:rPr lang="en-US" sz="3600" b="1" u="sng" dirty="0">
                <a:latin typeface="Times New Roman"/>
                <a:ea typeface="Calibri"/>
                <a:cs typeface="Arial"/>
              </a:rPr>
              <a:t> test for </a:t>
            </a:r>
            <a:r>
              <a:rPr lang="en-US" sz="3600" b="1" u="sng" dirty="0" err="1">
                <a:latin typeface="Times New Roman"/>
                <a:ea typeface="Calibri"/>
                <a:cs typeface="Arial"/>
              </a:rPr>
              <a:t>tryptophane</a:t>
            </a:r>
            <a:r>
              <a:rPr lang="en-US" dirty="0">
                <a:latin typeface="Times New Roman"/>
                <a:ea typeface="Calibri"/>
                <a:cs typeface="Arial"/>
              </a:rPr>
              <a:t>: 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     Tryptophan, due to its indole ring, condenses with the aldehyde </a:t>
            </a:r>
            <a:r>
              <a:rPr lang="en-US" dirty="0" err="1">
                <a:latin typeface="Times New Roman"/>
                <a:ea typeface="Calibri"/>
                <a:cs typeface="Arial"/>
              </a:rPr>
              <a:t>glyoxylic</a:t>
            </a:r>
            <a:r>
              <a:rPr lang="en-US" dirty="0">
                <a:latin typeface="Times New Roman"/>
                <a:ea typeface="Calibri"/>
                <a:cs typeface="Arial"/>
              </a:rPr>
              <a:t> acid (CHO-COOH) in presence of concentrated H</a:t>
            </a:r>
            <a:r>
              <a:rPr lang="en-US" baseline="-25000" dirty="0">
                <a:latin typeface="Times New Roman"/>
                <a:ea typeface="Calibri"/>
                <a:cs typeface="Arial"/>
              </a:rPr>
              <a:t>2</a:t>
            </a:r>
            <a:r>
              <a:rPr lang="en-US" dirty="0">
                <a:latin typeface="Times New Roman"/>
                <a:ea typeface="Calibri"/>
                <a:cs typeface="Arial"/>
              </a:rPr>
              <a:t>SO</a:t>
            </a:r>
            <a:r>
              <a:rPr lang="en-US" baseline="-25000" dirty="0">
                <a:latin typeface="Times New Roman"/>
                <a:ea typeface="Calibri"/>
                <a:cs typeface="Arial"/>
              </a:rPr>
              <a:t>4</a:t>
            </a:r>
            <a:r>
              <a:rPr lang="en-US" dirty="0">
                <a:latin typeface="Times New Roman"/>
                <a:ea typeface="Calibri"/>
                <a:cs typeface="Arial"/>
              </a:rPr>
              <a:t> to produce a purple to blue color. </a:t>
            </a:r>
            <a:endParaRPr lang="en-US" sz="2400" dirty="0">
              <a:ea typeface="Calibri"/>
              <a:cs typeface="Arial"/>
            </a:endParaRPr>
          </a:p>
          <a:p>
            <a:endParaRPr lang="ar-IQ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822959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9" b="5443"/>
          <a:stretch/>
        </p:blipFill>
        <p:spPr bwMode="auto">
          <a:xfrm>
            <a:off x="7081603" y="609600"/>
            <a:ext cx="2062397" cy="190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38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3600" b="1" u="sng" dirty="0">
                <a:solidFill>
                  <a:prstClr val="black"/>
                </a:solidFill>
                <a:latin typeface="Times New Roman"/>
                <a:ea typeface="Calibri"/>
              </a:rPr>
              <a:t>Procedure of </a:t>
            </a:r>
            <a:r>
              <a:rPr lang="en-US" sz="3600" b="1" u="sng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Hopkins-</a:t>
            </a:r>
            <a:r>
              <a:rPr lang="en-US" sz="3600" b="1" u="sng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cole</a:t>
            </a:r>
            <a:r>
              <a:rPr lang="en-US" sz="3600" b="1" u="sng" dirty="0">
                <a:solidFill>
                  <a:prstClr val="black"/>
                </a:solidFill>
                <a:latin typeface="Times New Roman"/>
                <a:ea typeface="Calibri"/>
              </a:rPr>
              <a:t> test: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305800" cy="1371600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b="1" dirty="0">
                <a:latin typeface="Times New Roman"/>
                <a:ea typeface="Calibri"/>
                <a:cs typeface="Arial"/>
              </a:rPr>
              <a:t>Samples</a:t>
            </a:r>
            <a:r>
              <a:rPr lang="en-US" dirty="0">
                <a:latin typeface="Times New Roman"/>
                <a:ea typeface="Calibri"/>
                <a:cs typeface="Arial"/>
              </a:rPr>
              <a:t>: albumin, tryptophan, Proline.</a:t>
            </a:r>
            <a:endParaRPr lang="en-US" sz="2400" dirty="0">
              <a:ea typeface="Calibri"/>
              <a:cs typeface="Arial"/>
            </a:endParaRPr>
          </a:p>
          <a:p>
            <a:endParaRPr lang="ar-IQ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3505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17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/>
              <a:t>5.Sakaguchi test for arginine</a:t>
            </a:r>
            <a:endParaRPr lang="ar-IQ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5334000"/>
          </a:xfrm>
        </p:spPr>
        <p:txBody>
          <a:bodyPr>
            <a:normAutofit fontScale="85000" lnSpcReduction="10000"/>
          </a:bodyPr>
          <a:lstStyle/>
          <a:p>
            <a:pPr algn="just" rtl="0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The only amino acid containing the guanidine group is arginine and this reacts with alpha-naphthol and an oxidizing agent such as bromine to give a red color.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This is a sensitive test for free </a:t>
            </a:r>
            <a:r>
              <a:rPr lang="en-US">
                <a:latin typeface="Times New Roman"/>
                <a:ea typeface="Calibri"/>
                <a:cs typeface="Arial"/>
              </a:rPr>
              <a:t>and complex </a:t>
            </a:r>
            <a:r>
              <a:rPr lang="en-US" dirty="0">
                <a:latin typeface="Times New Roman"/>
                <a:ea typeface="Calibri"/>
                <a:cs typeface="Arial"/>
              </a:rPr>
              <a:t>arginine.</a:t>
            </a:r>
            <a:endParaRPr lang="en-US" sz="2400" dirty="0">
              <a:ea typeface="Calibri"/>
              <a:cs typeface="Arial"/>
            </a:endParaRPr>
          </a:p>
          <a:p>
            <a:pPr algn="l" rtl="0"/>
            <a:endParaRPr lang="ar-IQ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2" t="37250" r="1693" b="14663"/>
          <a:stretch/>
        </p:blipFill>
        <p:spPr bwMode="auto">
          <a:xfrm>
            <a:off x="5526372" y="1219200"/>
            <a:ext cx="361762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971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16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46"/>
            <a:ext cx="9144000" cy="4641954"/>
          </a:xfrm>
        </p:spPr>
        <p:txBody>
          <a:bodyPr>
            <a:normAutofit fontScale="92500"/>
          </a:bodyPr>
          <a:lstStyle/>
          <a:p>
            <a:pPr marL="0" lv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3600" b="1" u="sng" dirty="0">
                <a:latin typeface="Times New Roman"/>
                <a:ea typeface="Calibri"/>
                <a:cs typeface="Arial"/>
              </a:rPr>
              <a:t>2. Ninhydrin test:</a:t>
            </a:r>
            <a:endParaRPr lang="en-US" sz="2400" dirty="0">
              <a:ea typeface="Calibri"/>
              <a:cs typeface="Arial"/>
            </a:endParaRPr>
          </a:p>
          <a:p>
            <a:pPr indent="360680" algn="just" rtl="0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     Ninhydrin is a powerful oxidizing agent which causes oxidative decarboxylation of alpha – amino acids producing CO</a:t>
            </a:r>
            <a:r>
              <a:rPr lang="en-US" baseline="-25000" dirty="0">
                <a:latin typeface="Times New Roman"/>
                <a:ea typeface="Calibri"/>
                <a:cs typeface="Arial"/>
              </a:rPr>
              <a:t>2, </a:t>
            </a:r>
            <a:r>
              <a:rPr lang="en-US" dirty="0">
                <a:latin typeface="Times New Roman"/>
                <a:ea typeface="Calibri"/>
                <a:cs typeface="Arial"/>
              </a:rPr>
              <a:t>NH</a:t>
            </a:r>
            <a:r>
              <a:rPr lang="en-US" baseline="-25000" dirty="0">
                <a:latin typeface="Times New Roman"/>
                <a:ea typeface="Calibri"/>
                <a:cs typeface="Arial"/>
              </a:rPr>
              <a:t>3</a:t>
            </a:r>
            <a:r>
              <a:rPr lang="en-US" dirty="0">
                <a:latin typeface="Times New Roman"/>
                <a:ea typeface="Calibri"/>
                <a:cs typeface="Arial"/>
              </a:rPr>
              <a:t> and an aldehyde. The liberated ammonia reacts with two equivalents of ninhydrin to produce a blue or a purple colored product. </a:t>
            </a:r>
            <a:endParaRPr lang="en-US" sz="2400" dirty="0">
              <a:ea typeface="Calibri"/>
              <a:cs typeface="Arial"/>
            </a:endParaRPr>
          </a:p>
          <a:p>
            <a:endParaRPr lang="ar-IQ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08815"/>
            <a:ext cx="1524000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6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23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3"/>
            <a:ext cx="9144000" cy="4525963"/>
          </a:xfrm>
        </p:spPr>
        <p:txBody>
          <a:bodyPr/>
          <a:lstStyle/>
          <a:p>
            <a:pPr algn="just" rtl="0"/>
            <a:r>
              <a:rPr lang="en-US" dirty="0">
                <a:latin typeface="Times New Roman"/>
                <a:ea typeface="Calibri"/>
              </a:rPr>
              <a:t>The reaction depends on presence 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free amino group</a:t>
            </a:r>
            <a:r>
              <a:rPr lang="en-US" dirty="0">
                <a:latin typeface="Times New Roman"/>
                <a:ea typeface="Calibri"/>
              </a:rPr>
              <a:t> so Proline and hydroxyproline which lack a free amino group yield a yellow color with ninhydrin. Peptides and proteins, owing to their free terminal amino groups yield a positive test. </a:t>
            </a:r>
            <a:endParaRPr lang="ar-IQ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1"/>
            <a:ext cx="7696200" cy="208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6"/>
          <a:stretch/>
        </p:blipFill>
        <p:spPr bwMode="auto">
          <a:xfrm>
            <a:off x="304800" y="4831987"/>
            <a:ext cx="8534400" cy="189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56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6" r="3443" b="426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113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 rtl="0">
              <a:lnSpc>
                <a:spcPct val="150000"/>
              </a:lnSpc>
              <a:spcBef>
                <a:spcPct val="20000"/>
              </a:spcBef>
            </a:pPr>
            <a:br>
              <a:rPr lang="en-US" b="1" u="sng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</a:br>
            <a:r>
              <a:rPr lang="en-US" b="1" u="sng" dirty="0">
                <a:solidFill>
                  <a:prstClr val="black"/>
                </a:solidFill>
                <a:latin typeface="Times New Roman"/>
                <a:ea typeface="Calibri"/>
              </a:rPr>
              <a:t>Procedure of Ninhydrin test:</a:t>
            </a:r>
            <a:br>
              <a:rPr lang="en-US" b="1" u="sng" dirty="0">
                <a:solidFill>
                  <a:prstClr val="black"/>
                </a:solidFill>
                <a:ea typeface="Calibri"/>
              </a:rPr>
            </a:b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                </a:t>
            </a:r>
            <a:br>
              <a:rPr lang="en-US" sz="2800" i="1" dirty="0">
                <a:solidFill>
                  <a:prstClr val="black"/>
                </a:solidFill>
                <a:ea typeface="Calibri"/>
                <a:cs typeface="Arial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914400"/>
          </a:xfrm>
        </p:spPr>
        <p:txBody>
          <a:bodyPr>
            <a:normAutofit lnSpcReduction="10000"/>
          </a:bodyPr>
          <a:lstStyle/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b="1" dirty="0">
                <a:latin typeface="Times New Roman"/>
                <a:ea typeface="Calibri"/>
                <a:cs typeface="Arial"/>
              </a:rPr>
              <a:t>Samples: </a:t>
            </a:r>
            <a:r>
              <a:rPr lang="en-US" dirty="0">
                <a:latin typeface="Times New Roman"/>
                <a:ea typeface="Calibri"/>
                <a:cs typeface="Arial"/>
              </a:rPr>
              <a:t>albumin,tryptophan,Proline. </a:t>
            </a:r>
            <a:endParaRPr lang="en-US" sz="2400" dirty="0">
              <a:ea typeface="Calibri"/>
              <a:cs typeface="Arial"/>
            </a:endParaRPr>
          </a:p>
          <a:p>
            <a:pPr marL="0" lv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endParaRPr lang="ar-IQ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52" y="1447800"/>
            <a:ext cx="4495800" cy="537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8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6239"/>
            <a:ext cx="9136505" cy="3369039"/>
          </a:xfrm>
        </p:spPr>
        <p:txBody>
          <a:bodyPr>
            <a:normAutofit lnSpcReduction="10000"/>
          </a:bodyPr>
          <a:lstStyle/>
          <a:p>
            <a:pPr marL="0" lv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3600" b="1" u="sng" dirty="0">
                <a:latin typeface="Times New Roman"/>
                <a:ea typeface="Calibri"/>
                <a:cs typeface="Arial"/>
              </a:rPr>
              <a:t>3. </a:t>
            </a:r>
            <a:r>
              <a:rPr lang="en-US" sz="3600" b="1" u="sng" dirty="0" err="1">
                <a:latin typeface="Times New Roman"/>
                <a:ea typeface="Calibri"/>
                <a:cs typeface="Arial"/>
              </a:rPr>
              <a:t>Xanthoproteic</a:t>
            </a:r>
            <a:r>
              <a:rPr lang="en-US" sz="3600" b="1" u="sng" dirty="0">
                <a:latin typeface="Times New Roman"/>
                <a:ea typeface="Calibri"/>
                <a:cs typeface="Arial"/>
              </a:rPr>
              <a:t> test</a:t>
            </a:r>
            <a:r>
              <a:rPr lang="en-US" dirty="0">
                <a:latin typeface="Times New Roman"/>
                <a:ea typeface="Calibri"/>
                <a:cs typeface="Arial"/>
              </a:rPr>
              <a:t>: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     Nitration of the aromatic ring of an amino acid by hot concentrated nitric acid produce a yellow color so tyrosine and tryptophan give a positive test. </a:t>
            </a:r>
            <a:endParaRPr lang="en-US" sz="2400" dirty="0">
              <a:ea typeface="Calibri"/>
              <a:cs typeface="Arial"/>
            </a:endParaRPr>
          </a:p>
          <a:p>
            <a:pPr marL="0" indent="0" algn="just" rtl="0">
              <a:buNone/>
            </a:pPr>
            <a:endParaRPr lang="ar-IQ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12514" r="3642" b="9858"/>
          <a:stretch/>
        </p:blipFill>
        <p:spPr bwMode="auto">
          <a:xfrm>
            <a:off x="509666" y="3276600"/>
            <a:ext cx="8124668" cy="310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53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46" y="3124200"/>
            <a:ext cx="8984105" cy="2362200"/>
          </a:xfrm>
        </p:spPr>
        <p:txBody>
          <a:bodyPr>
            <a:normAutofit/>
          </a:bodyPr>
          <a:lstStyle/>
          <a:p>
            <a:pPr algn="just" rtl="0"/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Under the conditions of the test, phenylalanine doesn’t produce the color. However, if one adds a small amount of concentrated sulfuric acid together with the nitric acid one will obtain a positive result.</a:t>
            </a:r>
            <a:endParaRPr lang="ar-IQ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90"/>
          <a:stretch/>
        </p:blipFill>
        <p:spPr bwMode="auto">
          <a:xfrm>
            <a:off x="846945" y="5105399"/>
            <a:ext cx="8297055" cy="175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963"/>
            <a:ext cx="9143999" cy="30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29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162800" cy="868362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prstClr val="black"/>
                </a:solidFill>
                <a:latin typeface="Times New Roman"/>
                <a:ea typeface="Calibri"/>
              </a:rPr>
              <a:t>Procedure of </a:t>
            </a:r>
            <a:r>
              <a:rPr lang="en-US" sz="3300" b="1" u="sng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Xanthoproteic</a:t>
            </a:r>
            <a:r>
              <a:rPr lang="en-US" sz="4000" b="1" u="sng" dirty="0">
                <a:solidFill>
                  <a:prstClr val="black"/>
                </a:solidFill>
                <a:latin typeface="Times New Roman"/>
                <a:ea typeface="Calibri"/>
              </a:rPr>
              <a:t> test:</a:t>
            </a:r>
            <a:br>
              <a:rPr lang="en-US" sz="4000" b="1" u="sng" dirty="0">
                <a:solidFill>
                  <a:prstClr val="black"/>
                </a:solidFill>
                <a:ea typeface="Calibri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6477000" cy="914400"/>
          </a:xfrm>
        </p:spPr>
        <p:txBody>
          <a:bodyPr>
            <a:normAutofit fontScale="85000" lnSpcReduction="10000"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Samples: albumin, tryptophan, </a:t>
            </a:r>
            <a:r>
              <a:rPr lang="en-US" dirty="0" err="1">
                <a:latin typeface="Times New Roman"/>
                <a:ea typeface="Calibri"/>
                <a:cs typeface="Arial"/>
              </a:rPr>
              <a:t>proline</a:t>
            </a:r>
            <a:r>
              <a:rPr lang="en-US" dirty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endParaRPr lang="ar-IQ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1"/>
            <a:ext cx="374238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365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2301</TotalTime>
  <Words>308</Words>
  <Application>Microsoft Office PowerPoint</Application>
  <PresentationFormat>عرض على الشاشة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Open Sans</vt:lpstr>
      <vt:lpstr>Times New Roman</vt:lpstr>
      <vt:lpstr>Office Theme</vt:lpstr>
      <vt:lpstr>Mustansyriah University College of Medicine Department of Chemistry &amp; Biochemistry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Procedure of Ninhydrin test:                   </vt:lpstr>
      <vt:lpstr>عرض تقديمي في PowerPoint</vt:lpstr>
      <vt:lpstr>عرض تقديمي في PowerPoint</vt:lpstr>
      <vt:lpstr>Procedure of Xanthoproteic test: </vt:lpstr>
      <vt:lpstr>عرض تقديمي في PowerPoint</vt:lpstr>
      <vt:lpstr>Procedure of Hopkins-cole test:</vt:lpstr>
      <vt:lpstr>5.Sakaguchi test for arginine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Mustansyriah University College of Medicine Department of Chemistry &amp; Biochemistry</dc:title>
  <dc:creator>AL SUROOR</dc:creator>
  <cp:lastModifiedBy>MT</cp:lastModifiedBy>
  <cp:revision>85</cp:revision>
  <dcterms:created xsi:type="dcterms:W3CDTF">2006-08-16T00:00:00Z</dcterms:created>
  <dcterms:modified xsi:type="dcterms:W3CDTF">2026-05-10T20:40:38Z</dcterms:modified>
</cp:coreProperties>
</file>