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57" r:id="rId5"/>
    <p:sldId id="258" r:id="rId6"/>
    <p:sldId id="259" r:id="rId7"/>
    <p:sldId id="260" r:id="rId8"/>
    <p:sldId id="282" r:id="rId9"/>
    <p:sldId id="261" r:id="rId10"/>
    <p:sldId id="262" r:id="rId11"/>
    <p:sldId id="276" r:id="rId12"/>
    <p:sldId id="263" r:id="rId13"/>
    <p:sldId id="283" r:id="rId14"/>
    <p:sldId id="284" r:id="rId15"/>
    <p:sldId id="285" r:id="rId16"/>
    <p:sldId id="264" r:id="rId17"/>
    <p:sldId id="265" r:id="rId18"/>
    <p:sldId id="281" r:id="rId19"/>
    <p:sldId id="266" r:id="rId20"/>
    <p:sldId id="286" r:id="rId21"/>
    <p:sldId id="267" r:id="rId22"/>
    <p:sldId id="277" r:id="rId23"/>
    <p:sldId id="268" r:id="rId24"/>
    <p:sldId id="269" r:id="rId25"/>
    <p:sldId id="270" r:id="rId26"/>
    <p:sldId id="271" r:id="rId27"/>
    <p:sldId id="272" r:id="rId28"/>
    <p:sldId id="273" r:id="rId29"/>
    <p:sldId id="274" r:id="rId30"/>
    <p:sldId id="280" r:id="rId31"/>
    <p:sldId id="278" r:id="rId32"/>
    <p:sldId id="275"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8" d="100"/>
          <a:sy n="88" d="100"/>
        </p:scale>
        <p:origin x="16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 albayaa" userId="96121e5f27c06981" providerId="LiveId" clId="{A8DCE33E-90EA-481D-935E-793AB0C47F35}"/>
    <pc:docChg chg="undo custSel addSld modSld">
      <pc:chgData name="isra albayaa" userId="96121e5f27c06981" providerId="LiveId" clId="{A8DCE33E-90EA-481D-935E-793AB0C47F35}" dt="2026-01-31T05:06:56.724" v="473" actId="13900"/>
      <pc:docMkLst>
        <pc:docMk/>
      </pc:docMkLst>
      <pc:sldChg chg="addSp modSp mod setBg">
        <pc:chgData name="isra albayaa" userId="96121e5f27c06981" providerId="LiveId" clId="{A8DCE33E-90EA-481D-935E-793AB0C47F35}" dt="2026-01-31T05:06:56.724" v="473" actId="13900"/>
        <pc:sldMkLst>
          <pc:docMk/>
          <pc:sldMk cId="1657645968" sldId="269"/>
        </pc:sldMkLst>
        <pc:spChg chg="mod">
          <ac:chgData name="isra albayaa" userId="96121e5f27c06981" providerId="LiveId" clId="{A8DCE33E-90EA-481D-935E-793AB0C47F35}" dt="2026-01-31T05:06:56.724" v="473" actId="13900"/>
          <ac:spMkLst>
            <pc:docMk/>
            <pc:sldMk cId="1657645968" sldId="269"/>
            <ac:spMk id="3" creationId="{4A951194-D6B5-4BBD-B1E2-F32B46AFFC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BDE7-9346-46AE-9B58-8C11D3DC0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18D3E5-E1D9-4DC4-9196-C290C6C19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352E19-764A-4492-844D-62E05EBF4DB9}"/>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45514BC8-DDE8-466C-A791-34922DBEB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B852E-5EED-4F1D-BC58-6E12149887CB}"/>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283231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A9EE-50F4-4683-9295-D9C7D93AFD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712A93-2D07-45B6-924C-880346628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368F51-F1EB-4400-A049-35615A2B48EB}"/>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00BF9436-D74D-45E9-B572-8518D028C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E14BB6-AE07-42B9-9A8E-A8D6EAC3C75F}"/>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149079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2AAC7-C07D-42D3-A2AA-8BB04529AF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401720-54E8-4699-99AB-B4F83AA3B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04909-143D-4DFB-9700-A0DE165BB7F4}"/>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ED8CC67A-5C94-47F2-8EDC-EBA85740F0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4ECE0D-27F4-4FA8-BDBD-BEA9D53E4580}"/>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69726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26BB-670B-49C6-8206-EE2BFE2D4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4121AF-E262-40EA-8641-5A0F47CD34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8A9FB-01CD-401B-981F-E08C48DCAD4C}"/>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4E381D87-D8C4-41E9-8759-E8B02562F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CD2E4-E27F-4BD7-8703-15E1F632D76D}"/>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231690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3247-BF0F-40E1-B4F8-45E6149FF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E23D8E-84F8-4D6D-AB3E-34C6A586A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6E580-0613-4329-9779-789A30994426}"/>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14F748D6-D197-49E2-90D0-EF20F99A6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DC3AF-3EF4-48AF-B075-D42D01CF81F0}"/>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29562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41B7-EECE-4AE1-8332-19D16019F1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A6DCB-6AF4-4D0E-B09A-81B1411F1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1C82E2-AFB6-4B96-B8B1-50B9DB73A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2CE610-8DA8-418E-8F59-919B46D88126}"/>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6" name="Footer Placeholder 5">
            <a:extLst>
              <a:ext uri="{FF2B5EF4-FFF2-40B4-BE49-F238E27FC236}">
                <a16:creationId xmlns:a16="http://schemas.microsoft.com/office/drawing/2014/main" id="{E775065B-F0AE-48BD-A046-56CA49265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7C7710-FFF7-4E7C-8D57-E3008145FDC7}"/>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194766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6638-E005-42DD-A4E2-52B59A611C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109DFC-F56F-4CFB-9B4F-434B25CFB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E1D2F-4C69-41B3-A665-C4B78505B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3CF0F7-5D71-45E0-A81F-3828F2311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09BA2-072A-4A5C-9103-334116FE3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28F03C-D50C-4FB4-8CDA-535BA6B6DAB6}"/>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8" name="Footer Placeholder 7">
            <a:extLst>
              <a:ext uri="{FF2B5EF4-FFF2-40B4-BE49-F238E27FC236}">
                <a16:creationId xmlns:a16="http://schemas.microsoft.com/office/drawing/2014/main" id="{D9A1361A-3374-41FE-9FC2-8A483B030E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7073BD-E220-4384-822D-FC9C75DEE2E4}"/>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70139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2C0F-522D-49E7-B14E-D2A55C8047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C26E36-DBD9-49D2-869D-79A72A664A70}"/>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4" name="Footer Placeholder 3">
            <a:extLst>
              <a:ext uri="{FF2B5EF4-FFF2-40B4-BE49-F238E27FC236}">
                <a16:creationId xmlns:a16="http://schemas.microsoft.com/office/drawing/2014/main" id="{6C76823B-7CBC-4FB5-9295-F36A38317D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2DA10A-821D-45BD-ACC6-31052272CDB5}"/>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407853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B07C24-98E1-4E42-913E-F1B6DEFADBD2}"/>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3" name="Footer Placeholder 2">
            <a:extLst>
              <a:ext uri="{FF2B5EF4-FFF2-40B4-BE49-F238E27FC236}">
                <a16:creationId xmlns:a16="http://schemas.microsoft.com/office/drawing/2014/main" id="{B838E302-5E57-4F34-B708-3C27CF8072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987C1-148E-4257-9A2E-4A66BAF0C096}"/>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4054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9CF2-AAD7-48F8-A9F4-8A6994726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E8733F-762B-4A97-A1FA-C783736B0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44D953-8430-40CF-8C32-35EEC8D1A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94F03-5D17-40EC-8B62-204923ABBA3C}"/>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6" name="Footer Placeholder 5">
            <a:extLst>
              <a:ext uri="{FF2B5EF4-FFF2-40B4-BE49-F238E27FC236}">
                <a16:creationId xmlns:a16="http://schemas.microsoft.com/office/drawing/2014/main" id="{D3F59A25-EB06-41F8-AF23-E88B1A8FDF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907CEA-61CC-4DAF-8925-1A0F5871C93B}"/>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19565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4D5C-EB40-449F-B6F9-F8B721487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0AB65-9187-4A80-973E-DBA2C5508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CEB54B-0738-49FC-92A9-944668DAA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C9C78-6152-4FE7-9DF7-A660B96DB791}"/>
              </a:ext>
            </a:extLst>
          </p:cNvPr>
          <p:cNvSpPr>
            <a:spLocks noGrp="1"/>
          </p:cNvSpPr>
          <p:nvPr>
            <p:ph type="dt" sz="half" idx="10"/>
          </p:nvPr>
        </p:nvSpPr>
        <p:spPr/>
        <p:txBody>
          <a:bodyPr/>
          <a:lstStyle/>
          <a:p>
            <a:fld id="{5B0C5A0D-DE00-401E-A29C-E8D9C8CD0794}" type="datetimeFigureOut">
              <a:rPr lang="en-GB" smtClean="0"/>
              <a:t>31/01/2026</a:t>
            </a:fld>
            <a:endParaRPr lang="en-GB"/>
          </a:p>
        </p:txBody>
      </p:sp>
      <p:sp>
        <p:nvSpPr>
          <p:cNvPr id="6" name="Footer Placeholder 5">
            <a:extLst>
              <a:ext uri="{FF2B5EF4-FFF2-40B4-BE49-F238E27FC236}">
                <a16:creationId xmlns:a16="http://schemas.microsoft.com/office/drawing/2014/main" id="{C08C4845-9B2F-456B-B107-A5F8542D1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6EBD56-CD9A-43D3-B47A-1E4339B735AE}"/>
              </a:ext>
            </a:extLst>
          </p:cNvPr>
          <p:cNvSpPr>
            <a:spLocks noGrp="1"/>
          </p:cNvSpPr>
          <p:nvPr>
            <p:ph type="sldNum" sz="quarter" idx="12"/>
          </p:nvPr>
        </p:nvSpPr>
        <p:spPr/>
        <p:txBody>
          <a:bodyPr/>
          <a:lstStyle/>
          <a:p>
            <a:fld id="{EE20E1C4-F789-4702-B798-7D128D0A6F61}" type="slidenum">
              <a:rPr lang="en-GB" smtClean="0"/>
              <a:t>‹#›</a:t>
            </a:fld>
            <a:endParaRPr lang="en-GB"/>
          </a:p>
        </p:txBody>
      </p:sp>
    </p:spTree>
    <p:extLst>
      <p:ext uri="{BB962C8B-B14F-4D97-AF65-F5344CB8AC3E}">
        <p14:creationId xmlns:p14="http://schemas.microsoft.com/office/powerpoint/2010/main" val="93278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BBA43-71E9-4F76-BDB4-71237C0B8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08CF9C-00DD-4A48-BEAB-938BD2DE1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9A8B8-E05F-4309-87A4-27C4C6663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C5A0D-DE00-401E-A29C-E8D9C8CD0794}" type="datetimeFigureOut">
              <a:rPr lang="en-GB" smtClean="0"/>
              <a:t>31/01/2026</a:t>
            </a:fld>
            <a:endParaRPr lang="en-GB"/>
          </a:p>
        </p:txBody>
      </p:sp>
      <p:sp>
        <p:nvSpPr>
          <p:cNvPr id="5" name="Footer Placeholder 4">
            <a:extLst>
              <a:ext uri="{FF2B5EF4-FFF2-40B4-BE49-F238E27FC236}">
                <a16:creationId xmlns:a16="http://schemas.microsoft.com/office/drawing/2014/main" id="{791C663A-F2CC-4F1A-A3C5-CE5D922C1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5DAE57-9395-471D-A52F-7E8B8F9CF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0E1C4-F789-4702-B798-7D128D0A6F61}" type="slidenum">
              <a:rPr lang="en-GB" smtClean="0"/>
              <a:t>‹#›</a:t>
            </a:fld>
            <a:endParaRPr lang="en-GB"/>
          </a:p>
        </p:txBody>
      </p:sp>
    </p:spTree>
    <p:extLst>
      <p:ext uri="{BB962C8B-B14F-4D97-AF65-F5344CB8AC3E}">
        <p14:creationId xmlns:p14="http://schemas.microsoft.com/office/powerpoint/2010/main" val="23274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6270F8-A5DE-461C-B0EE-CD28F808A538}"/>
              </a:ext>
            </a:extLst>
          </p:cNvPr>
          <p:cNvSpPr>
            <a:spLocks noGrp="1"/>
          </p:cNvSpPr>
          <p:nvPr>
            <p:ph type="ctrTitle"/>
          </p:nvPr>
        </p:nvSpPr>
        <p:spPr>
          <a:xfrm>
            <a:off x="1524003" y="1999615"/>
            <a:ext cx="9144000" cy="2764028"/>
          </a:xfrm>
        </p:spPr>
        <p:txBody>
          <a:bodyPr anchor="ctr">
            <a:normAutofit/>
          </a:bodyPr>
          <a:lstStyle/>
          <a:p>
            <a:r>
              <a:rPr lang="en-GB" sz="6100" b="1" dirty="0"/>
              <a:t>Chronic Lymphocytic leukaemia</a:t>
            </a:r>
            <a:br>
              <a:rPr lang="en-GB" sz="6100" dirty="0"/>
            </a:br>
            <a:endParaRPr lang="en-GB" sz="6100" dirty="0"/>
          </a:p>
        </p:txBody>
      </p:sp>
      <p:sp>
        <p:nvSpPr>
          <p:cNvPr id="3" name="Subtitle 2">
            <a:extLst>
              <a:ext uri="{FF2B5EF4-FFF2-40B4-BE49-F238E27FC236}">
                <a16:creationId xmlns:a16="http://schemas.microsoft.com/office/drawing/2014/main" id="{19C6C3BA-CE45-496B-8BB9-CAF7684233E0}"/>
              </a:ext>
            </a:extLst>
          </p:cNvPr>
          <p:cNvSpPr>
            <a:spLocks noGrp="1"/>
          </p:cNvSpPr>
          <p:nvPr>
            <p:ph type="subTitle" idx="1"/>
          </p:nvPr>
        </p:nvSpPr>
        <p:spPr>
          <a:xfrm>
            <a:off x="1966912" y="5645150"/>
            <a:ext cx="8258176" cy="631825"/>
          </a:xfrm>
        </p:spPr>
        <p:txBody>
          <a:bodyPr anchor="ctr">
            <a:normAutofit/>
          </a:bodyPr>
          <a:lstStyle/>
          <a:p>
            <a:r>
              <a:rPr lang="en-GB" sz="2800" b="1" dirty="0"/>
              <a:t>Prof. Dr. Israa M. Al-Bayaa</a:t>
            </a:r>
            <a:endParaRPr lang="en-GB" sz="2800" dirty="0"/>
          </a:p>
          <a:p>
            <a:endParaRPr lang="en-GB" sz="2800" dirty="0"/>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E139-9C2E-42D0-A742-ED9951D5C6C7}"/>
              </a:ext>
            </a:extLst>
          </p:cNvPr>
          <p:cNvSpPr>
            <a:spLocks noGrp="1"/>
          </p:cNvSpPr>
          <p:nvPr>
            <p:ph type="title"/>
          </p:nvPr>
        </p:nvSpPr>
        <p:spPr/>
        <p:txBody>
          <a:bodyPr/>
          <a:lstStyle/>
          <a:p>
            <a:r>
              <a:rPr lang="en-GB" b="1" u="sng"/>
              <a:t>Laboratory findings:-</a:t>
            </a:r>
            <a:endParaRPr lang="en-GB" dirty="0"/>
          </a:p>
        </p:txBody>
      </p:sp>
      <p:sp>
        <p:nvSpPr>
          <p:cNvPr id="3" name="Content Placeholder 2">
            <a:extLst>
              <a:ext uri="{FF2B5EF4-FFF2-40B4-BE49-F238E27FC236}">
                <a16:creationId xmlns:a16="http://schemas.microsoft.com/office/drawing/2014/main" id="{0EAF1B47-CBFF-437B-A92F-DDDDD274933C}"/>
              </a:ext>
            </a:extLst>
          </p:cNvPr>
          <p:cNvSpPr>
            <a:spLocks noGrp="1"/>
          </p:cNvSpPr>
          <p:nvPr>
            <p:ph idx="1"/>
          </p:nvPr>
        </p:nvSpPr>
        <p:spPr/>
        <p:txBody>
          <a:bodyPr>
            <a:normAutofit fontScale="92500"/>
          </a:bodyPr>
          <a:lstStyle/>
          <a:p>
            <a:pPr algn="just"/>
            <a:r>
              <a:rPr lang="en-GB"/>
              <a:t>CBC and blood film:- absolute lymphocytosis should be more than 5 X10</a:t>
            </a:r>
            <a:r>
              <a:rPr lang="en-GB" baseline="30000"/>
              <a:t>9</a:t>
            </a:r>
            <a:r>
              <a:rPr lang="en-GB"/>
              <a:t>/L with the presence of many smear cells or smudge cells in the blood film. anaemia present in the later stages due to bone marrow infiltration, autoimmune haemolytic anaemia may occur, thrombocytopenia also seen in late stages and may be due to immune causes or due to BM infiltration.</a:t>
            </a:r>
          </a:p>
          <a:p>
            <a:pPr algn="just"/>
            <a:r>
              <a:rPr lang="en-GB">
                <a:solidFill>
                  <a:srgbClr val="FF0000"/>
                </a:solidFill>
              </a:rPr>
              <a:t>Confirming the diagnosis requires immunophenotyping </a:t>
            </a:r>
            <a:r>
              <a:rPr lang="en-GB"/>
              <a:t>to determine the clonality and to see the pattern of markers expressed by the cells , in CLL in addition to the markers of lymphocytes (as </a:t>
            </a:r>
            <a:r>
              <a:rPr lang="en-GB">
                <a:solidFill>
                  <a:srgbClr val="FF0000"/>
                </a:solidFill>
              </a:rPr>
              <a:t>CD19</a:t>
            </a:r>
            <a:r>
              <a:rPr lang="en-GB"/>
              <a:t>) are characterised by the expression of </a:t>
            </a:r>
            <a:r>
              <a:rPr lang="en-GB">
                <a:solidFill>
                  <a:srgbClr val="FF0000"/>
                </a:solidFill>
              </a:rPr>
              <a:t>CD5, CD23 </a:t>
            </a:r>
            <a:r>
              <a:rPr lang="en-GB"/>
              <a:t>with </a:t>
            </a:r>
            <a:r>
              <a:rPr lang="en-GB">
                <a:solidFill>
                  <a:srgbClr val="FF0000"/>
                </a:solidFill>
              </a:rPr>
              <a:t>weak or absent surface immunoglobulin </a:t>
            </a:r>
            <a:r>
              <a:rPr lang="en-GB"/>
              <a:t>with Weak or absence of other markers (</a:t>
            </a:r>
            <a:r>
              <a:rPr lang="en-GB">
                <a:solidFill>
                  <a:srgbClr val="FF0000"/>
                </a:solidFill>
              </a:rPr>
              <a:t>FMC7 and CD79b </a:t>
            </a:r>
            <a:r>
              <a:rPr lang="en-GB"/>
              <a:t>)that help in differentiating it from other chronic lymphoid leukaemia.</a:t>
            </a:r>
          </a:p>
          <a:p>
            <a:endParaRPr lang="en-GB" dirty="0"/>
          </a:p>
        </p:txBody>
      </p:sp>
    </p:spTree>
    <p:extLst>
      <p:ext uri="{BB962C8B-B14F-4D97-AF65-F5344CB8AC3E}">
        <p14:creationId xmlns:p14="http://schemas.microsoft.com/office/powerpoint/2010/main" val="425490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6990F4-9B88-4776-ACD9-51C86AC4D126}"/>
              </a:ext>
            </a:extLst>
          </p:cNvPr>
          <p:cNvPicPr>
            <a:picLocks noGrp="1" noChangeAspect="1"/>
          </p:cNvPicPr>
          <p:nvPr>
            <p:ph idx="1"/>
          </p:nvPr>
        </p:nvPicPr>
        <p:blipFill rotWithShape="1">
          <a:blip r:embed="rId2"/>
          <a:srcRect t="9607" b="19638"/>
          <a:stretch/>
        </p:blipFill>
        <p:spPr>
          <a:xfrm>
            <a:off x="20" y="10"/>
            <a:ext cx="12191980" cy="6857990"/>
          </a:xfrm>
          <a:prstGeom prst="rect">
            <a:avLst/>
          </a:prstGeom>
        </p:spPr>
      </p:pic>
    </p:spTree>
    <p:extLst>
      <p:ext uri="{BB962C8B-B14F-4D97-AF65-F5344CB8AC3E}">
        <p14:creationId xmlns:p14="http://schemas.microsoft.com/office/powerpoint/2010/main" val="82842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2B2C9-6ECF-4484-A32A-E428389F2EA1}"/>
              </a:ext>
            </a:extLst>
          </p:cNvPr>
          <p:cNvSpPr>
            <a:spLocks noGrp="1"/>
          </p:cNvSpPr>
          <p:nvPr>
            <p:ph type="title"/>
          </p:nvPr>
        </p:nvSpPr>
        <p:spPr>
          <a:xfrm>
            <a:off x="841248" y="426720"/>
            <a:ext cx="10506456" cy="1919141"/>
          </a:xfrm>
        </p:spPr>
        <p:txBody>
          <a:bodyPr anchor="b">
            <a:normAutofit/>
          </a:bodyPr>
          <a:lstStyle/>
          <a:p>
            <a:endParaRPr lang="en-GB"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20195B8-1645-4D00-A80F-89FC3AF1EB1C}"/>
              </a:ext>
            </a:extLst>
          </p:cNvPr>
          <p:cNvSpPr>
            <a:spLocks noGrp="1"/>
          </p:cNvSpPr>
          <p:nvPr>
            <p:ph idx="1"/>
          </p:nvPr>
        </p:nvSpPr>
        <p:spPr>
          <a:xfrm>
            <a:off x="841248" y="3337269"/>
            <a:ext cx="10509504" cy="2905686"/>
          </a:xfrm>
        </p:spPr>
        <p:txBody>
          <a:bodyPr>
            <a:normAutofit/>
          </a:bodyPr>
          <a:lstStyle/>
          <a:p>
            <a:r>
              <a:rPr lang="en-GB" sz="2200"/>
              <a:t>Bone marrow aspiration and biopsy will show infiltration of the marrow by mature lymphocytes replacing other haemopoietic elements. BM study is not necessary for diagnosis but may be helpful in complex cases and to provide information about the cause of cytopenia (infiltration or haemolytic)</a:t>
            </a:r>
          </a:p>
          <a:p>
            <a:r>
              <a:rPr lang="en-GB" sz="2200"/>
              <a:t>Cytogenetic analysis:- many chromosomal abnormalities may be seen but none of them is specific but they carry prognostic significance.</a:t>
            </a:r>
          </a:p>
          <a:p>
            <a:r>
              <a:rPr lang="en-US" sz="2200"/>
              <a:t>Reduced concentrations of serum immunoglobulins are present, and this becomes more marked with advanced disease. Rarely, a paraprotein is also present.</a:t>
            </a:r>
            <a:r>
              <a:rPr lang="en-GB" sz="2200"/>
              <a:t> </a:t>
            </a:r>
          </a:p>
          <a:p>
            <a:endParaRPr lang="en-GB" sz="2200"/>
          </a:p>
        </p:txBody>
      </p:sp>
    </p:spTree>
    <p:extLst>
      <p:ext uri="{BB962C8B-B14F-4D97-AF65-F5344CB8AC3E}">
        <p14:creationId xmlns:p14="http://schemas.microsoft.com/office/powerpoint/2010/main" val="321251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35C4-0A59-A5F9-B49B-84B3C9F77D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357FB1-77E1-C7FC-9021-223AAA5A0442}"/>
              </a:ext>
            </a:extLst>
          </p:cNvPr>
          <p:cNvPicPr>
            <a:picLocks noGrp="1" noChangeAspect="1"/>
          </p:cNvPicPr>
          <p:nvPr>
            <p:ph idx="1"/>
          </p:nvPr>
        </p:nvPicPr>
        <p:blipFill>
          <a:blip r:embed="rId2"/>
          <a:stretch>
            <a:fillRect/>
          </a:stretch>
        </p:blipFill>
        <p:spPr>
          <a:xfrm>
            <a:off x="1050471" y="1485900"/>
            <a:ext cx="10091058" cy="3989836"/>
          </a:xfrm>
          <a:prstGeom prst="rect">
            <a:avLst/>
          </a:prstGeom>
        </p:spPr>
      </p:pic>
    </p:spTree>
    <p:extLst>
      <p:ext uri="{BB962C8B-B14F-4D97-AF65-F5344CB8AC3E}">
        <p14:creationId xmlns:p14="http://schemas.microsoft.com/office/powerpoint/2010/main" val="205303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552D-0039-60F9-F561-C4A8215CAF5E}"/>
              </a:ext>
            </a:extLst>
          </p:cNvPr>
          <p:cNvSpPr>
            <a:spLocks noGrp="1"/>
          </p:cNvSpPr>
          <p:nvPr>
            <p:ph type="title"/>
          </p:nvPr>
        </p:nvSpPr>
        <p:spPr/>
        <p:txBody>
          <a:bodyPr/>
          <a:lstStyle/>
          <a:p>
            <a:r>
              <a:rPr lang="en-US" b="1" dirty="0"/>
              <a:t>Genetic abnormalities</a:t>
            </a:r>
          </a:p>
        </p:txBody>
      </p:sp>
      <p:sp>
        <p:nvSpPr>
          <p:cNvPr id="3" name="Content Placeholder 2">
            <a:extLst>
              <a:ext uri="{FF2B5EF4-FFF2-40B4-BE49-F238E27FC236}">
                <a16:creationId xmlns:a16="http://schemas.microsoft.com/office/drawing/2014/main" id="{CA5A3933-29EE-B365-FB18-70D6BCAC02BA}"/>
              </a:ext>
            </a:extLst>
          </p:cNvPr>
          <p:cNvSpPr>
            <a:spLocks noGrp="1"/>
          </p:cNvSpPr>
          <p:nvPr>
            <p:ph idx="1"/>
          </p:nvPr>
        </p:nvSpPr>
        <p:spPr/>
        <p:txBody>
          <a:bodyPr/>
          <a:lstStyle/>
          <a:p>
            <a:r>
              <a:rPr lang="en-US" dirty="0"/>
              <a:t>More than 80% of patients with CLL have one of four cytogenetic abnormalities:</a:t>
            </a:r>
          </a:p>
          <a:p>
            <a:pPr>
              <a:buFont typeface="Wingdings" panose="05000000000000000000" pitchFamily="2" charset="2"/>
              <a:buChar char="Ø"/>
            </a:pPr>
            <a:r>
              <a:rPr lang="en-US" dirty="0"/>
              <a:t>deletion of 13q14.</a:t>
            </a:r>
          </a:p>
          <a:p>
            <a:pPr>
              <a:buFont typeface="Wingdings" panose="05000000000000000000" pitchFamily="2" charset="2"/>
              <a:buChar char="Ø"/>
            </a:pPr>
            <a:r>
              <a:rPr lang="en-US" dirty="0"/>
              <a:t>trisomy 12.</a:t>
            </a:r>
          </a:p>
          <a:p>
            <a:pPr>
              <a:buFont typeface="Wingdings" panose="05000000000000000000" pitchFamily="2" charset="2"/>
              <a:buChar char="Ø"/>
            </a:pPr>
            <a:r>
              <a:rPr lang="en-US" dirty="0"/>
              <a:t>deletion at 11q23.</a:t>
            </a:r>
          </a:p>
          <a:p>
            <a:pPr>
              <a:buFont typeface="Wingdings" panose="05000000000000000000" pitchFamily="2" charset="2"/>
              <a:buChar char="Ø"/>
            </a:pPr>
            <a:r>
              <a:rPr lang="en-US" dirty="0"/>
              <a:t>17p deletion (involving the TP53 gene) which has poor prognosis.</a:t>
            </a:r>
          </a:p>
          <a:p>
            <a:r>
              <a:rPr lang="en-US" dirty="0"/>
              <a:t>Point mutations can also be seen but less frequently, for example point mutation in P53 gene.</a:t>
            </a:r>
          </a:p>
        </p:txBody>
      </p:sp>
    </p:spTree>
    <p:extLst>
      <p:ext uri="{BB962C8B-B14F-4D97-AF65-F5344CB8AC3E}">
        <p14:creationId xmlns:p14="http://schemas.microsoft.com/office/powerpoint/2010/main" val="117443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59D-87C8-8283-E0E7-EBD85A6539F0}"/>
              </a:ext>
            </a:extLst>
          </p:cNvPr>
          <p:cNvSpPr>
            <a:spLocks noGrp="1"/>
          </p:cNvSpPr>
          <p:nvPr>
            <p:ph type="title"/>
          </p:nvPr>
        </p:nvSpPr>
        <p:spPr/>
        <p:txBody>
          <a:bodyPr>
            <a:normAutofit fontScale="90000"/>
          </a:bodyPr>
          <a:lstStyle/>
          <a:p>
            <a:r>
              <a:rPr lang="en-US" dirty="0"/>
              <a:t>Somatic hypermutation of the immunoglobulin </a:t>
            </a:r>
            <a:br>
              <a:rPr lang="en-US" dirty="0"/>
            </a:br>
            <a:r>
              <a:rPr lang="en-US" dirty="0"/>
              <a:t>genes</a:t>
            </a:r>
          </a:p>
        </p:txBody>
      </p:sp>
      <p:sp>
        <p:nvSpPr>
          <p:cNvPr id="3" name="Content Placeholder 2">
            <a:extLst>
              <a:ext uri="{FF2B5EF4-FFF2-40B4-BE49-F238E27FC236}">
                <a16:creationId xmlns:a16="http://schemas.microsoft.com/office/drawing/2014/main" id="{529F3C84-4C4D-FDC8-AC9B-A10CB8FB3925}"/>
              </a:ext>
            </a:extLst>
          </p:cNvPr>
          <p:cNvSpPr>
            <a:spLocks noGrp="1"/>
          </p:cNvSpPr>
          <p:nvPr>
            <p:ph idx="1"/>
          </p:nvPr>
        </p:nvSpPr>
        <p:spPr/>
        <p:txBody>
          <a:bodyPr>
            <a:normAutofit/>
          </a:bodyPr>
          <a:lstStyle/>
          <a:p>
            <a:pPr algn="just"/>
            <a:r>
              <a:rPr lang="en-US" dirty="0"/>
              <a:t>When B cells recognize antigen in the germinal </a:t>
            </a:r>
            <a:r>
              <a:rPr lang="en-US" dirty="0" err="1"/>
              <a:t>centre</a:t>
            </a:r>
            <a:r>
              <a:rPr lang="en-US" dirty="0"/>
              <a:t> of secondary lymphoid tissues, they undergo a process called somatic hypermutation in which random mutations occur in the immunoglobulin heavy-chain gene .</a:t>
            </a:r>
          </a:p>
          <a:p>
            <a:pPr algn="just"/>
            <a:r>
              <a:rPr lang="en-US" dirty="0"/>
              <a:t>In CLL the IGVH gene shows evidence of this hypermutation in approximately 50% of cases, whereas in the other cases the VH genes are unmutated.</a:t>
            </a:r>
          </a:p>
          <a:p>
            <a:pPr algn="just"/>
            <a:r>
              <a:rPr lang="en-US" dirty="0"/>
              <a:t>CLL with unmutated immunoglobulin genes has an </a:t>
            </a:r>
            <a:r>
              <a:rPr lang="en-US" dirty="0" err="1"/>
              <a:t>unfavourable</a:t>
            </a:r>
            <a:r>
              <a:rPr lang="en-US" dirty="0"/>
              <a:t> prognosis and may respond less well to initial and subsequent therapy.</a:t>
            </a:r>
          </a:p>
        </p:txBody>
      </p:sp>
    </p:spTree>
    <p:extLst>
      <p:ext uri="{BB962C8B-B14F-4D97-AF65-F5344CB8AC3E}">
        <p14:creationId xmlns:p14="http://schemas.microsoft.com/office/powerpoint/2010/main" val="18446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9E517-EDBD-433D-B8B9-61BDA0BF80C3}"/>
              </a:ext>
            </a:extLst>
          </p:cNvPr>
          <p:cNvSpPr>
            <a:spLocks noGrp="1"/>
          </p:cNvSpPr>
          <p:nvPr>
            <p:ph type="title"/>
          </p:nvPr>
        </p:nvSpPr>
        <p:spPr>
          <a:xfrm>
            <a:off x="841248" y="426720"/>
            <a:ext cx="10506456" cy="1919141"/>
          </a:xfrm>
        </p:spPr>
        <p:txBody>
          <a:bodyPr anchor="b">
            <a:normAutofit/>
          </a:bodyPr>
          <a:lstStyle/>
          <a:p>
            <a:r>
              <a:rPr lang="en-GB" sz="6000" b="1"/>
              <a:t>Staging of CLL</a:t>
            </a:r>
            <a:endParaRPr lang="en-GB"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259C2C-8E23-4D46-8E40-9166416B42C9}"/>
              </a:ext>
            </a:extLst>
          </p:cNvPr>
          <p:cNvSpPr>
            <a:spLocks noGrp="1"/>
          </p:cNvSpPr>
          <p:nvPr>
            <p:ph idx="1"/>
          </p:nvPr>
        </p:nvSpPr>
        <p:spPr>
          <a:xfrm>
            <a:off x="841248" y="3337269"/>
            <a:ext cx="10509504" cy="2905686"/>
          </a:xfrm>
        </p:spPr>
        <p:txBody>
          <a:bodyPr>
            <a:normAutofit/>
          </a:bodyPr>
          <a:lstStyle/>
          <a:p>
            <a:r>
              <a:rPr lang="en-GB" sz="2200"/>
              <a:t>Staging is useful for both prognosis &amp; making therapy decisions, 2 systems for staging Rai classification &amp; the Binet etal staging.</a:t>
            </a:r>
          </a:p>
          <a:p>
            <a:endParaRPr lang="en-GB" sz="2200"/>
          </a:p>
        </p:txBody>
      </p:sp>
    </p:spTree>
    <p:extLst>
      <p:ext uri="{BB962C8B-B14F-4D97-AF65-F5344CB8AC3E}">
        <p14:creationId xmlns:p14="http://schemas.microsoft.com/office/powerpoint/2010/main" val="36779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52127-9667-4F26-B75C-70411EA7D8BE}"/>
              </a:ext>
            </a:extLst>
          </p:cNvPr>
          <p:cNvSpPr>
            <a:spLocks noGrp="1"/>
          </p:cNvSpPr>
          <p:nvPr>
            <p:ph type="title"/>
          </p:nvPr>
        </p:nvSpPr>
        <p:spPr>
          <a:xfrm>
            <a:off x="839788" y="365125"/>
            <a:ext cx="10515600" cy="1182321"/>
          </a:xfrm>
        </p:spPr>
        <p:txBody>
          <a:bodyPr/>
          <a:lstStyle/>
          <a:p>
            <a:endParaRPr lang="en-GB" dirty="0"/>
          </a:p>
        </p:txBody>
      </p:sp>
      <p:sp>
        <p:nvSpPr>
          <p:cNvPr id="5" name="Text Placeholder 4">
            <a:extLst>
              <a:ext uri="{FF2B5EF4-FFF2-40B4-BE49-F238E27FC236}">
                <a16:creationId xmlns:a16="http://schemas.microsoft.com/office/drawing/2014/main" id="{9CBF04CE-0433-4A23-A496-84D82752D10D}"/>
              </a:ext>
            </a:extLst>
          </p:cNvPr>
          <p:cNvSpPr>
            <a:spLocks noGrp="1"/>
          </p:cNvSpPr>
          <p:nvPr>
            <p:ph type="body" idx="1"/>
          </p:nvPr>
        </p:nvSpPr>
        <p:spPr>
          <a:xfrm>
            <a:off x="839788" y="520505"/>
            <a:ext cx="5157787" cy="1026941"/>
          </a:xfrm>
        </p:spPr>
        <p:txBody>
          <a:bodyPr/>
          <a:lstStyle/>
          <a:p>
            <a:r>
              <a:rPr lang="en-GB" u="sng" dirty="0"/>
              <a:t>Binet et al </a:t>
            </a:r>
            <a:endParaRPr lang="en-GB" dirty="0"/>
          </a:p>
        </p:txBody>
      </p:sp>
      <p:sp>
        <p:nvSpPr>
          <p:cNvPr id="6" name="Content Placeholder 5">
            <a:extLst>
              <a:ext uri="{FF2B5EF4-FFF2-40B4-BE49-F238E27FC236}">
                <a16:creationId xmlns:a16="http://schemas.microsoft.com/office/drawing/2014/main" id="{F11DFAA0-A158-44B1-9A23-4FCFEF41BA4E}"/>
              </a:ext>
            </a:extLst>
          </p:cNvPr>
          <p:cNvSpPr>
            <a:spLocks noGrp="1"/>
          </p:cNvSpPr>
          <p:nvPr>
            <p:ph sz="half" idx="2"/>
          </p:nvPr>
        </p:nvSpPr>
        <p:spPr>
          <a:xfrm>
            <a:off x="839788" y="1846068"/>
            <a:ext cx="5157787" cy="4232079"/>
          </a:xfrm>
        </p:spPr>
        <p:txBody>
          <a:bodyPr>
            <a:normAutofit fontScale="85000" lnSpcReduction="20000"/>
          </a:bodyPr>
          <a:lstStyle/>
          <a:p>
            <a:r>
              <a:rPr lang="en-GB" dirty="0"/>
              <a:t>Stage A:- absolute lymphocytosis and not  more than 2 regions of lymph node enlarged (axillary and cervical ), </a:t>
            </a:r>
            <a:r>
              <a:rPr lang="en-GB" dirty="0" err="1"/>
              <a:t>hemoglobin</a:t>
            </a:r>
            <a:r>
              <a:rPr lang="en-GB" dirty="0"/>
              <a:t> greater than 10gm/dl and platelets greater than 100× 10</a:t>
            </a:r>
            <a:r>
              <a:rPr lang="en-GB" baseline="30000" dirty="0"/>
              <a:t>9</a:t>
            </a:r>
            <a:r>
              <a:rPr lang="en-GB" dirty="0"/>
              <a:t>/l.</a:t>
            </a:r>
          </a:p>
          <a:p>
            <a:r>
              <a:rPr lang="en-GB" dirty="0"/>
              <a:t>Stage B:- absolute lymphocytosis with more than 2 regions of lymph nodes enlarged, </a:t>
            </a:r>
            <a:r>
              <a:rPr lang="en-GB" dirty="0" err="1"/>
              <a:t>hemoglobin</a:t>
            </a:r>
            <a:r>
              <a:rPr lang="en-GB" dirty="0"/>
              <a:t> greater than 10gm/dl and platelets greater than 100× 10</a:t>
            </a:r>
            <a:r>
              <a:rPr lang="en-GB" baseline="30000" dirty="0"/>
              <a:t>9</a:t>
            </a:r>
            <a:r>
              <a:rPr lang="en-GB" dirty="0"/>
              <a:t>/l.</a:t>
            </a:r>
          </a:p>
          <a:p>
            <a:r>
              <a:rPr lang="en-GB" dirty="0"/>
              <a:t>Stage C:- </a:t>
            </a:r>
            <a:r>
              <a:rPr lang="en-GB" dirty="0" err="1"/>
              <a:t>hemoglobin</a:t>
            </a:r>
            <a:r>
              <a:rPr lang="en-GB" dirty="0"/>
              <a:t> concentration less than 10 and platelet count less than 100 regardless to the number of lymph regions involved.</a:t>
            </a:r>
          </a:p>
          <a:p>
            <a:endParaRPr lang="en-GB" dirty="0"/>
          </a:p>
        </p:txBody>
      </p:sp>
      <p:sp>
        <p:nvSpPr>
          <p:cNvPr id="7" name="Text Placeholder 6">
            <a:extLst>
              <a:ext uri="{FF2B5EF4-FFF2-40B4-BE49-F238E27FC236}">
                <a16:creationId xmlns:a16="http://schemas.microsoft.com/office/drawing/2014/main" id="{BEA360A0-F281-48B9-A79D-642DBFE4D217}"/>
              </a:ext>
            </a:extLst>
          </p:cNvPr>
          <p:cNvSpPr>
            <a:spLocks noGrp="1"/>
          </p:cNvSpPr>
          <p:nvPr>
            <p:ph type="body" sz="quarter" idx="3"/>
          </p:nvPr>
        </p:nvSpPr>
        <p:spPr>
          <a:xfrm>
            <a:off x="6172200" y="668337"/>
            <a:ext cx="5183188" cy="879109"/>
          </a:xfrm>
        </p:spPr>
        <p:txBody>
          <a:bodyPr/>
          <a:lstStyle/>
          <a:p>
            <a:r>
              <a:rPr lang="en-GB" u="sng" dirty="0"/>
              <a:t>Rai staging </a:t>
            </a:r>
            <a:endParaRPr lang="en-GB" dirty="0"/>
          </a:p>
        </p:txBody>
      </p:sp>
      <p:sp>
        <p:nvSpPr>
          <p:cNvPr id="8" name="Content Placeholder 7">
            <a:extLst>
              <a:ext uri="{FF2B5EF4-FFF2-40B4-BE49-F238E27FC236}">
                <a16:creationId xmlns:a16="http://schemas.microsoft.com/office/drawing/2014/main" id="{38D46FA3-3523-48A3-9828-DFF95BDF0B95}"/>
              </a:ext>
            </a:extLst>
          </p:cNvPr>
          <p:cNvSpPr>
            <a:spLocks noGrp="1"/>
          </p:cNvSpPr>
          <p:nvPr>
            <p:ph sz="quarter" idx="4"/>
          </p:nvPr>
        </p:nvSpPr>
        <p:spPr>
          <a:xfrm>
            <a:off x="6172200" y="1846068"/>
            <a:ext cx="5183188" cy="4343595"/>
          </a:xfrm>
        </p:spPr>
        <p:txBody>
          <a:bodyPr>
            <a:normAutofit fontScale="85000" lnSpcReduction="20000"/>
          </a:bodyPr>
          <a:lstStyle/>
          <a:p>
            <a:r>
              <a:rPr lang="en-GB" dirty="0"/>
              <a:t>Stage0:- absolute lymphocytosis more than 15× 10</a:t>
            </a:r>
            <a:r>
              <a:rPr lang="en-GB" baseline="30000" dirty="0"/>
              <a:t>9</a:t>
            </a:r>
            <a:r>
              <a:rPr lang="en-GB" dirty="0"/>
              <a:t>/l</a:t>
            </a:r>
          </a:p>
          <a:p>
            <a:r>
              <a:rPr lang="en-GB" dirty="0"/>
              <a:t>Stage I:- as stage 0 with enlarged lymph nodes (adenopathy).</a:t>
            </a:r>
          </a:p>
          <a:p>
            <a:r>
              <a:rPr lang="en-GB" dirty="0"/>
              <a:t>Stage II:- as stage 0 + enlarged liver or spleen ± adenopathy .</a:t>
            </a:r>
          </a:p>
          <a:p>
            <a:r>
              <a:rPr lang="en-GB" dirty="0"/>
              <a:t>Stage III:- as stage 0 + anaemia (Hb less than 10 g/dl) ± adenopathy ± organomegaly.</a:t>
            </a:r>
          </a:p>
          <a:p>
            <a:r>
              <a:rPr lang="en-GB" dirty="0"/>
              <a:t>Stage IV:- as stage 0 + thrombocytopenia (platelets less than 100×10</a:t>
            </a:r>
            <a:r>
              <a:rPr lang="en-GB" baseline="30000" dirty="0"/>
              <a:t>9</a:t>
            </a:r>
            <a:r>
              <a:rPr lang="en-GB" dirty="0"/>
              <a:t>/l) ± adenopathy± organomegaly.</a:t>
            </a:r>
          </a:p>
        </p:txBody>
      </p:sp>
    </p:spTree>
    <p:extLst>
      <p:ext uri="{BB962C8B-B14F-4D97-AF65-F5344CB8AC3E}">
        <p14:creationId xmlns:p14="http://schemas.microsoft.com/office/powerpoint/2010/main" val="153396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881619-C11D-498A-9FDC-168E9F278690}"/>
              </a:ext>
            </a:extLst>
          </p:cNvPr>
          <p:cNvSpPr>
            <a:spLocks noGrp="1"/>
          </p:cNvSpPr>
          <p:nvPr>
            <p:ph type="title"/>
          </p:nvPr>
        </p:nvSpPr>
        <p:spPr/>
        <p:txBody>
          <a:bodyPr/>
          <a:lstStyle/>
          <a:p>
            <a:r>
              <a:rPr lang="en-GB" dirty="0"/>
              <a:t>Binet </a:t>
            </a:r>
            <a:r>
              <a:rPr lang="en-GB" dirty="0" err="1"/>
              <a:t>etal</a:t>
            </a:r>
            <a:r>
              <a:rPr lang="en-GB" dirty="0"/>
              <a:t> staging system</a:t>
            </a:r>
          </a:p>
        </p:txBody>
      </p:sp>
      <p:pic>
        <p:nvPicPr>
          <p:cNvPr id="9" name="Content Placeholder 8">
            <a:extLst>
              <a:ext uri="{FF2B5EF4-FFF2-40B4-BE49-F238E27FC236}">
                <a16:creationId xmlns:a16="http://schemas.microsoft.com/office/drawing/2014/main" id="{81740FDE-D8D5-4457-BE40-354E18D58084}"/>
              </a:ext>
            </a:extLst>
          </p:cNvPr>
          <p:cNvPicPr>
            <a:picLocks noGrp="1" noChangeAspect="1"/>
          </p:cNvPicPr>
          <p:nvPr>
            <p:ph idx="1"/>
          </p:nvPr>
        </p:nvPicPr>
        <p:blipFill>
          <a:blip r:embed="rId2"/>
          <a:stretch>
            <a:fillRect/>
          </a:stretch>
        </p:blipFill>
        <p:spPr>
          <a:xfrm>
            <a:off x="1553894" y="1825625"/>
            <a:ext cx="9084212" cy="4351338"/>
          </a:xfrm>
          <a:prstGeom prst="rect">
            <a:avLst/>
          </a:prstGeom>
        </p:spPr>
      </p:pic>
    </p:spTree>
    <p:extLst>
      <p:ext uri="{BB962C8B-B14F-4D97-AF65-F5344CB8AC3E}">
        <p14:creationId xmlns:p14="http://schemas.microsoft.com/office/powerpoint/2010/main" val="115712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ADA2D-2472-43ED-A6A4-3C299B2BEBF8}"/>
              </a:ext>
            </a:extLst>
          </p:cNvPr>
          <p:cNvSpPr>
            <a:spLocks noGrp="1"/>
          </p:cNvSpPr>
          <p:nvPr>
            <p:ph type="title"/>
          </p:nvPr>
        </p:nvSpPr>
        <p:spPr>
          <a:xfrm>
            <a:off x="841248" y="426720"/>
            <a:ext cx="10506456" cy="1919141"/>
          </a:xfrm>
        </p:spPr>
        <p:txBody>
          <a:bodyPr anchor="b">
            <a:normAutofit/>
          </a:bodyPr>
          <a:lstStyle/>
          <a:p>
            <a:r>
              <a:rPr lang="en-GB" sz="6000" b="1" u="sng"/>
              <a:t>Course of the disease</a:t>
            </a:r>
            <a:endParaRPr lang="en-GB" sz="6000"/>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17304C53-55B5-4E44-80F9-0C08325B4F42}"/>
              </a:ext>
            </a:extLst>
          </p:cNvPr>
          <p:cNvSpPr>
            <a:spLocks noGrp="1"/>
          </p:cNvSpPr>
          <p:nvPr>
            <p:ph idx="1"/>
          </p:nvPr>
        </p:nvSpPr>
        <p:spPr>
          <a:xfrm>
            <a:off x="841248" y="3337269"/>
            <a:ext cx="10509504" cy="2905686"/>
          </a:xfrm>
        </p:spPr>
        <p:txBody>
          <a:bodyPr>
            <a:normAutofit/>
          </a:bodyPr>
          <a:lstStyle/>
          <a:p>
            <a:r>
              <a:rPr lang="en-GB" sz="2200"/>
              <a:t>CLL usually runs an indolent course with many patients in stage A does not require treatment . the disease may transform into an aggressive form of Non Hodjkin lymphoma (Richter Syndrome)</a:t>
            </a:r>
          </a:p>
          <a:p>
            <a:endParaRPr lang="en-GB" sz="2200"/>
          </a:p>
        </p:txBody>
      </p:sp>
    </p:spTree>
    <p:extLst>
      <p:ext uri="{BB962C8B-B14F-4D97-AF65-F5344CB8AC3E}">
        <p14:creationId xmlns:p14="http://schemas.microsoft.com/office/powerpoint/2010/main" val="28883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CA6A-7CF4-E076-62C3-6595B75960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6CA389-B688-62B8-DDF0-15365E376A32}"/>
              </a:ext>
            </a:extLst>
          </p:cNvPr>
          <p:cNvSpPr>
            <a:spLocks noGrp="1"/>
          </p:cNvSpPr>
          <p:nvPr>
            <p:ph idx="1"/>
          </p:nvPr>
        </p:nvSpPr>
        <p:spPr/>
        <p:txBody>
          <a:bodyPr/>
          <a:lstStyle/>
          <a:p>
            <a:r>
              <a:rPr lang="en-US" dirty="0"/>
              <a:t>70-year-old man presents with fatigue, massive splenomegaly, and a peripheral blood smear showing teardrop-shaped red blood cells and a </a:t>
            </a:r>
            <a:r>
              <a:rPr lang="en-US" dirty="0" err="1"/>
              <a:t>leukoerythroblastic</a:t>
            </a:r>
            <a:r>
              <a:rPr lang="en-US" dirty="0"/>
              <a:t> picture. Bone marrow biopsy reveals extensive fibrosis. Which of the following mutations is most commonly associated with this condition?</a:t>
            </a:r>
            <a:br>
              <a:rPr lang="en-US" dirty="0"/>
            </a:br>
            <a:r>
              <a:rPr lang="en-US" dirty="0"/>
              <a:t>A) BCR-ABL</a:t>
            </a:r>
            <a:br>
              <a:rPr lang="en-US" dirty="0"/>
            </a:br>
            <a:r>
              <a:rPr lang="en-US" dirty="0"/>
              <a:t>B) JAK2 V617F</a:t>
            </a:r>
            <a:br>
              <a:rPr lang="en-US" dirty="0"/>
            </a:br>
            <a:r>
              <a:rPr lang="en-US" dirty="0"/>
              <a:t>C) FLT3-ITD</a:t>
            </a:r>
            <a:br>
              <a:rPr lang="en-US" dirty="0"/>
            </a:br>
            <a:r>
              <a:rPr lang="en-US" dirty="0"/>
              <a:t>D) t(15;17)</a:t>
            </a:r>
            <a:br>
              <a:rPr lang="en-US" dirty="0"/>
            </a:br>
            <a:r>
              <a:rPr lang="en-US" dirty="0"/>
              <a:t>E) inv(16)</a:t>
            </a:r>
          </a:p>
        </p:txBody>
      </p:sp>
    </p:spTree>
    <p:extLst>
      <p:ext uri="{BB962C8B-B14F-4D97-AF65-F5344CB8AC3E}">
        <p14:creationId xmlns:p14="http://schemas.microsoft.com/office/powerpoint/2010/main" val="138238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B353-4638-C563-8CA1-E0A2E1E129C2}"/>
              </a:ext>
            </a:extLst>
          </p:cNvPr>
          <p:cNvSpPr>
            <a:spLocks noGrp="1"/>
          </p:cNvSpPr>
          <p:nvPr>
            <p:ph type="title"/>
          </p:nvPr>
        </p:nvSpPr>
        <p:spPr/>
        <p:txBody>
          <a:bodyPr/>
          <a:lstStyle/>
          <a:p>
            <a:r>
              <a:rPr lang="en-US" b="1" dirty="0"/>
              <a:t>Prognosis</a:t>
            </a:r>
          </a:p>
        </p:txBody>
      </p:sp>
      <p:pic>
        <p:nvPicPr>
          <p:cNvPr id="5" name="Content Placeholder 4">
            <a:extLst>
              <a:ext uri="{FF2B5EF4-FFF2-40B4-BE49-F238E27FC236}">
                <a16:creationId xmlns:a16="http://schemas.microsoft.com/office/drawing/2014/main" id="{024FAB9F-0AB6-6FDC-B0C3-016072C3632C}"/>
              </a:ext>
            </a:extLst>
          </p:cNvPr>
          <p:cNvPicPr>
            <a:picLocks noGrp="1" noChangeAspect="1"/>
          </p:cNvPicPr>
          <p:nvPr>
            <p:ph idx="1"/>
          </p:nvPr>
        </p:nvPicPr>
        <p:blipFill>
          <a:blip r:embed="rId2"/>
          <a:stretch>
            <a:fillRect/>
          </a:stretch>
        </p:blipFill>
        <p:spPr>
          <a:xfrm>
            <a:off x="1562100" y="1545771"/>
            <a:ext cx="7494814" cy="4669972"/>
          </a:xfrm>
          <a:prstGeom prst="rect">
            <a:avLst/>
          </a:prstGeom>
        </p:spPr>
      </p:pic>
    </p:spTree>
    <p:extLst>
      <p:ext uri="{BB962C8B-B14F-4D97-AF65-F5344CB8AC3E}">
        <p14:creationId xmlns:p14="http://schemas.microsoft.com/office/powerpoint/2010/main" val="78193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66AD5-5080-4D45-8D79-1684FBB04E54}"/>
              </a:ext>
            </a:extLst>
          </p:cNvPr>
          <p:cNvSpPr>
            <a:spLocks noGrp="1"/>
          </p:cNvSpPr>
          <p:nvPr>
            <p:ph type="title"/>
          </p:nvPr>
        </p:nvSpPr>
        <p:spPr>
          <a:xfrm>
            <a:off x="841248" y="426720"/>
            <a:ext cx="10506456" cy="1919141"/>
          </a:xfrm>
        </p:spPr>
        <p:txBody>
          <a:bodyPr anchor="b">
            <a:normAutofit/>
          </a:bodyPr>
          <a:lstStyle/>
          <a:p>
            <a:r>
              <a:rPr lang="en-GB" sz="6000" b="1"/>
              <a:t>Paraproteinemia</a:t>
            </a:r>
            <a:endParaRPr lang="en-GB"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C6650FF-816D-4584-9B07-8CB9703EB92C}"/>
              </a:ext>
            </a:extLst>
          </p:cNvPr>
          <p:cNvSpPr>
            <a:spLocks noGrp="1"/>
          </p:cNvSpPr>
          <p:nvPr>
            <p:ph idx="1"/>
          </p:nvPr>
        </p:nvSpPr>
        <p:spPr>
          <a:xfrm>
            <a:off x="841248" y="3337269"/>
            <a:ext cx="10509504" cy="2905686"/>
          </a:xfrm>
        </p:spPr>
        <p:txBody>
          <a:bodyPr>
            <a:normAutofit/>
          </a:bodyPr>
          <a:lstStyle/>
          <a:p>
            <a:r>
              <a:rPr lang="en-GB" sz="2200"/>
              <a:t>Paraproteinemia refers to the presence of a monoclonal immunoglobulin band on serum protein electrophoresis</a:t>
            </a:r>
          </a:p>
          <a:p>
            <a:r>
              <a:rPr lang="en-GB" sz="2200"/>
              <a:t>normally the immunoglobulins are polyclonal because the are produced from different plasma cells but when the immunoglobulin is monoclonal it means it is produced by a single clone of plasma cells.</a:t>
            </a:r>
          </a:p>
          <a:p>
            <a:r>
              <a:rPr lang="en-GB" sz="2200"/>
              <a:t>Paraproteinemia may be a primary (neoplastic )disease or secondary to other underlying benign or malignant diseases</a:t>
            </a:r>
          </a:p>
          <a:p>
            <a:pPr marL="0" indent="0">
              <a:buNone/>
            </a:pPr>
            <a:endParaRPr lang="en-GB" sz="2200"/>
          </a:p>
        </p:txBody>
      </p:sp>
    </p:spTree>
    <p:extLst>
      <p:ext uri="{BB962C8B-B14F-4D97-AF65-F5344CB8AC3E}">
        <p14:creationId xmlns:p14="http://schemas.microsoft.com/office/powerpoint/2010/main" val="180156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D057D-30D9-43A1-89B1-3B57BA396AF4}"/>
              </a:ext>
            </a:extLst>
          </p:cNvPr>
          <p:cNvSpPr>
            <a:spLocks noGrp="1"/>
          </p:cNvSpPr>
          <p:nvPr>
            <p:ph type="title"/>
          </p:nvPr>
        </p:nvSpPr>
        <p:spPr>
          <a:xfrm>
            <a:off x="7763256" y="1122363"/>
            <a:ext cx="3834384" cy="2902882"/>
          </a:xfrm>
        </p:spPr>
        <p:txBody>
          <a:bodyPr vert="horz" lIns="91440" tIns="45720" rIns="91440" bIns="45720" rtlCol="0" anchor="b">
            <a:normAutofit/>
          </a:bodyPr>
          <a:lstStyle/>
          <a:p>
            <a:r>
              <a:rPr lang="en-US" sz="2800" dirty="0"/>
              <a:t>Serum protein electrophoresis showing the presence of a paraprotein (monoclonal Ig )</a:t>
            </a:r>
          </a:p>
        </p:txBody>
      </p:sp>
      <p:grpSp>
        <p:nvGrpSpPr>
          <p:cNvPr id="13" name="Group 12">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4"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B0B050D-871C-41DE-955E-B80C325D5C26}"/>
              </a:ext>
            </a:extLst>
          </p:cNvPr>
          <p:cNvPicPr>
            <a:picLocks noGrp="1" noChangeAspect="1"/>
          </p:cNvPicPr>
          <p:nvPr>
            <p:ph idx="1"/>
          </p:nvPr>
        </p:nvPicPr>
        <p:blipFill rotWithShape="1">
          <a:blip r:embed="rId2"/>
          <a:srcRect t="573" r="-2" b="-2"/>
          <a:stretch/>
        </p:blipFill>
        <p:spPr>
          <a:xfrm>
            <a:off x="509517" y="576072"/>
            <a:ext cx="6692560" cy="5522976"/>
          </a:xfrm>
          <a:prstGeom prst="rect">
            <a:avLst/>
          </a:prstGeom>
        </p:spPr>
      </p:pic>
      <p:sp>
        <p:nvSpPr>
          <p:cNvPr id="35" name="Rectangle 34">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78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a:extLst>
              <a:ext uri="{FF2B5EF4-FFF2-40B4-BE49-F238E27FC236}">
                <a16:creationId xmlns:a16="http://schemas.microsoft.com/office/drawing/2014/main" id="{DE6701A9-25EC-4B22-8FA5-639189C9D1D7}"/>
              </a:ext>
            </a:extLst>
          </p:cNvPr>
          <p:cNvGraphicFramePr>
            <a:graphicFrameLocks noGrp="1"/>
          </p:cNvGraphicFramePr>
          <p:nvPr>
            <p:extLst>
              <p:ext uri="{D42A27DB-BD31-4B8C-83A1-F6EECF244321}">
                <p14:modId xmlns:p14="http://schemas.microsoft.com/office/powerpoint/2010/main" val="1500546585"/>
              </p:ext>
            </p:extLst>
          </p:nvPr>
        </p:nvGraphicFramePr>
        <p:xfrm>
          <a:off x="1263578" y="1326714"/>
          <a:ext cx="9664847" cy="4026395"/>
        </p:xfrm>
        <a:graphic>
          <a:graphicData uri="http://schemas.openxmlformats.org/drawingml/2006/table">
            <a:tbl>
              <a:tblPr firstRow="1" firstCol="1" bandRow="1">
                <a:noFill/>
              </a:tblPr>
              <a:tblGrid>
                <a:gridCol w="4235778">
                  <a:extLst>
                    <a:ext uri="{9D8B030D-6E8A-4147-A177-3AD203B41FA5}">
                      <a16:colId xmlns:a16="http://schemas.microsoft.com/office/drawing/2014/main" val="516724225"/>
                    </a:ext>
                  </a:extLst>
                </a:gridCol>
                <a:gridCol w="5429069">
                  <a:extLst>
                    <a:ext uri="{9D8B030D-6E8A-4147-A177-3AD203B41FA5}">
                      <a16:colId xmlns:a16="http://schemas.microsoft.com/office/drawing/2014/main" val="613969199"/>
                    </a:ext>
                  </a:extLst>
                </a:gridCol>
              </a:tblGrid>
              <a:tr h="620692">
                <a:tc>
                  <a:txBody>
                    <a:bodyPr/>
                    <a:lstStyle/>
                    <a:p>
                      <a:pPr marL="457200" algn="just">
                        <a:lnSpc>
                          <a:spcPct val="107000"/>
                        </a:lnSpc>
                        <a:spcAft>
                          <a:spcPts val="0"/>
                        </a:spcAft>
                      </a:pPr>
                      <a:r>
                        <a:rPr lang="en-GB" sz="2000" b="1"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Benign </a:t>
                      </a:r>
                    </a:p>
                  </a:txBody>
                  <a:tcPr marL="90780" marR="64843" marT="129686" marB="129686" anchor="ctr">
                    <a:lnL w="12700" cmpd="sng">
                      <a:noFill/>
                    </a:lnL>
                    <a:lnR w="12700" cmpd="sng">
                      <a:noFill/>
                    </a:lnR>
                    <a:lnT w="19050" cap="flat" cmpd="sng" algn="ctr">
                      <a:noFill/>
                      <a:prstDash val="solid"/>
                    </a:lnT>
                    <a:lnB w="38100" cmpd="sng">
                      <a:noFill/>
                    </a:lnB>
                    <a:solidFill>
                      <a:schemeClr val="tx1"/>
                    </a:solidFill>
                  </a:tcPr>
                </a:tc>
                <a:tc>
                  <a:txBody>
                    <a:bodyPr/>
                    <a:lstStyle/>
                    <a:p>
                      <a:pPr marL="457200" algn="just">
                        <a:lnSpc>
                          <a:spcPct val="107000"/>
                        </a:lnSpc>
                        <a:spcAft>
                          <a:spcPts val="0"/>
                        </a:spcAft>
                      </a:pPr>
                      <a:r>
                        <a:rPr lang="en-GB" sz="2000" b="1"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Neoplastic</a:t>
                      </a:r>
                    </a:p>
                  </a:txBody>
                  <a:tcPr marL="90780" marR="64843" marT="129686" marB="129686"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33145751"/>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Transient (with infection)</a:t>
                      </a:r>
                    </a:p>
                  </a:txBody>
                  <a:tcPr marL="90780" marR="64843" marT="0" marB="129686">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Multiple Myeloma</a:t>
                      </a:r>
                    </a:p>
                  </a:txBody>
                  <a:tcPr marL="90780" marR="64843" marT="0" marB="129686">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809192223"/>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HIV infection</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Solitary plasmacytoma</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00336926"/>
                  </a:ext>
                </a:extLst>
              </a:tr>
              <a:tr h="724441">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Chronic cold haemagglutinin disease</a:t>
                      </a:r>
                    </a:p>
                  </a:txBody>
                  <a:tcPr marL="90780" marR="64843" marT="0" marB="129686">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Monoclonal gammopathy of undetermined significance</a:t>
                      </a:r>
                    </a:p>
                  </a:txBody>
                  <a:tcPr marL="90780" marR="64843" marT="0" marB="129686">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004027420"/>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NHL</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82268327"/>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txBody>
                  <a:tcPr marL="90780" marR="64843" marT="0" marB="129686">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CLL</a:t>
                      </a:r>
                    </a:p>
                  </a:txBody>
                  <a:tcPr marL="90780" marR="64843" marT="0" marB="129686">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73728967"/>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amyloidosis</a:t>
                      </a:r>
                    </a:p>
                  </a:txBody>
                  <a:tcPr marL="90780" marR="64843" marT="0" marB="129686">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985242716"/>
                  </a:ext>
                </a:extLst>
              </a:tr>
              <a:tr h="446877">
                <a:tc>
                  <a:txBody>
                    <a:bodyPr/>
                    <a:lstStyle/>
                    <a:p>
                      <a:pPr marL="457200" algn="just">
                        <a:lnSpc>
                          <a:spcPct val="107000"/>
                        </a:lnSpc>
                        <a:spcAft>
                          <a:spcPts val="0"/>
                        </a:spcAft>
                      </a:pP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txBody>
                  <a:tcPr marL="90780" marR="64843" marT="0" marB="129686">
                    <a:lnL w="12700" cmpd="sng">
                      <a:noFill/>
                      <a:prstDash val="solid"/>
                    </a:lnL>
                    <a:lnR w="12700" cmpd="sng">
                      <a:noFill/>
                      <a:prstDash val="solid"/>
                    </a:lnR>
                    <a:lnT w="12700" cmpd="sng">
                      <a:noFill/>
                      <a:prstDash val="solid"/>
                    </a:lnT>
                    <a:lnB w="12700" cmpd="sng">
                      <a:noFill/>
                      <a:prstDash val="solid"/>
                    </a:lnB>
                    <a:noFill/>
                  </a:tcPr>
                </a:tc>
                <a:tc>
                  <a:txBody>
                    <a:bodyPr/>
                    <a:lstStyle/>
                    <a:p>
                      <a:pPr marL="457200" algn="just">
                        <a:lnSpc>
                          <a:spcPct val="107000"/>
                        </a:lnSpc>
                        <a:spcAft>
                          <a:spcPts val="0"/>
                        </a:spcAft>
                      </a:pPr>
                      <a:r>
                        <a:rPr lang="en-GB" sz="1700" b="1" cap="none" spc="0" err="1">
                          <a:solidFill>
                            <a:schemeClr val="tx1"/>
                          </a:solidFill>
                          <a:effectLst/>
                          <a:latin typeface="Calibri" panose="020F0502020204030204" pitchFamily="34" charset="0"/>
                          <a:ea typeface="Calibri" panose="020F0502020204030204" pitchFamily="34" charset="0"/>
                          <a:cs typeface="Arial" panose="020B0604020202020204" pitchFamily="34" charset="0"/>
                        </a:rPr>
                        <a:t>Waldenström</a:t>
                      </a:r>
                      <a:r>
                        <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GB" sz="1700" b="1" cap="none" spc="0" err="1">
                          <a:solidFill>
                            <a:schemeClr val="tx1"/>
                          </a:solidFill>
                          <a:effectLst/>
                          <a:latin typeface="Calibri" panose="020F0502020204030204" pitchFamily="34" charset="0"/>
                          <a:ea typeface="Calibri" panose="020F0502020204030204" pitchFamily="34" charset="0"/>
                          <a:cs typeface="Arial" panose="020B0604020202020204" pitchFamily="34" charset="0"/>
                        </a:rPr>
                        <a:t>macroglobulinaemia</a:t>
                      </a:r>
                      <a:endParaRPr lang="en-GB" sz="17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0780" marR="64843" marT="0" marB="12968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86482538"/>
                  </a:ext>
                </a:extLst>
              </a:tr>
            </a:tbl>
          </a:graphicData>
        </a:graphic>
      </p:graphicFrame>
    </p:spTree>
    <p:extLst>
      <p:ext uri="{BB962C8B-B14F-4D97-AF65-F5344CB8AC3E}">
        <p14:creationId xmlns:p14="http://schemas.microsoft.com/office/powerpoint/2010/main" val="36549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D836A-A0AB-4E69-B316-18B7E2401C5C}"/>
              </a:ext>
            </a:extLst>
          </p:cNvPr>
          <p:cNvSpPr>
            <a:spLocks noGrp="1"/>
          </p:cNvSpPr>
          <p:nvPr>
            <p:ph type="title"/>
          </p:nvPr>
        </p:nvSpPr>
        <p:spPr>
          <a:xfrm>
            <a:off x="841248" y="502920"/>
            <a:ext cx="10509504" cy="1975104"/>
          </a:xfrm>
        </p:spPr>
        <p:txBody>
          <a:bodyPr anchor="b">
            <a:normAutofit/>
          </a:bodyPr>
          <a:lstStyle/>
          <a:p>
            <a:r>
              <a:rPr lang="en-GB" sz="5400" b="1"/>
              <a:t>Multiple Myeloma</a:t>
            </a:r>
            <a:endParaRPr lang="en-GB" sz="540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A951194-D6B5-4BBD-B1E2-F32B46AFFCB8}"/>
              </a:ext>
            </a:extLst>
          </p:cNvPr>
          <p:cNvSpPr>
            <a:spLocks noGrp="1"/>
          </p:cNvSpPr>
          <p:nvPr>
            <p:ph idx="1"/>
          </p:nvPr>
        </p:nvSpPr>
        <p:spPr>
          <a:xfrm>
            <a:off x="841248" y="3328416"/>
            <a:ext cx="10509504" cy="2715768"/>
          </a:xfrm>
        </p:spPr>
        <p:txBody>
          <a:bodyPr>
            <a:normAutofit/>
          </a:bodyPr>
          <a:lstStyle/>
          <a:p>
            <a:pPr algn="just"/>
            <a:r>
              <a:rPr lang="en-GB" sz="2200" dirty="0"/>
              <a:t>Multiple myeloma is a neoplastic disorder characterised by the accumulation of clonal plasma cells in the bone marrow with the presence of a monoclonal protein in the serum and or urine with evidence of the presence of related organ and tissue damage</a:t>
            </a:r>
          </a:p>
          <a:p>
            <a:pPr algn="just"/>
            <a:r>
              <a:rPr lang="en-GB" sz="2200" dirty="0"/>
              <a:t>the term smouldering myeloma is used when the laboratory findings are present but no tissue damage although most cases progress later on to multiple myeloma.</a:t>
            </a:r>
          </a:p>
          <a:p>
            <a:pPr marL="0" indent="0">
              <a:buNone/>
            </a:pPr>
            <a:endParaRPr lang="en-GB" sz="2200" dirty="0"/>
          </a:p>
        </p:txBody>
      </p:sp>
    </p:spTree>
    <p:extLst>
      <p:ext uri="{BB962C8B-B14F-4D97-AF65-F5344CB8AC3E}">
        <p14:creationId xmlns:p14="http://schemas.microsoft.com/office/powerpoint/2010/main" val="165764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7C552-D897-4A54-8CB9-CB9BC91A5956}"/>
              </a:ext>
            </a:extLst>
          </p:cNvPr>
          <p:cNvSpPr>
            <a:spLocks noGrp="1"/>
          </p:cNvSpPr>
          <p:nvPr>
            <p:ph type="title"/>
          </p:nvPr>
        </p:nvSpPr>
        <p:spPr>
          <a:xfrm>
            <a:off x="841248" y="502920"/>
            <a:ext cx="10509504" cy="1975104"/>
          </a:xfrm>
        </p:spPr>
        <p:txBody>
          <a:bodyPr anchor="b">
            <a:normAutofit/>
          </a:bodyPr>
          <a:lstStyle/>
          <a:p>
            <a:r>
              <a:rPr lang="en-GB" sz="5400" b="1"/>
              <a:t>Pathogeneses</a:t>
            </a:r>
            <a:endParaRPr lang="en-GB" sz="540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2B0038-CA27-452A-A94E-4FFC42062F8A}"/>
              </a:ext>
            </a:extLst>
          </p:cNvPr>
          <p:cNvSpPr>
            <a:spLocks noGrp="1"/>
          </p:cNvSpPr>
          <p:nvPr>
            <p:ph idx="1"/>
          </p:nvPr>
        </p:nvSpPr>
        <p:spPr>
          <a:xfrm>
            <a:off x="841248" y="3328416"/>
            <a:ext cx="10509504" cy="2715768"/>
          </a:xfrm>
        </p:spPr>
        <p:txBody>
          <a:bodyPr>
            <a:normAutofit/>
          </a:bodyPr>
          <a:lstStyle/>
          <a:p>
            <a:r>
              <a:rPr lang="en-GB" sz="2200"/>
              <a:t>Myeloma cells are clonal plasma cells that secrete the paraprotein the cells accumulate in the bone marrow </a:t>
            </a:r>
          </a:p>
          <a:p>
            <a:r>
              <a:rPr lang="en-GB" sz="2200"/>
              <a:t>The exact aetiology is unknown, there is increase incidence in the black population</a:t>
            </a:r>
          </a:p>
          <a:p>
            <a:r>
              <a:rPr lang="en-GB" sz="2200"/>
              <a:t>there are number of genetic abnormalities seen but dysregulation or increase expression of Cyclin D1 (proto-oncogene that control cell cycle progression from G1-S phase)is an early and unifying event.</a:t>
            </a:r>
          </a:p>
          <a:p>
            <a:endParaRPr lang="en-GB" sz="2200"/>
          </a:p>
        </p:txBody>
      </p:sp>
    </p:spTree>
    <p:extLst>
      <p:ext uri="{BB962C8B-B14F-4D97-AF65-F5344CB8AC3E}">
        <p14:creationId xmlns:p14="http://schemas.microsoft.com/office/powerpoint/2010/main" val="278528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FCFF4-F62C-4C24-B6C2-1A936E22EAAD}"/>
              </a:ext>
            </a:extLst>
          </p:cNvPr>
          <p:cNvSpPr>
            <a:spLocks noGrp="1"/>
          </p:cNvSpPr>
          <p:nvPr>
            <p:ph type="title"/>
          </p:nvPr>
        </p:nvSpPr>
        <p:spPr>
          <a:xfrm>
            <a:off x="841248" y="502920"/>
            <a:ext cx="10509504" cy="1975104"/>
          </a:xfrm>
        </p:spPr>
        <p:txBody>
          <a:bodyPr anchor="b">
            <a:normAutofit/>
          </a:bodyPr>
          <a:lstStyle/>
          <a:p>
            <a:r>
              <a:rPr lang="en-GB" sz="5400" b="1"/>
              <a:t>Clinical features</a:t>
            </a:r>
            <a:endParaRPr lang="en-GB" sz="540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49CD741-A5B3-4B6B-B427-C7D492EB6064}"/>
              </a:ext>
            </a:extLst>
          </p:cNvPr>
          <p:cNvSpPr>
            <a:spLocks noGrp="1"/>
          </p:cNvSpPr>
          <p:nvPr>
            <p:ph idx="1"/>
          </p:nvPr>
        </p:nvSpPr>
        <p:spPr>
          <a:xfrm>
            <a:off x="841248" y="3328416"/>
            <a:ext cx="10509504" cy="2715768"/>
          </a:xfrm>
        </p:spPr>
        <p:txBody>
          <a:bodyPr>
            <a:normAutofit/>
          </a:bodyPr>
          <a:lstStyle/>
          <a:p>
            <a:pPr lvl="0"/>
            <a:r>
              <a:rPr lang="en-GB" sz="2200"/>
              <a:t>Bone pain and especially backache is a prominent complaint due to vertebral involvement by lytic lesions and pathological fracture.</a:t>
            </a:r>
          </a:p>
          <a:p>
            <a:pPr lvl="0"/>
            <a:r>
              <a:rPr lang="en-GB" sz="2200"/>
              <a:t>features of anaemia and recurrent infection (due to deficient Ab production)</a:t>
            </a:r>
          </a:p>
          <a:p>
            <a:pPr lvl="0"/>
            <a:r>
              <a:rPr lang="en-GB" sz="2200"/>
              <a:t>features of renal failure and or hypercalcemia</a:t>
            </a:r>
          </a:p>
          <a:p>
            <a:pPr lvl="0"/>
            <a:r>
              <a:rPr lang="en-GB" sz="2200"/>
              <a:t>there may be bleeding tendency due to interference of the monoclonal Ig with platelet function.</a:t>
            </a:r>
          </a:p>
          <a:p>
            <a:pPr lvl="0"/>
            <a:r>
              <a:rPr lang="en-GB" sz="2200"/>
              <a:t>Amyloidosis may occur </a:t>
            </a:r>
          </a:p>
          <a:p>
            <a:endParaRPr lang="en-GB" sz="2200"/>
          </a:p>
        </p:txBody>
      </p:sp>
    </p:spTree>
    <p:extLst>
      <p:ext uri="{BB962C8B-B14F-4D97-AF65-F5344CB8AC3E}">
        <p14:creationId xmlns:p14="http://schemas.microsoft.com/office/powerpoint/2010/main" val="383768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34D61-3227-4208-98B0-87CF34E6ED3D}"/>
              </a:ext>
            </a:extLst>
          </p:cNvPr>
          <p:cNvSpPr>
            <a:spLocks noGrp="1"/>
          </p:cNvSpPr>
          <p:nvPr>
            <p:ph type="title"/>
          </p:nvPr>
        </p:nvSpPr>
        <p:spPr>
          <a:xfrm>
            <a:off x="841248" y="502920"/>
            <a:ext cx="10509504" cy="1975104"/>
          </a:xfrm>
        </p:spPr>
        <p:txBody>
          <a:bodyPr anchor="b">
            <a:normAutofit/>
          </a:bodyPr>
          <a:lstStyle/>
          <a:p>
            <a:r>
              <a:rPr lang="en-GB" sz="5400" b="1"/>
              <a:t>Diagnosis</a:t>
            </a:r>
            <a:endParaRPr lang="en-GB" sz="540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9BDAAB8-530F-4968-BABE-9AF225400DA2}"/>
              </a:ext>
            </a:extLst>
          </p:cNvPr>
          <p:cNvSpPr>
            <a:spLocks noGrp="1"/>
          </p:cNvSpPr>
          <p:nvPr>
            <p:ph idx="1"/>
          </p:nvPr>
        </p:nvSpPr>
        <p:spPr>
          <a:xfrm>
            <a:off x="841248" y="3328416"/>
            <a:ext cx="10509504" cy="2715768"/>
          </a:xfrm>
        </p:spPr>
        <p:txBody>
          <a:bodyPr>
            <a:normAutofit/>
          </a:bodyPr>
          <a:lstStyle/>
          <a:p>
            <a:pPr marL="0" indent="0">
              <a:buNone/>
            </a:pPr>
            <a:r>
              <a:rPr lang="en-GB" sz="2200"/>
              <a:t>The diagnostic criteria for multiple myeloma is continuously updated based on emerging evidences but in general multiple myeloma diagnosis requires</a:t>
            </a:r>
          </a:p>
          <a:p>
            <a:pPr lvl="0"/>
            <a:r>
              <a:rPr lang="en-GB" sz="2200"/>
              <a:t>The presence of monoclonal protein in the serum and or urine</a:t>
            </a:r>
          </a:p>
          <a:p>
            <a:pPr lvl="0"/>
            <a:r>
              <a:rPr lang="en-GB" sz="2200"/>
              <a:t>Increase number of clonal plasma cells in the bone marrow</a:t>
            </a:r>
          </a:p>
          <a:p>
            <a:pPr lvl="0"/>
            <a:r>
              <a:rPr lang="en-GB" sz="2200"/>
              <a:t>Evidence of related tissue damage (CRAB is an acronym used to describe hypercalcemia, renal impairment. Anaemia and bone disease)</a:t>
            </a:r>
          </a:p>
          <a:p>
            <a:endParaRPr lang="en-GB" sz="2200"/>
          </a:p>
        </p:txBody>
      </p:sp>
    </p:spTree>
    <p:extLst>
      <p:ext uri="{BB962C8B-B14F-4D97-AF65-F5344CB8AC3E}">
        <p14:creationId xmlns:p14="http://schemas.microsoft.com/office/powerpoint/2010/main" val="8816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F8EC-A83E-4ED2-BB47-07ACE0DEBD02}"/>
              </a:ext>
            </a:extLst>
          </p:cNvPr>
          <p:cNvSpPr>
            <a:spLocks noGrp="1"/>
          </p:cNvSpPr>
          <p:nvPr>
            <p:ph type="title"/>
          </p:nvPr>
        </p:nvSpPr>
        <p:spPr/>
        <p:txBody>
          <a:bodyPr/>
          <a:lstStyle/>
          <a:p>
            <a:r>
              <a:rPr lang="en-GB" b="1" dirty="0"/>
              <a:t>Laboratory findings</a:t>
            </a:r>
            <a:endParaRPr lang="en-GB" dirty="0"/>
          </a:p>
        </p:txBody>
      </p:sp>
      <p:sp>
        <p:nvSpPr>
          <p:cNvPr id="3" name="Content Placeholder 2">
            <a:extLst>
              <a:ext uri="{FF2B5EF4-FFF2-40B4-BE49-F238E27FC236}">
                <a16:creationId xmlns:a16="http://schemas.microsoft.com/office/drawing/2014/main" id="{754A552A-B621-4EBB-8FD0-08B46C58FFA8}"/>
              </a:ext>
            </a:extLst>
          </p:cNvPr>
          <p:cNvSpPr>
            <a:spLocks noGrp="1"/>
          </p:cNvSpPr>
          <p:nvPr>
            <p:ph idx="1"/>
          </p:nvPr>
        </p:nvSpPr>
        <p:spPr/>
        <p:txBody>
          <a:bodyPr/>
          <a:lstStyle/>
          <a:p>
            <a:pPr algn="just"/>
            <a:r>
              <a:rPr lang="en-GB" dirty="0"/>
              <a:t>Serum protein electrophoresis will show the </a:t>
            </a:r>
            <a:r>
              <a:rPr lang="en-GB" dirty="0">
                <a:solidFill>
                  <a:srgbClr val="FF0000"/>
                </a:solidFill>
              </a:rPr>
              <a:t>presence of paraprotein </a:t>
            </a:r>
            <a:r>
              <a:rPr lang="en-GB" dirty="0"/>
              <a:t>(60% is  IgG in type) with </a:t>
            </a:r>
            <a:r>
              <a:rPr lang="en-GB" dirty="0">
                <a:solidFill>
                  <a:srgbClr val="FF0000"/>
                </a:solidFill>
              </a:rPr>
              <a:t>decrease in albumin</a:t>
            </a:r>
            <a:r>
              <a:rPr lang="en-GB" dirty="0"/>
              <a:t>, the </a:t>
            </a:r>
            <a:r>
              <a:rPr lang="en-GB" dirty="0">
                <a:solidFill>
                  <a:srgbClr val="FF0000"/>
                </a:solidFill>
              </a:rPr>
              <a:t>normal immunoglobulins are reduced</a:t>
            </a:r>
            <a:r>
              <a:rPr lang="en-GB" dirty="0"/>
              <a:t>. </a:t>
            </a:r>
            <a:r>
              <a:rPr lang="en-GB" dirty="0">
                <a:solidFill>
                  <a:srgbClr val="FF0000"/>
                </a:solidFill>
              </a:rPr>
              <a:t>The urine contains Bence Jones protein</a:t>
            </a:r>
            <a:r>
              <a:rPr lang="en-GB" dirty="0"/>
              <a:t> which is the monoclonal light chain of the monoclonal Ig (seen in 2/3 of the cases). Rarely the myeloma cells are non-secretary and no paraprotein is detected in the serum or in the urine however the abnormal Ig may be seen inside the plasma cell.</a:t>
            </a:r>
          </a:p>
          <a:p>
            <a:pPr algn="just"/>
            <a:r>
              <a:rPr lang="en-GB" dirty="0"/>
              <a:t>Anaemia which is normochromic normocytic in type or can be macrocytic there is increase in erythrocyte sedimentation rate (ESR)</a:t>
            </a:r>
          </a:p>
          <a:p>
            <a:pPr marL="0" indent="0">
              <a:buNone/>
            </a:pPr>
            <a:endParaRPr lang="en-GB" dirty="0"/>
          </a:p>
          <a:p>
            <a:endParaRPr lang="en-GB" dirty="0"/>
          </a:p>
        </p:txBody>
      </p:sp>
    </p:spTree>
    <p:extLst>
      <p:ext uri="{BB962C8B-B14F-4D97-AF65-F5344CB8AC3E}">
        <p14:creationId xmlns:p14="http://schemas.microsoft.com/office/powerpoint/2010/main" val="291008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6676-2F58-46BD-B12D-4A55AD05DC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5930B31-03BD-4E2C-B298-B85785DC5589}"/>
              </a:ext>
            </a:extLst>
          </p:cNvPr>
          <p:cNvSpPr>
            <a:spLocks noGrp="1"/>
          </p:cNvSpPr>
          <p:nvPr>
            <p:ph idx="1"/>
          </p:nvPr>
        </p:nvSpPr>
        <p:spPr/>
        <p:txBody>
          <a:bodyPr/>
          <a:lstStyle/>
          <a:p>
            <a:r>
              <a:rPr lang="en-GB" dirty="0"/>
              <a:t>Bone marrow examination usually shows the presence of </a:t>
            </a:r>
            <a:r>
              <a:rPr lang="en-GB" dirty="0">
                <a:solidFill>
                  <a:srgbClr val="FF0000"/>
                </a:solidFill>
              </a:rPr>
              <a:t>increased number of clonal plasma cells </a:t>
            </a:r>
            <a:r>
              <a:rPr lang="en-GB" dirty="0"/>
              <a:t>that have certain immunophenotyping to differentiate it from normal plasma cells.</a:t>
            </a:r>
          </a:p>
          <a:p>
            <a:r>
              <a:rPr lang="en-GB" dirty="0"/>
              <a:t>Radiological investigation will show </a:t>
            </a:r>
            <a:r>
              <a:rPr lang="en-GB" dirty="0">
                <a:solidFill>
                  <a:srgbClr val="FF0000"/>
                </a:solidFill>
              </a:rPr>
              <a:t>bone lesions such as osteolytic lesions without surrounding sclerosis in 60% of the cases </a:t>
            </a:r>
            <a:r>
              <a:rPr lang="en-GB" dirty="0"/>
              <a:t>or generalized osteoporosis in 20% of thee cases and in 20% of patients no bone lesion is seen. The osteolytic change occur </a:t>
            </a:r>
            <a:r>
              <a:rPr lang="en-GB" dirty="0">
                <a:solidFill>
                  <a:srgbClr val="FF0000"/>
                </a:solidFill>
              </a:rPr>
              <a:t>due </a:t>
            </a:r>
            <a:r>
              <a:rPr lang="en-GB">
                <a:solidFill>
                  <a:srgbClr val="FF0000"/>
                </a:solidFill>
              </a:rPr>
              <a:t>to osteoclast </a:t>
            </a:r>
            <a:r>
              <a:rPr lang="en-GB" dirty="0">
                <a:solidFill>
                  <a:srgbClr val="FF0000"/>
                </a:solidFill>
              </a:rPr>
              <a:t>activation </a:t>
            </a:r>
            <a:r>
              <a:rPr lang="en-GB" dirty="0"/>
              <a:t>due to release of substances from the plasma cells and the BM microenvironment.</a:t>
            </a:r>
          </a:p>
          <a:p>
            <a:endParaRPr lang="en-GB" dirty="0"/>
          </a:p>
        </p:txBody>
      </p:sp>
    </p:spTree>
    <p:extLst>
      <p:ext uri="{BB962C8B-B14F-4D97-AF65-F5344CB8AC3E}">
        <p14:creationId xmlns:p14="http://schemas.microsoft.com/office/powerpoint/2010/main" val="357984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ADF2-EC35-9EA5-FC0A-131D443BB9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A7DFBA-CAED-BCA5-9BBA-F753408AF45B}"/>
              </a:ext>
            </a:extLst>
          </p:cNvPr>
          <p:cNvSpPr>
            <a:spLocks noGrp="1"/>
          </p:cNvSpPr>
          <p:nvPr>
            <p:ph idx="1"/>
          </p:nvPr>
        </p:nvSpPr>
        <p:spPr/>
        <p:txBody>
          <a:bodyPr/>
          <a:lstStyle/>
          <a:p>
            <a:r>
              <a:rPr lang="en-US" dirty="0"/>
              <a:t>A 62-year-old woman presents with intense pruritus after hot showers, headaches, and a plethora. Laboratory findings include: hemoglobin 19.2 g/dL, hematocrit 58%, WBC 12,000/µL, and platelets 450,000/µL. Serum erythropoietin level is low. Which of the following molecular tests is most likely to confirm the diagnosis?</a:t>
            </a:r>
            <a:br>
              <a:rPr lang="en-US" dirty="0"/>
            </a:br>
            <a:r>
              <a:rPr lang="en-US" dirty="0"/>
              <a:t>A) BCR-ABL PCR</a:t>
            </a:r>
            <a:br>
              <a:rPr lang="en-US" dirty="0"/>
            </a:br>
            <a:r>
              <a:rPr lang="en-US" dirty="0"/>
              <a:t>B) JAK2 V617F mutation analysis</a:t>
            </a:r>
            <a:br>
              <a:rPr lang="en-US" dirty="0"/>
            </a:br>
            <a:r>
              <a:rPr lang="en-US" dirty="0"/>
              <a:t>C) CALR exon 9 mutation</a:t>
            </a:r>
            <a:br>
              <a:rPr lang="en-US" dirty="0"/>
            </a:br>
            <a:r>
              <a:rPr lang="en-US" dirty="0"/>
              <a:t>D) MPL mutation testing</a:t>
            </a:r>
            <a:br>
              <a:rPr lang="en-US" dirty="0"/>
            </a:br>
            <a:r>
              <a:rPr lang="en-US" dirty="0"/>
              <a:t>E) FLT3-ITD assay</a:t>
            </a:r>
          </a:p>
        </p:txBody>
      </p:sp>
    </p:spTree>
    <p:extLst>
      <p:ext uri="{BB962C8B-B14F-4D97-AF65-F5344CB8AC3E}">
        <p14:creationId xmlns:p14="http://schemas.microsoft.com/office/powerpoint/2010/main" val="51916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2755-4BBC-4C35-9F51-4D7ECDF76B1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E104EAC-2315-4A7F-AE18-925C0C1B7510}"/>
              </a:ext>
            </a:extLst>
          </p:cNvPr>
          <p:cNvPicPr>
            <a:picLocks noGrp="1" noChangeAspect="1"/>
          </p:cNvPicPr>
          <p:nvPr>
            <p:ph idx="1"/>
          </p:nvPr>
        </p:nvPicPr>
        <p:blipFill>
          <a:blip r:embed="rId2"/>
          <a:stretch>
            <a:fillRect/>
          </a:stretch>
        </p:blipFill>
        <p:spPr>
          <a:xfrm>
            <a:off x="2307771" y="667657"/>
            <a:ext cx="7286172" cy="5509306"/>
          </a:xfrm>
          <a:prstGeom prst="rect">
            <a:avLst/>
          </a:prstGeom>
        </p:spPr>
      </p:pic>
    </p:spTree>
    <p:extLst>
      <p:ext uri="{BB962C8B-B14F-4D97-AF65-F5344CB8AC3E}">
        <p14:creationId xmlns:p14="http://schemas.microsoft.com/office/powerpoint/2010/main" val="145083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DF5F-E2E1-494E-970B-ED992AED654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9EE3466-817F-475C-80C9-6F6A960842A8}"/>
              </a:ext>
            </a:extLst>
          </p:cNvPr>
          <p:cNvPicPr>
            <a:picLocks noGrp="1" noChangeAspect="1"/>
          </p:cNvPicPr>
          <p:nvPr>
            <p:ph idx="1"/>
          </p:nvPr>
        </p:nvPicPr>
        <p:blipFill>
          <a:blip r:embed="rId2"/>
          <a:stretch>
            <a:fillRect/>
          </a:stretch>
        </p:blipFill>
        <p:spPr>
          <a:xfrm>
            <a:off x="2481943" y="667657"/>
            <a:ext cx="6952343" cy="5825218"/>
          </a:xfrm>
          <a:prstGeom prst="rect">
            <a:avLst/>
          </a:prstGeom>
        </p:spPr>
      </p:pic>
    </p:spTree>
    <p:extLst>
      <p:ext uri="{BB962C8B-B14F-4D97-AF65-F5344CB8AC3E}">
        <p14:creationId xmlns:p14="http://schemas.microsoft.com/office/powerpoint/2010/main" val="342775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C005-F257-480A-8496-D68BECF4F9E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6B38F0-783B-41E1-85FF-1D185361D715}"/>
              </a:ext>
            </a:extLst>
          </p:cNvPr>
          <p:cNvSpPr>
            <a:spLocks noGrp="1"/>
          </p:cNvSpPr>
          <p:nvPr>
            <p:ph idx="1"/>
          </p:nvPr>
        </p:nvSpPr>
        <p:spPr/>
        <p:txBody>
          <a:bodyPr/>
          <a:lstStyle/>
          <a:p>
            <a:pPr lvl="0" algn="just"/>
            <a:r>
              <a:rPr lang="en-GB" dirty="0">
                <a:solidFill>
                  <a:srgbClr val="FF0000"/>
                </a:solidFill>
              </a:rPr>
              <a:t>Serum Ca</a:t>
            </a:r>
            <a:r>
              <a:rPr lang="en-GB" baseline="30000" dirty="0">
                <a:solidFill>
                  <a:srgbClr val="FF0000"/>
                </a:solidFill>
              </a:rPr>
              <a:t>+2</a:t>
            </a:r>
            <a:r>
              <a:rPr lang="en-GB" dirty="0">
                <a:solidFill>
                  <a:srgbClr val="FF0000"/>
                </a:solidFill>
              </a:rPr>
              <a:t> is increased </a:t>
            </a:r>
            <a:r>
              <a:rPr lang="en-GB" dirty="0"/>
              <a:t>in about 50% of the cases , </a:t>
            </a:r>
            <a:r>
              <a:rPr lang="en-GB" dirty="0">
                <a:solidFill>
                  <a:srgbClr val="FF0000"/>
                </a:solidFill>
              </a:rPr>
              <a:t>renal impairment with increased serum creatinine</a:t>
            </a:r>
            <a:r>
              <a:rPr lang="en-GB" dirty="0"/>
              <a:t> is seen due to the effect of the deposited protein and the hypercalcemia on the renal tubules.</a:t>
            </a:r>
          </a:p>
          <a:p>
            <a:pPr lvl="0" algn="just"/>
            <a:r>
              <a:rPr lang="en-GB" dirty="0"/>
              <a:t>Cytogenetic study will reveal different forms of chromosomal abnormalities that are very important in determining prognosis.</a:t>
            </a:r>
          </a:p>
          <a:p>
            <a:pPr lvl="0" algn="just"/>
            <a:r>
              <a:rPr lang="en-GB" dirty="0"/>
              <a:t>Serum B2-microglobulin is often raised and is a useful prognostic marker.</a:t>
            </a:r>
          </a:p>
          <a:p>
            <a:pPr marL="0" indent="0">
              <a:buNone/>
            </a:pPr>
            <a:endParaRPr lang="en-GB" dirty="0"/>
          </a:p>
        </p:txBody>
      </p:sp>
    </p:spTree>
    <p:extLst>
      <p:ext uri="{BB962C8B-B14F-4D97-AF65-F5344CB8AC3E}">
        <p14:creationId xmlns:p14="http://schemas.microsoft.com/office/powerpoint/2010/main" val="229063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DD05-672A-2814-00C8-626479A2B91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C079029-8C64-3EE8-2B69-25872EF61032}"/>
              </a:ext>
            </a:extLst>
          </p:cNvPr>
          <p:cNvSpPr>
            <a:spLocks noGrp="1"/>
          </p:cNvSpPr>
          <p:nvPr>
            <p:ph idx="1"/>
          </p:nvPr>
        </p:nvSpPr>
        <p:spPr/>
        <p:txBody>
          <a:bodyPr/>
          <a:lstStyle/>
          <a:p>
            <a:pPr algn="just"/>
            <a:r>
              <a:rPr lang="en-US" dirty="0"/>
              <a:t>Elevated serum immunoglobulin free light chains. Immunoglobulin free light chains (FLC) are κ or λ light chain proteins that have not been paired with heavy chain, Typically in myeloma there is an increase in either the κ or λ serum free light chain value. The normal κ: λ serum free light chain ratio s skewed with an excess of either κ or λ chains.</a:t>
            </a:r>
          </a:p>
        </p:txBody>
      </p:sp>
    </p:spTree>
    <p:extLst>
      <p:ext uri="{BB962C8B-B14F-4D97-AF65-F5344CB8AC3E}">
        <p14:creationId xmlns:p14="http://schemas.microsoft.com/office/powerpoint/2010/main" val="280888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EFC030C-3069-9163-4594-EBF853C3CD76}"/>
              </a:ext>
            </a:extLst>
          </p:cNvPr>
          <p:cNvSpPr>
            <a:spLocks noGrp="1"/>
          </p:cNvSpPr>
          <p:nvPr>
            <p:ph type="ctrTitle"/>
          </p:nvPr>
        </p:nvSpPr>
        <p:spPr>
          <a:xfrm>
            <a:off x="838199" y="1093788"/>
            <a:ext cx="10506455" cy="2967208"/>
          </a:xfrm>
        </p:spPr>
        <p:txBody>
          <a:bodyPr>
            <a:normAutofit/>
          </a:bodyPr>
          <a:lstStyle/>
          <a:p>
            <a:pPr algn="l"/>
            <a:r>
              <a:rPr lang="en-US" sz="8000"/>
              <a:t>Thank you</a:t>
            </a:r>
          </a:p>
        </p:txBody>
      </p:sp>
      <p:sp>
        <p:nvSpPr>
          <p:cNvPr id="5" name="Subtitle 4">
            <a:extLst>
              <a:ext uri="{FF2B5EF4-FFF2-40B4-BE49-F238E27FC236}">
                <a16:creationId xmlns:a16="http://schemas.microsoft.com/office/drawing/2014/main" id="{104047B6-3B10-230B-ADA3-FE7D2B9366ED}"/>
              </a:ext>
            </a:extLst>
          </p:cNvPr>
          <p:cNvSpPr>
            <a:spLocks noGrp="1"/>
          </p:cNvSpPr>
          <p:nvPr>
            <p:ph type="subTitle" idx="1"/>
          </p:nvPr>
        </p:nvSpPr>
        <p:spPr>
          <a:xfrm>
            <a:off x="7400924" y="4619624"/>
            <a:ext cx="3946779" cy="1038225"/>
          </a:xfrm>
        </p:spPr>
        <p:txBody>
          <a:bodyPr>
            <a:normAutofit/>
          </a:bodyPr>
          <a:lstStyle/>
          <a:p>
            <a:pPr algn="r"/>
            <a:endParaRPr lang="en-US"/>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D8E9D0-4C8D-40B9-BED9-4D1B09F0B24B}"/>
              </a:ext>
            </a:extLst>
          </p:cNvPr>
          <p:cNvSpPr>
            <a:spLocks noGrp="1"/>
          </p:cNvSpPr>
          <p:nvPr>
            <p:ph type="title"/>
          </p:nvPr>
        </p:nvSpPr>
        <p:spPr>
          <a:xfrm>
            <a:off x="1115568" y="548640"/>
            <a:ext cx="10168128" cy="1179576"/>
          </a:xfrm>
        </p:spPr>
        <p:txBody>
          <a:bodyPr>
            <a:normAutofit/>
          </a:bodyPr>
          <a:lstStyle/>
          <a:p>
            <a:endParaRPr lang="en-GB"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3EF5264-7685-434C-898B-4FD2F1431D92}"/>
              </a:ext>
            </a:extLst>
          </p:cNvPr>
          <p:cNvSpPr>
            <a:spLocks noGrp="1"/>
          </p:cNvSpPr>
          <p:nvPr>
            <p:ph idx="1"/>
          </p:nvPr>
        </p:nvSpPr>
        <p:spPr>
          <a:xfrm>
            <a:off x="1115568" y="2481943"/>
            <a:ext cx="10168128" cy="3695020"/>
          </a:xfrm>
        </p:spPr>
        <p:txBody>
          <a:bodyPr>
            <a:normAutofit/>
          </a:bodyPr>
          <a:lstStyle/>
          <a:p>
            <a:r>
              <a:rPr lang="en-GB" sz="2200"/>
              <a:t>group of disorders that are characterised by the accumulation of mature lymphocytes (of either B or T cell types) in the peripheral blood .</a:t>
            </a:r>
          </a:p>
          <a:p>
            <a:r>
              <a:rPr lang="en-GB" sz="2200"/>
              <a:t>Chronic lymphoid leukaemias are generally classified into B cell types and T cell types and the B cell types are the most common</a:t>
            </a:r>
          </a:p>
          <a:p>
            <a:r>
              <a:rPr lang="en-GB" sz="2200"/>
              <a:t>There is some overlap with lymphoma but generally if the diseases starts first in the bone marrow to later on involve the lymphoid tissue then it is leukaemia.</a:t>
            </a:r>
          </a:p>
        </p:txBody>
      </p:sp>
    </p:spTree>
    <p:extLst>
      <p:ext uri="{BB962C8B-B14F-4D97-AF65-F5344CB8AC3E}">
        <p14:creationId xmlns:p14="http://schemas.microsoft.com/office/powerpoint/2010/main" val="63601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56A3CC4-1941-9401-60C8-32B4A39E8ECF}"/>
              </a:ext>
            </a:extLst>
          </p:cNvPr>
          <p:cNvPicPr>
            <a:picLocks noGrp="1" noChangeAspect="1"/>
          </p:cNvPicPr>
          <p:nvPr>
            <p:ph idx="1"/>
          </p:nvPr>
        </p:nvPicPr>
        <p:blipFill>
          <a:blip r:embed="rId2"/>
          <a:stretch>
            <a:fillRect/>
          </a:stretch>
        </p:blipFill>
        <p:spPr>
          <a:xfrm>
            <a:off x="3026543" y="643467"/>
            <a:ext cx="6138913"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3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630C4-5BB2-49C5-B73A-0C7A51579710}"/>
              </a:ext>
            </a:extLst>
          </p:cNvPr>
          <p:cNvSpPr>
            <a:spLocks noGrp="1"/>
          </p:cNvSpPr>
          <p:nvPr>
            <p:ph type="title"/>
          </p:nvPr>
        </p:nvSpPr>
        <p:spPr>
          <a:xfrm>
            <a:off x="1115568" y="548640"/>
            <a:ext cx="10168128" cy="1179576"/>
          </a:xfrm>
        </p:spPr>
        <p:txBody>
          <a:bodyPr>
            <a:normAutofit/>
          </a:bodyPr>
          <a:lstStyle/>
          <a:p>
            <a:r>
              <a:rPr lang="en-GB" sz="4000" b="1" dirty="0"/>
              <a:t>Chronic lymphocytic leukaemia (CLL)</a:t>
            </a:r>
            <a:r>
              <a:rPr lang="en-US" sz="4000" b="1"/>
              <a:t>/SLL</a:t>
            </a:r>
            <a:endParaRPr lang="en-GB"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7C894CE-6A33-4C96-933D-31F96F9DE6FB}"/>
              </a:ext>
            </a:extLst>
          </p:cNvPr>
          <p:cNvSpPr>
            <a:spLocks noGrp="1"/>
          </p:cNvSpPr>
          <p:nvPr>
            <p:ph idx="1"/>
          </p:nvPr>
        </p:nvSpPr>
        <p:spPr>
          <a:xfrm>
            <a:off x="1115568" y="2481943"/>
            <a:ext cx="10168128" cy="3695020"/>
          </a:xfrm>
        </p:spPr>
        <p:txBody>
          <a:bodyPr>
            <a:normAutofit/>
          </a:bodyPr>
          <a:lstStyle/>
          <a:p>
            <a:r>
              <a:rPr lang="en-GB" sz="2200"/>
              <a:t>This is the most common type of chronic lymphoid leukaemia , and is the most common type of leukaemia in the western countries.</a:t>
            </a:r>
          </a:p>
          <a:p>
            <a:r>
              <a:rPr lang="en-GB" sz="2200"/>
              <a:t>the aetiology is unknown </a:t>
            </a:r>
          </a:p>
          <a:p>
            <a:r>
              <a:rPr lang="en-GB" sz="2200"/>
              <a:t>It affects old people with peak incidence between 60-80 years </a:t>
            </a:r>
          </a:p>
          <a:p>
            <a:r>
              <a:rPr lang="en-GB" sz="2200"/>
              <a:t>there is no higher incidence after previous chemotherapy or radiotherapy</a:t>
            </a:r>
          </a:p>
          <a:p>
            <a:r>
              <a:rPr lang="en-GB" sz="2200"/>
              <a:t>there is an increase in incidence in to close relatives of patients which indicates the presence of genetic predisposition.</a:t>
            </a:r>
          </a:p>
          <a:p>
            <a:pPr marL="0" indent="0">
              <a:buNone/>
            </a:pPr>
            <a:endParaRPr lang="en-GB" sz="2200"/>
          </a:p>
        </p:txBody>
      </p:sp>
    </p:spTree>
    <p:extLst>
      <p:ext uri="{BB962C8B-B14F-4D97-AF65-F5344CB8AC3E}">
        <p14:creationId xmlns:p14="http://schemas.microsoft.com/office/powerpoint/2010/main" val="3657294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6BF59B-C0EA-4348-8B35-6A6BDFE50C0C}"/>
              </a:ext>
            </a:extLst>
          </p:cNvPr>
          <p:cNvSpPr>
            <a:spLocks noGrp="1"/>
          </p:cNvSpPr>
          <p:nvPr>
            <p:ph type="title"/>
          </p:nvPr>
        </p:nvSpPr>
        <p:spPr>
          <a:xfrm>
            <a:off x="1115568" y="548640"/>
            <a:ext cx="10168128" cy="1179576"/>
          </a:xfrm>
        </p:spPr>
        <p:txBody>
          <a:bodyPr>
            <a:normAutofit/>
          </a:bodyPr>
          <a:lstStyle/>
          <a:p>
            <a:r>
              <a:rPr lang="en-GB" sz="4000" b="1" u="sng"/>
              <a:t>Pathogeneses: </a:t>
            </a:r>
            <a:endParaRPr lang="en-GB"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F228F21-1760-4ABC-BFDD-FC60390EB0FD}"/>
              </a:ext>
            </a:extLst>
          </p:cNvPr>
          <p:cNvSpPr>
            <a:spLocks noGrp="1"/>
          </p:cNvSpPr>
          <p:nvPr>
            <p:ph idx="1"/>
          </p:nvPr>
        </p:nvSpPr>
        <p:spPr>
          <a:xfrm>
            <a:off x="1115568" y="2481943"/>
            <a:ext cx="10168128" cy="3695020"/>
          </a:xfrm>
        </p:spPr>
        <p:txBody>
          <a:bodyPr>
            <a:normAutofit/>
          </a:bodyPr>
          <a:lstStyle/>
          <a:p>
            <a:r>
              <a:rPr lang="en-GB" sz="2200"/>
              <a:t>In CLL there is progressive accumulation of lymphocytes with failure to undergo programmed cell death or apoptosis. </a:t>
            </a:r>
          </a:p>
          <a:p>
            <a:r>
              <a:rPr lang="en-GB" sz="2200"/>
              <a:t>resistance to apoptosis is due to increased expression of antiapoptotic proteins (like BCL2 or MCL1) with decrease expression of the proapoptotic proteins.</a:t>
            </a:r>
          </a:p>
          <a:p>
            <a:r>
              <a:rPr lang="en-GB" sz="2200"/>
              <a:t>the microenvironment helps to increase in the cellular resistance to apoptosis</a:t>
            </a:r>
          </a:p>
          <a:p>
            <a:r>
              <a:rPr lang="en-GB" sz="2200"/>
              <a:t>The cell may respond to Ag by proliferation but they may also respond to self Ag causing autoimmunity </a:t>
            </a:r>
          </a:p>
          <a:p>
            <a:endParaRPr lang="en-GB" sz="2200"/>
          </a:p>
        </p:txBody>
      </p:sp>
    </p:spTree>
    <p:extLst>
      <p:ext uri="{BB962C8B-B14F-4D97-AF65-F5344CB8AC3E}">
        <p14:creationId xmlns:p14="http://schemas.microsoft.com/office/powerpoint/2010/main" val="387022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D638C-FAFA-2B44-ABB7-9192B1E5929C}"/>
              </a:ext>
            </a:extLst>
          </p:cNvPr>
          <p:cNvSpPr>
            <a:spLocks noGrp="1"/>
          </p:cNvSpPr>
          <p:nvPr>
            <p:ph type="title"/>
          </p:nvPr>
        </p:nvSpPr>
        <p:spPr>
          <a:xfrm>
            <a:off x="841248" y="426720"/>
            <a:ext cx="10506456" cy="1919141"/>
          </a:xfrm>
        </p:spPr>
        <p:txBody>
          <a:bodyPr anchor="b">
            <a:normAutofit/>
          </a:bodyPr>
          <a:lstStyle/>
          <a:p>
            <a:r>
              <a:rPr lang="en-US" sz="6000" b="1"/>
              <a:t>CLL versus SLL</a:t>
            </a:r>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FEB1886-7CE7-6DE0-8620-737696F430D1}"/>
              </a:ext>
            </a:extLst>
          </p:cNvPr>
          <p:cNvSpPr>
            <a:spLocks noGrp="1"/>
          </p:cNvSpPr>
          <p:nvPr>
            <p:ph idx="1"/>
          </p:nvPr>
        </p:nvSpPr>
        <p:spPr>
          <a:xfrm>
            <a:off x="841248" y="3337269"/>
            <a:ext cx="10509504" cy="2905686"/>
          </a:xfrm>
        </p:spPr>
        <p:txBody>
          <a:bodyPr>
            <a:normAutofit/>
          </a:bodyPr>
          <a:lstStyle/>
          <a:p>
            <a:r>
              <a:rPr lang="en-US" sz="2200"/>
              <a:t>SLL (Small lymphocytic lymphoma) is the tissue equivalent of CLL, SLL cells having the same immunophenotype and cytogenetics as CLL. The difference is that in SLL the neoplastic cells accumulate almost exclusively in the lymph nodes, and by definition there are fewer than 5 × 10</a:t>
            </a:r>
            <a:r>
              <a:rPr lang="en-US" sz="2200" baseline="30000"/>
              <a:t>9</a:t>
            </a:r>
            <a:r>
              <a:rPr lang="en-US" sz="2200"/>
              <a:t>/L circulating monoclonal B cells.</a:t>
            </a:r>
          </a:p>
        </p:txBody>
      </p:sp>
    </p:spTree>
    <p:extLst>
      <p:ext uri="{BB962C8B-B14F-4D97-AF65-F5344CB8AC3E}">
        <p14:creationId xmlns:p14="http://schemas.microsoft.com/office/powerpoint/2010/main" val="375707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E4FEB-0C21-4874-ACB9-0D4691B1A0ED}"/>
              </a:ext>
            </a:extLst>
          </p:cNvPr>
          <p:cNvSpPr>
            <a:spLocks noGrp="1"/>
          </p:cNvSpPr>
          <p:nvPr>
            <p:ph type="title"/>
          </p:nvPr>
        </p:nvSpPr>
        <p:spPr>
          <a:xfrm>
            <a:off x="841248" y="426720"/>
            <a:ext cx="10506456" cy="1919141"/>
          </a:xfrm>
        </p:spPr>
        <p:txBody>
          <a:bodyPr anchor="b">
            <a:normAutofit/>
          </a:bodyPr>
          <a:lstStyle/>
          <a:p>
            <a:r>
              <a:rPr lang="en-GB" sz="6000" b="1" u="sng"/>
              <a:t>Clinical findings: -</a:t>
            </a:r>
            <a:endParaRPr lang="en-GB"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DE1DC2-B86A-45A7-AF0A-BD8E6C9E4678}"/>
              </a:ext>
            </a:extLst>
          </p:cNvPr>
          <p:cNvSpPr>
            <a:spLocks noGrp="1"/>
          </p:cNvSpPr>
          <p:nvPr>
            <p:ph idx="1"/>
          </p:nvPr>
        </p:nvSpPr>
        <p:spPr>
          <a:xfrm>
            <a:off x="841248" y="3337269"/>
            <a:ext cx="10509504" cy="2905686"/>
          </a:xfrm>
        </p:spPr>
        <p:txBody>
          <a:bodyPr>
            <a:normAutofit/>
          </a:bodyPr>
          <a:lstStyle/>
          <a:p>
            <a:pPr lvl="0"/>
            <a:r>
              <a:rPr lang="en-GB" sz="1700"/>
              <a:t>Affects old people with male:female ratio of 2:1</a:t>
            </a:r>
          </a:p>
          <a:p>
            <a:pPr lvl="0"/>
            <a:r>
              <a:rPr lang="en-GB" sz="1700"/>
              <a:t>Most cases are diagnosed by routine checking (incidental findings).</a:t>
            </a:r>
          </a:p>
          <a:p>
            <a:pPr lvl="0"/>
            <a:r>
              <a:rPr lang="en-GB" sz="1700"/>
              <a:t>The most frequent sign is symmetrical enlargement of lymph nodes . the nodes are non-tender and discrete.</a:t>
            </a:r>
          </a:p>
          <a:p>
            <a:pPr lvl="0"/>
            <a:r>
              <a:rPr lang="en-GB" sz="1700"/>
              <a:t>There may be features of anaemia or thrombocytopenia.</a:t>
            </a:r>
          </a:p>
          <a:p>
            <a:pPr lvl="0"/>
            <a:r>
              <a:rPr lang="en-GB" sz="1700"/>
              <a:t>Splenomegaly and less commonly hepatomegaly .</a:t>
            </a:r>
          </a:p>
          <a:p>
            <a:r>
              <a:rPr lang="en-GB" sz="1700"/>
              <a:t>Although the number of lymphocytes are increased but they are immunologically defected (dysfunctional) with reduced level of immunoglobulin so the patients will suffer from recurrent infections.</a:t>
            </a:r>
          </a:p>
          <a:p>
            <a:endParaRPr lang="en-GB" sz="1700"/>
          </a:p>
        </p:txBody>
      </p:sp>
    </p:spTree>
    <p:extLst>
      <p:ext uri="{BB962C8B-B14F-4D97-AF65-F5344CB8AC3E}">
        <p14:creationId xmlns:p14="http://schemas.microsoft.com/office/powerpoint/2010/main" val="138324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2971</TotalTime>
  <Words>1878</Words>
  <Application>Microsoft Office PowerPoint</Application>
  <PresentationFormat>Widescreen</PresentationFormat>
  <Paragraphs>109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Chronic Lymphocytic leukaemia </vt:lpstr>
      <vt:lpstr>PowerPoint Presentation</vt:lpstr>
      <vt:lpstr>PowerPoint Presentation</vt:lpstr>
      <vt:lpstr>PowerPoint Presentation</vt:lpstr>
      <vt:lpstr>PowerPoint Presentation</vt:lpstr>
      <vt:lpstr>Chronic lymphocytic leukaemia (CLL)/SLL</vt:lpstr>
      <vt:lpstr>Pathogeneses: </vt:lpstr>
      <vt:lpstr>CLL versus SLL</vt:lpstr>
      <vt:lpstr>Clinical findings: -</vt:lpstr>
      <vt:lpstr>Laboratory findings:-</vt:lpstr>
      <vt:lpstr>PowerPoint Presentation</vt:lpstr>
      <vt:lpstr>PowerPoint Presentation</vt:lpstr>
      <vt:lpstr>PowerPoint Presentation</vt:lpstr>
      <vt:lpstr>Genetic abnormalities</vt:lpstr>
      <vt:lpstr>Somatic hypermutation of the immunoglobulin  genes</vt:lpstr>
      <vt:lpstr>Staging of CLL</vt:lpstr>
      <vt:lpstr>PowerPoint Presentation</vt:lpstr>
      <vt:lpstr>Binet etal staging system</vt:lpstr>
      <vt:lpstr>Course of the disease</vt:lpstr>
      <vt:lpstr>Prognosis</vt:lpstr>
      <vt:lpstr>Paraproteinemia</vt:lpstr>
      <vt:lpstr>Serum protein electrophoresis showing the presence of a paraprotein (monoclonal Ig )</vt:lpstr>
      <vt:lpstr>PowerPoint Presentation</vt:lpstr>
      <vt:lpstr>Multiple Myeloma</vt:lpstr>
      <vt:lpstr>Pathogeneses</vt:lpstr>
      <vt:lpstr>Clinical features</vt:lpstr>
      <vt:lpstr>Diagnosis</vt:lpstr>
      <vt:lpstr>Laboratory findings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lymphoid leukaemia </dc:title>
  <dc:creator>israa</dc:creator>
  <cp:lastModifiedBy>isra albayaa</cp:lastModifiedBy>
  <cp:revision>5</cp:revision>
  <dcterms:created xsi:type="dcterms:W3CDTF">2020-03-21T17:37:21Z</dcterms:created>
  <dcterms:modified xsi:type="dcterms:W3CDTF">2026-01-31T05:07:05Z</dcterms:modified>
</cp:coreProperties>
</file>