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2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ntibodi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taining_(biology)" TargetMode="External"/><Relationship Id="rId3" Type="http://schemas.openxmlformats.org/officeDocument/2006/relationships/hyperlink" Target="http://en.wikipedia.org/wiki/Tuberculosis" TargetMode="External"/><Relationship Id="rId7" Type="http://schemas.openxmlformats.org/officeDocument/2006/relationships/hyperlink" Target="http://en.wikipedia.org/wiki/Capsules" TargetMode="External"/><Relationship Id="rId2" Type="http://schemas.openxmlformats.org/officeDocument/2006/relationships/hyperlink" Target="http://en.wikipedia.org/wiki/Pathog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ndospores" TargetMode="External"/><Relationship Id="rId5" Type="http://schemas.openxmlformats.org/officeDocument/2006/relationships/hyperlink" Target="http://en.wikipedia.org/wiki/Aerobic_organism" TargetMode="External"/><Relationship Id="rId4" Type="http://schemas.openxmlformats.org/officeDocument/2006/relationships/hyperlink" Target="http://en.wikipedia.org/wiki/Lepros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Metachromatic_granules&amp;action=edit&amp;redlink=1" TargetMode="External"/><Relationship Id="rId3" Type="http://schemas.openxmlformats.org/officeDocument/2006/relationships/hyperlink" Target="http://en.wikipedia.org/wiki/Gram-positive" TargetMode="External"/><Relationship Id="rId7" Type="http://schemas.openxmlformats.org/officeDocument/2006/relationships/hyperlink" Target="http://en.wikipedia.org/wiki/Motility" TargetMode="External"/><Relationship Id="rId2" Type="http://schemas.openxmlformats.org/officeDocument/2006/relationships/hyperlink" Target="http://en.wikipedia.org/wiki/Gen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pore" TargetMode="External"/><Relationship Id="rId5" Type="http://schemas.openxmlformats.org/officeDocument/2006/relationships/hyperlink" Target="http://en.wikipedia.org/wiki/Catalase" TargetMode="External"/><Relationship Id="rId4" Type="http://schemas.openxmlformats.org/officeDocument/2006/relationships/hyperlink" Target="http://en.wikipedia.org/wiki/Bacter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inese_character" TargetMode="External"/><Relationship Id="rId2" Type="http://schemas.openxmlformats.org/officeDocument/2006/relationships/hyperlink" Target="http://en.wikipedia.org/wiki/Gram_stai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3820" y="2178051"/>
            <a:ext cx="1828800" cy="825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Arial Rounded MT Bold" pitchFamily="34" charset="0"/>
              </a:rPr>
              <a:t>Lab – 9 </a:t>
            </a:r>
            <a:endParaRPr lang="ar-SA" sz="3600" dirty="0">
              <a:latin typeface="Arial Rounded MT Bold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4724401"/>
            <a:ext cx="8229600" cy="106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en-US" altLang="ar-IQ" sz="4400" b="1" i="1" dirty="0">
                <a:solidFill>
                  <a:srgbClr val="000000"/>
                </a:solidFill>
                <a:latin typeface="Britannic Bold" panose="020B0903060703020204" pitchFamily="34" charset="0"/>
              </a:rPr>
              <a:t>Corynebacterium &amp; Mycobacterium</a:t>
            </a:r>
            <a:endParaRPr lang="en-US" sz="4400" b="1" dirty="0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2" y="457201"/>
            <a:ext cx="37242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9F2B44-90AE-297E-62FE-46080F066992}"/>
              </a:ext>
            </a:extLst>
          </p:cNvPr>
          <p:cNvSpPr/>
          <p:nvPr/>
        </p:nvSpPr>
        <p:spPr>
          <a:xfrm>
            <a:off x="328615" y="722314"/>
            <a:ext cx="8432006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altLang="ar-IQ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Virulence tests:</a:t>
            </a:r>
          </a:p>
          <a:p>
            <a:pPr marL="8255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ar-IQ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Invitro</a:t>
            </a: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Elek's test for </a:t>
            </a:r>
            <a:r>
              <a:rPr lang="en-US" altLang="ar-IQ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toxigenicity</a:t>
            </a: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ar-IQ" sz="24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539750" indent="-4572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Identify if the organism is </a:t>
            </a:r>
            <a:r>
              <a:rPr lang="en-US" altLang="ar-IQ" sz="2400" b="1" u="sng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able to produce diphtheria toxin or not.   </a:t>
            </a:r>
          </a:p>
          <a:p>
            <a:pPr marL="539750" indent="-4572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Filter paper strep containing antitoxin is placed on agar plate. </a:t>
            </a:r>
          </a:p>
          <a:p>
            <a:pPr marL="539750" indent="-4572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The tested culture is streaked across the plate at right angle to filter paper </a:t>
            </a:r>
          </a:p>
          <a:p>
            <a:pPr marL="539750" indent="-4572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After 48 hours, if the organism is toxigenic a precipitation lines will be formed indicating a specific antitoxin interaction.</a:t>
            </a:r>
          </a:p>
          <a:p>
            <a:pPr marL="82550" algn="just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2. PCR: </a:t>
            </a:r>
            <a:r>
              <a:rPr lang="en-US" altLang="ar-IQ" sz="2400" dirty="0">
                <a:latin typeface="+mj-lt"/>
                <a:cs typeface="Times New Roman" panose="02020603050405020304" pitchFamily="18" charset="0"/>
              </a:rPr>
              <a:t>by detection of diphtheria toxin genes</a:t>
            </a:r>
          </a:p>
          <a:p>
            <a:pPr marL="82550" algn="just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3. ELISA test: </a:t>
            </a:r>
            <a:r>
              <a:rPr lang="en-US" altLang="ar-IQ" sz="2400" dirty="0">
                <a:latin typeface="+mj-lt"/>
                <a:cs typeface="Times New Roman" panose="02020603050405020304" pitchFamily="18" charset="0"/>
              </a:rPr>
              <a:t>detection of diphtheria toxin in clinical isolates</a:t>
            </a:r>
          </a:p>
          <a:p>
            <a:pPr marL="82550" algn="just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endParaRPr lang="ar-IQ" altLang="ar-IQ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52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AE84B742-6534-1A22-FB15-911437DE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5" y="411165"/>
            <a:ext cx="7604522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البحث وكل مايخص الدراسة\microbiology lab\photo\eleck test.jpg">
            <a:extLst>
              <a:ext uri="{FF2B5EF4-FFF2-40B4-BE49-F238E27FC236}">
                <a16:creationId xmlns:a16="http://schemas.microsoft.com/office/drawing/2014/main" id="{44CABF4C-6C00-696F-FC9B-D87F8A50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0" y="558800"/>
            <a:ext cx="4007644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مجموعة 5">
            <a:extLst>
              <a:ext uri="{FF2B5EF4-FFF2-40B4-BE49-F238E27FC236}">
                <a16:creationId xmlns:a16="http://schemas.microsoft.com/office/drawing/2014/main" id="{8C33A18A-3740-E44C-A3A6-6CE8F1963CE6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817813"/>
            <a:ext cx="2514600" cy="381000"/>
            <a:chOff x="2667000" y="2438400"/>
            <a:chExt cx="3352800" cy="3810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3093E56-9E8F-FF07-E9D6-A199B0B66EDC}"/>
                </a:ext>
              </a:extLst>
            </p:cNvPr>
            <p:cNvCxnSpPr/>
            <p:nvPr/>
          </p:nvCxnSpPr>
          <p:spPr>
            <a:xfrm flipV="1">
              <a:off x="2667000" y="2438400"/>
              <a:ext cx="685800" cy="3810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ysClr val="windowText" lastClr="000000">
                  <a:shade val="80000"/>
                </a:sysClr>
              </a:contourClr>
            </a:sp3d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346E94-701B-A91D-A560-414F43F2A627}"/>
                </a:ext>
              </a:extLst>
            </p:cNvPr>
            <p:cNvCxnSpPr/>
            <p:nvPr/>
          </p:nvCxnSpPr>
          <p:spPr>
            <a:xfrm rot="10800000">
              <a:off x="5334000" y="2514600"/>
              <a:ext cx="685800" cy="228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ysClr val="windowText" lastClr="000000">
                  <a:shade val="80000"/>
                </a:sysClr>
              </a:contourClr>
            </a:sp3d>
          </p:spPr>
        </p:cxnSp>
      </p:grpSp>
      <p:pic>
        <p:nvPicPr>
          <p:cNvPr id="7" name="Picture 2" descr="E:\البحث وكل مايخص الدراسة\microbiology lab\photo\eleck.jpg">
            <a:extLst>
              <a:ext uri="{FF2B5EF4-FFF2-40B4-BE49-F238E27FC236}">
                <a16:creationId xmlns:a16="http://schemas.microsoft.com/office/drawing/2014/main" id="{5F4C6D58-B7F3-F612-FDB4-AF237A43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9" y="1127125"/>
            <a:ext cx="3295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8ABEF9-97AE-2FD7-5A17-70690B445B38}"/>
              </a:ext>
            </a:extLst>
          </p:cNvPr>
          <p:cNvSpPr/>
          <p:nvPr/>
        </p:nvSpPr>
        <p:spPr>
          <a:xfrm>
            <a:off x="1802606" y="6127761"/>
            <a:ext cx="49720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Gel-diffusion test (</a:t>
            </a:r>
            <a:r>
              <a:rPr lang="en-US" altLang="ar-IQ" sz="2400" b="1" dirty="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rPr>
              <a:t>Elek's test 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43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EE8FB8-BFDC-529B-0D39-6BCF5009AF16}"/>
              </a:ext>
            </a:extLst>
          </p:cNvPr>
          <p:cNvSpPr/>
          <p:nvPr/>
        </p:nvSpPr>
        <p:spPr>
          <a:xfrm>
            <a:off x="228600" y="152400"/>
            <a:ext cx="86868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>
                <a:tab pos="228600" algn="l"/>
              </a:tabLst>
              <a:defRPr/>
            </a:pPr>
            <a:r>
              <a:rPr lang="en-US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Diagnosis of person immunity &amp; susceptibility to infection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>
                <a:tab pos="228600" algn="l"/>
              </a:tabLst>
              <a:defRPr/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 the presence of anti-toxin neutralizing antibodies (by previous infection or by immunization) which rendering the person protected or susceptible to infection.</a:t>
            </a:r>
          </a:p>
          <a:p>
            <a:pPr marL="514350" indent="-5143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AutoNum type="arabicPeriod"/>
              <a:tabLst>
                <a:tab pos="228600" algn="l"/>
              </a:tabLst>
              <a:defRPr/>
            </a:pPr>
            <a:r>
              <a:rPr lang="en-US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Serum detection of antitoxin by ELISA test</a:t>
            </a:r>
          </a:p>
          <a:p>
            <a:pPr marL="514350" indent="-5143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AutoNum type="arabicPeriod"/>
              <a:tabLst>
                <a:tab pos="228600" algn="l"/>
              </a:tabLst>
              <a:defRPr/>
            </a:pPr>
            <a:r>
              <a:rPr lang="en-US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  Schick's test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intradermal injection of 0.1 ml of purified toxin.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>
                <a:tab pos="228600" algn="l"/>
              </a:tabLs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Schick positive: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a person does not have enough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Antibodies"/>
              </a:rPr>
              <a:t>antibodies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neutralize that toxin, the skin around the injected area will become red and swollen reaches the maximum after 4-7 days and disappear after 10 days. This mean that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person susceptible to infection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>
                <a:tab pos="228600" algn="l"/>
              </a:tabLs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Schick negative: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person has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neutralizing antibodies (anti-toxin)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then little or no swelling and redness will occur. This mean that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person is immune or not susceptible to infection.</a:t>
            </a:r>
            <a:endParaRPr lang="ar-IQ" sz="2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3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766DF1-F9D0-DAC1-8FB8-A0B1EEE35972}"/>
              </a:ext>
            </a:extLst>
          </p:cNvPr>
          <p:cNvSpPr txBox="1">
            <a:spLocks/>
          </p:cNvSpPr>
          <p:nvPr/>
        </p:nvSpPr>
        <p:spPr>
          <a:xfrm>
            <a:off x="457207" y="2286014"/>
            <a:ext cx="7788275" cy="147161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>
                <a:solidFill>
                  <a:schemeClr val="accent6">
                    <a:lumMod val="75000"/>
                  </a:schemeClr>
                </a:solidFill>
                <a:latin typeface="Lucida Sans"/>
              </a:rPr>
              <a:t>Genus Mycobacterium</a:t>
            </a:r>
            <a:br>
              <a:rPr lang="en-US" sz="6000" dirty="0">
                <a:solidFill>
                  <a:srgbClr val="FFFF00"/>
                </a:solidFill>
                <a:latin typeface="Lucida Sans"/>
              </a:rPr>
            </a:br>
            <a:endParaRPr lang="en-US" sz="6000" dirty="0">
              <a:solidFill>
                <a:srgbClr val="FFFF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0280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ycobacterium tuberculosis (Tuberculosis): Video | Osmosis">
            <a:extLst>
              <a:ext uri="{FF2B5EF4-FFF2-40B4-BE49-F238E27FC236}">
                <a16:creationId xmlns:a16="http://schemas.microsoft.com/office/drawing/2014/main" id="{42560CE9-3404-F95D-A1F8-7BF3D367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2" y="304800"/>
            <a:ext cx="82296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4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EA63FB4-AF3F-2262-56E2-A8D895DD1D82}"/>
              </a:ext>
            </a:extLst>
          </p:cNvPr>
          <p:cNvSpPr txBox="1">
            <a:spLocks/>
          </p:cNvSpPr>
          <p:nvPr/>
        </p:nvSpPr>
        <p:spPr bwMode="auto">
          <a:xfrm>
            <a:off x="336947" y="965200"/>
            <a:ext cx="83534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Char char="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genus includes 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Pathogen"/>
              </a:rPr>
              <a:t>pathogens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 to cause serious diseases in human, including 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Tuberculosis"/>
              </a:rPr>
              <a:t>tuberculosis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Leprosy"/>
              </a:rPr>
              <a:t>leprosy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Char char="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Mycobacteria are 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Aerobic organism"/>
              </a:rPr>
              <a:t>aerobic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bacteria.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Char char="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Mycobacteria 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Endospores"/>
              </a:rPr>
              <a:t>endospores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Capsules"/>
              </a:rPr>
              <a:t>capsules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Char char="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not classified as either Gram-positive or Gram-negative they are </a:t>
            </a:r>
            <a:r>
              <a:rPr lang="en-US" altLang="en-US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fast bacilli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their resistance to decolonization by acids during 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Staining (biology)"/>
              </a:rPr>
              <a:t>staining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procedures.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Char char=""/>
            </a:pPr>
            <a:endParaRPr lang="en-US" altLang="en-US" sz="2400" dirty="0">
              <a:solidFill>
                <a:srgbClr val="073E87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Font typeface="Symbol" panose="05050102010706020507" pitchFamily="18" charset="2"/>
              <a:buNone/>
            </a:pPr>
            <a:endParaRPr lang="ar-SA" altLang="en-US" sz="2400" dirty="0">
              <a:solidFill>
                <a:srgbClr val="073E87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22654BD-100D-A4B0-D4D0-AADA019F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4" y="717171"/>
            <a:ext cx="849034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ar-IQ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(MTB) is the etiologic agent of tuberculosis in humans.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bacterium is a facultative intracellular parasite, usually of macrophages, and has a slow generation time, 15-20 hours.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wall structure of </a:t>
            </a:r>
            <a:r>
              <a:rPr lang="en-US" altLang="ar-IQ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peptidoglycan and complex lipids. Over 60% of the mycobacterial cell wall is lipid.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lipid fraction of MTB's cell wall consists of three major components: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ar-IQ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mycolic acids, cord factor, and wax-D.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F99A1-F247-7938-CDEC-A92F35CC94B5}"/>
              </a:ext>
            </a:extLst>
          </p:cNvPr>
          <p:cNvSpPr/>
          <p:nvPr/>
        </p:nvSpPr>
        <p:spPr>
          <a:xfrm>
            <a:off x="2809493" y="160338"/>
            <a:ext cx="4007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ar-IQ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en-US" altLang="ar-IQ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900" name="Rectangle 1">
            <a:extLst>
              <a:ext uri="{FF2B5EF4-FFF2-40B4-BE49-F238E27FC236}">
                <a16:creationId xmlns:a16="http://schemas.microsoft.com/office/drawing/2014/main" id="{2D73856F-3018-A778-6D90-D8078763F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7" y="4713294"/>
            <a:ext cx="70544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ar-IQ" sz="20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Löwenstein-Jensen medium</a:t>
            </a:r>
            <a:r>
              <a:rPr lang="en-US" altLang="ar-IQ" sz="2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better known as LJ medium</a:t>
            </a:r>
            <a:r>
              <a:rPr lang="en-US" altLang="ar-IQ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ar-IQ" sz="2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selective egg-based medium specifically used for the culture and isolation of Mycobacterium species, including Mycobacterium tuberculosis, from clinical specimens</a:t>
            </a:r>
          </a:p>
        </p:txBody>
      </p:sp>
      <p:sp>
        <p:nvSpPr>
          <p:cNvPr id="80901" name="AutoShape 5" descr="Lowenstein Jensen's (LJ) medium showing growth of Mycobacterium... |  Download Scientific Diagram">
            <a:extLst>
              <a:ext uri="{FF2B5EF4-FFF2-40B4-BE49-F238E27FC236}">
                <a16:creationId xmlns:a16="http://schemas.microsoft.com/office/drawing/2014/main" id="{D99DC880-12AF-D7ED-3F0D-C8D436129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47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ar-IQ" altLang="ar-IQ"/>
          </a:p>
        </p:txBody>
      </p:sp>
      <p:pic>
        <p:nvPicPr>
          <p:cNvPr id="80902" name="Picture 4">
            <a:extLst>
              <a:ext uri="{FF2B5EF4-FFF2-40B4-BE49-F238E27FC236}">
                <a16:creationId xmlns:a16="http://schemas.microsoft.com/office/drawing/2014/main" id="{813F7ED1-3C36-C2FC-85BE-F6FE7FB5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98" y="4419600"/>
            <a:ext cx="1300163" cy="18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1">
            <a:extLst>
              <a:ext uri="{FF2B5EF4-FFF2-40B4-BE49-F238E27FC236}">
                <a16:creationId xmlns:a16="http://schemas.microsoft.com/office/drawing/2014/main" id="{51C88ADB-147A-CA3C-6F38-4E086F05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551" y="6268228"/>
            <a:ext cx="2251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IQ" sz="1600" b="1" dirty="0" err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Löwenstein-Jense</a:t>
            </a:r>
            <a:r>
              <a:rPr lang="en-US" altLang="ar-IQ" sz="16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858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ECF14C-AE41-B68A-D12D-AA8105BA8F1B}"/>
              </a:ext>
            </a:extLst>
          </p:cNvPr>
          <p:cNvSpPr/>
          <p:nvPr/>
        </p:nvSpPr>
        <p:spPr>
          <a:xfrm>
            <a:off x="381000" y="1524001"/>
            <a:ext cx="8534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1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Mycolic acid, giving Waxy feature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D9A94C-2A4F-32E4-B75A-7EA23A12FFE8}"/>
              </a:ext>
            </a:extLst>
          </p:cNvPr>
          <p:cNvSpPr txBox="1">
            <a:spLocks/>
          </p:cNvSpPr>
          <p:nvPr/>
        </p:nvSpPr>
        <p:spPr>
          <a:xfrm>
            <a:off x="995957" y="613357"/>
            <a:ext cx="70104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Unique Cell Wall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8BA1468-64C4-CAAD-F395-E85744FF01A1}"/>
              </a:ext>
            </a:extLst>
          </p:cNvPr>
          <p:cNvSpPr/>
          <p:nvPr/>
        </p:nvSpPr>
        <p:spPr>
          <a:xfrm>
            <a:off x="4190999" y="2430778"/>
            <a:ext cx="620315" cy="1130300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ook Antiqu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9BEB3-A182-5BA8-FB6A-B0281D1A4AAF}"/>
              </a:ext>
            </a:extLst>
          </p:cNvPr>
          <p:cNvSpPr/>
          <p:nvPr/>
        </p:nvSpPr>
        <p:spPr>
          <a:xfrm>
            <a:off x="310157" y="3918874"/>
            <a:ext cx="8605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Resist decolorization by high acid concentration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the name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ACID FAST BACILLI = AFB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given.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BC351-4E66-6190-2DD3-65C348C86649}"/>
              </a:ext>
            </a:extLst>
          </p:cNvPr>
          <p:cNvSpPr/>
          <p:nvPr/>
        </p:nvSpPr>
        <p:spPr>
          <a:xfrm>
            <a:off x="723900" y="5638800"/>
            <a:ext cx="7848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stain by Gram’s Stain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البحث وكل مايخص الدراسة\microbiology lab\photo\mycobacteria cell wall.jpg">
            <a:extLst>
              <a:ext uri="{FF2B5EF4-FFF2-40B4-BE49-F238E27FC236}">
                <a16:creationId xmlns:a16="http://schemas.microsoft.com/office/drawing/2014/main" id="{8DF16637-10ED-7E11-CC7E-1C042324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821216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2">
            <a:extLst>
              <a:ext uri="{FF2B5EF4-FFF2-40B4-BE49-F238E27FC236}">
                <a16:creationId xmlns:a16="http://schemas.microsoft.com/office/drawing/2014/main" id="{5DCDC762-3A4C-2E05-09CA-475B985C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59399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IQ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</a:t>
            </a:r>
            <a:r>
              <a:rPr lang="en-US" altLang="ar-IQ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altLang="ar-IQ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</a:p>
        </p:txBody>
      </p:sp>
    </p:spTree>
    <p:extLst>
      <p:ext uri="{BB962C8B-B14F-4D97-AF65-F5344CB8AC3E}">
        <p14:creationId xmlns:p14="http://schemas.microsoft.com/office/powerpoint/2010/main" val="367559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A84A948-F7B6-8A8C-A604-83C60B5D6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08" y="2290763"/>
            <a:ext cx="60083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en-US" altLang="ar-IQ" sz="6000" b="1" i="1" dirty="0">
                <a:solidFill>
                  <a:srgbClr val="000000"/>
                </a:solidFill>
                <a:latin typeface="Britannic Bold" panose="020B0903060703020204" pitchFamily="34" charset="0"/>
              </a:rPr>
              <a:t>Corynebacterium</a:t>
            </a:r>
          </a:p>
        </p:txBody>
      </p:sp>
    </p:spTree>
    <p:extLst>
      <p:ext uri="{BB962C8B-B14F-4D97-AF65-F5344CB8AC3E}">
        <p14:creationId xmlns:p14="http://schemas.microsoft.com/office/powerpoint/2010/main" val="400001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D4DBD7-3CE0-0611-4F1E-7C46D949C638}"/>
              </a:ext>
            </a:extLst>
          </p:cNvPr>
          <p:cNvSpPr/>
          <p:nvPr/>
        </p:nvSpPr>
        <p:spPr>
          <a:xfrm>
            <a:off x="304800" y="844689"/>
            <a:ext cx="8639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Specimen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sputum, CSF, joint fluids, urine gastric washings, biopsy material.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Direct smear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Ziehl-Neelsen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staining for examining the AFB (acid fast bacilli). In order to detect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Mycobacterium tuberculosis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in a sputum sample.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Procedure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Strong </a:t>
            </a:r>
            <a:r>
              <a:rPr 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carbol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fuchsin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is added to a fixed smear of sputum. Flood the slide with stain, heat until steaming.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Decolorize with 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20% H2SO4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Wash with tap water.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Add 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methylene blue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 1 minute (counter stain).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Dry and examine under microscope. Acid-fast bacilli appear pink in a contrasting blue background.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C4DD8-04F0-7E59-FADA-0F8E84BA8238}"/>
              </a:ext>
            </a:extLst>
          </p:cNvPr>
          <p:cNvSpPr/>
          <p:nvPr/>
        </p:nvSpPr>
        <p:spPr>
          <a:xfrm>
            <a:off x="685800" y="0"/>
            <a:ext cx="43733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ar-IQ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diagnostic tests</a:t>
            </a:r>
            <a:endParaRPr lang="en-US" altLang="ar-IQ" sz="28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0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E:\البحث وكل مايخص الدراسة\microbiology lab\photo\zn2.jpg">
            <a:extLst>
              <a:ext uri="{FF2B5EF4-FFF2-40B4-BE49-F238E27FC236}">
                <a16:creationId xmlns:a16="http://schemas.microsoft.com/office/drawing/2014/main" id="{8F16B2A4-DD9D-9DAC-E1F4-833C17F4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04824"/>
            <a:ext cx="74676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3">
            <a:extLst>
              <a:ext uri="{FF2B5EF4-FFF2-40B4-BE49-F238E27FC236}">
                <a16:creationId xmlns:a16="http://schemas.microsoft.com/office/drawing/2014/main" id="{0C448CC1-D66B-AB87-7B67-1C9CC5A8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87533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IQ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ZN stain</a:t>
            </a:r>
          </a:p>
        </p:txBody>
      </p:sp>
    </p:spTree>
    <p:extLst>
      <p:ext uri="{BB962C8B-B14F-4D97-AF65-F5344CB8AC3E}">
        <p14:creationId xmlns:p14="http://schemas.microsoft.com/office/powerpoint/2010/main" val="340512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9A71AA-990A-3EB4-3F98-3699ED6F4479}"/>
              </a:ext>
            </a:extLst>
          </p:cNvPr>
          <p:cNvSpPr/>
          <p:nvPr/>
        </p:nvSpPr>
        <p:spPr>
          <a:xfrm>
            <a:off x="304801" y="504826"/>
            <a:ext cx="8455824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method is the </a:t>
            </a:r>
            <a:r>
              <a:rPr lang="en-US" altLang="ar-IQ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Kinyoun method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for Kinyoun staining is similar to the Ziehl-Neelsen stain, but does not involve heating the slides being stained. 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Kinyoun staining method uses </a:t>
            </a:r>
            <a:r>
              <a:rPr lang="en-US" altLang="ar-IQ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</a:t>
            </a:r>
            <a:r>
              <a:rPr lang="en-US" altLang="ar-IQ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fuchsin as                                        a primary stain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followed by </a:t>
            </a:r>
            <a:r>
              <a:rPr lang="en-US" altLang="ar-IQ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decolorization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an acid-alcohol solution and </a:t>
            </a:r>
            <a:r>
              <a:rPr lang="en-US" altLang="ar-IQ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counterstain. 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Kinyoun </a:t>
            </a:r>
            <a:r>
              <a:rPr lang="en-US" altLang="ar-IQ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IQ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fuschsin</a:t>
            </a:r>
            <a:r>
              <a:rPr lang="en-US" altLang="ar-IQ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greater concentration of phenol and basic fuchsin and does not require heating in order to stain properly. </a:t>
            </a:r>
            <a:endParaRPr lang="ar-SA" altLang="ar-IQ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4C6E75-F5D2-1E97-9B5F-863FAFD81606}"/>
              </a:ext>
            </a:extLst>
          </p:cNvPr>
          <p:cNvSpPr txBox="1">
            <a:spLocks/>
          </p:cNvSpPr>
          <p:nvPr/>
        </p:nvSpPr>
        <p:spPr bwMode="auto">
          <a:xfrm>
            <a:off x="458397" y="1060450"/>
            <a:ext cx="8231981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76263" indent="-27305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855663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14300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462088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9192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3764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8336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2908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en-US" sz="2200" dirty="0">
                <a:solidFill>
                  <a:srgbClr val="073E87"/>
                </a:solidFill>
                <a:latin typeface="Candara" pitchFamily="34" charset="0"/>
              </a:rPr>
              <a:t> 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Culture;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sz="8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Lowenstein-Jensen medium which is an egg based medium prepared as slants contain 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en-US" sz="8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potato, serum, glycerol, malachite green and antibiotics. </a:t>
            </a: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defRPr/>
            </a:pP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Colonies appear dry, rough, wrinkled; these bacteria are very slow growers it takes 4-6 weeks until visible growth appears.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algn="justLow" rtl="1" eaLnBrk="1" hangingPunct="1">
              <a:lnSpc>
                <a:spcPct val="140000"/>
              </a:lnSpc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1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1" eaLnBrk="1" hangingPunct="1">
              <a:lnSpc>
                <a:spcPct val="90000"/>
              </a:lnSpc>
              <a:spcBef>
                <a:spcPct val="20000"/>
              </a:spcBef>
              <a:buClr>
                <a:srgbClr val="31B6FD"/>
              </a:buClr>
              <a:buFont typeface="Symbol" pitchFamily="18" charset="2"/>
              <a:buNone/>
              <a:defRPr/>
            </a:pPr>
            <a:endParaRPr lang="ar-SA" sz="2200" dirty="0">
              <a:solidFill>
                <a:srgbClr val="073E87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E:\البحث وكل مايخص الدراسة\microbiology lab\photo\lowenstein colonies of tb.jpg">
            <a:extLst>
              <a:ext uri="{FF2B5EF4-FFF2-40B4-BE49-F238E27FC236}">
                <a16:creationId xmlns:a16="http://schemas.microsoft.com/office/drawing/2014/main" id="{CE43C73C-0587-8419-20AD-17CB0E86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0" y="120650"/>
            <a:ext cx="381000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 descr="E:\البحث وكل مايخص الدراسة\microbiology lab\photo\lowenstein jensen.jpg">
            <a:extLst>
              <a:ext uri="{FF2B5EF4-FFF2-40B4-BE49-F238E27FC236}">
                <a16:creationId xmlns:a16="http://schemas.microsoft.com/office/drawing/2014/main" id="{24334DC1-7817-F0BE-712B-7F347F5B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3686"/>
            <a:ext cx="4267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9B7E12A-BAD0-BF63-91DA-98C13721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786" y="4499275"/>
            <a:ext cx="4419600" cy="830997"/>
          </a:xfrm>
          <a:prstGeom prst="rect">
            <a:avLst/>
          </a:prstGeom>
          <a:gradFill rotWithShape="1">
            <a:gsLst>
              <a:gs pos="0">
                <a:srgbClr val="6585CF">
                  <a:shade val="60000"/>
                </a:srgbClr>
              </a:gs>
              <a:gs pos="33000">
                <a:srgbClr val="6585CF">
                  <a:tint val="86500"/>
                </a:srgbClr>
              </a:gs>
              <a:gs pos="46750">
                <a:srgbClr val="6585CF">
                  <a:tint val="71000"/>
                  <a:satMod val="112000"/>
                </a:srgbClr>
              </a:gs>
              <a:gs pos="53000">
                <a:srgbClr val="6585CF">
                  <a:tint val="71000"/>
                  <a:satMod val="112000"/>
                </a:srgbClr>
              </a:gs>
              <a:gs pos="68000">
                <a:srgbClr val="6585CF">
                  <a:tint val="86000"/>
                </a:srgbClr>
              </a:gs>
              <a:gs pos="100000">
                <a:srgbClr val="6585CF">
                  <a:shade val="60000"/>
                </a:srgbClr>
              </a:gs>
            </a:gsLst>
            <a:lin ang="8350000" scaled="1"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>
            <a:spAutoFit/>
          </a:bodyPr>
          <a:lstStyle>
            <a:lvl1pPr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5325" algn="l"/>
                <a:tab pos="22764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ar-IQ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TOUGH, ROUGH, BUFFY colonies </a:t>
            </a:r>
          </a:p>
        </p:txBody>
      </p:sp>
      <p:pic>
        <p:nvPicPr>
          <p:cNvPr id="88071" name="Picture 2" descr="http://feumedtechako.tripod.com/bacte/images/LjM.jpg">
            <a:extLst>
              <a:ext uri="{FF2B5EF4-FFF2-40B4-BE49-F238E27FC236}">
                <a16:creationId xmlns:a16="http://schemas.microsoft.com/office/drawing/2014/main" id="{47AEC03D-E30B-485B-8F5A-A0E897FC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0" y="5373976"/>
            <a:ext cx="2721769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1">
            <a:extLst>
              <a:ext uri="{FF2B5EF4-FFF2-40B4-BE49-F238E27FC236}">
                <a16:creationId xmlns:a16="http://schemas.microsoft.com/office/drawing/2014/main" id="{CA3591FE-2095-CCA6-1B9A-BCB20537B042}"/>
              </a:ext>
            </a:extLst>
          </p:cNvPr>
          <p:cNvSpPr/>
          <p:nvPr/>
        </p:nvSpPr>
        <p:spPr>
          <a:xfrm>
            <a:off x="2057400" y="2438400"/>
            <a:ext cx="5383205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cap="all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endParaRPr lang="ar-SA" sz="9600" b="1" cap="all" dirty="0">
              <a:ln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0F6E9A-4CF0-8E6A-DCE2-CCAB3CC9A29C}"/>
              </a:ext>
            </a:extLst>
          </p:cNvPr>
          <p:cNvSpPr txBox="1">
            <a:spLocks/>
          </p:cNvSpPr>
          <p:nvPr/>
        </p:nvSpPr>
        <p:spPr bwMode="auto">
          <a:xfrm>
            <a:off x="202407" y="882655"/>
            <a:ext cx="838081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algn="just">
              <a:buClr>
                <a:srgbClr val="3891A7"/>
              </a:buClr>
              <a:buFont typeface="Wingdings 2" panose="05020102010507070707" pitchFamily="18" charset="2"/>
              <a:buNone/>
              <a:defRPr/>
            </a:pPr>
            <a:r>
              <a:rPr lang="en-US" altLang="ar-IQ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US" altLang="ar-IQ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rgbClr val="3891A7"/>
              </a:buClr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enus"/>
              </a:rPr>
              <a:t>genus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Gram-positive"/>
              </a:rPr>
              <a:t>Gram-positive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rod-shaped 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Bacteria"/>
              </a:rPr>
              <a:t>bacteria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straight or slightly curved &amp; arranged in a V or Y shape, or what is called "Chinese letters arrangement".</a:t>
            </a:r>
          </a:p>
          <a:p>
            <a:pPr marL="82550" indent="0" algn="just">
              <a:buClr>
                <a:srgbClr val="3891A7"/>
              </a:buClr>
              <a:buNone/>
              <a:defRPr/>
            </a:pPr>
            <a:endParaRPr lang="en-US" altLang="ar-IQ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3891A7"/>
              </a:buClr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widely distributed in nature.</a:t>
            </a:r>
          </a:p>
          <a:p>
            <a:pPr marL="82550" indent="0" algn="just">
              <a:buClr>
                <a:srgbClr val="3891A7"/>
              </a:buClr>
              <a:buNone/>
              <a:defRPr/>
            </a:pPr>
            <a:endParaRPr lang="en-US" altLang="ar-IQ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3891A7"/>
              </a:buClr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Catalase"/>
              </a:rPr>
              <a:t>catalase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 </a:t>
            </a:r>
          </a:p>
          <a:p>
            <a:pPr marL="82550" indent="0" algn="just">
              <a:buClr>
                <a:srgbClr val="3891A7"/>
              </a:buClr>
              <a:buNone/>
              <a:defRPr/>
            </a:pPr>
            <a:endParaRPr lang="en-US" altLang="ar-IQ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3891A7"/>
              </a:buClr>
              <a:defRPr/>
            </a:pP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Spore"/>
              </a:rPr>
              <a:t>spore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-forming  &amp; non -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Motility"/>
              </a:rPr>
              <a:t>motile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550" indent="0" algn="just">
              <a:buClr>
                <a:srgbClr val="3891A7"/>
              </a:buClr>
              <a:buNone/>
              <a:defRPr/>
            </a:pPr>
            <a:endParaRPr lang="en-US" altLang="ar-IQ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3891A7"/>
              </a:buClr>
              <a:defRPr/>
            </a:pPr>
            <a:r>
              <a:rPr lang="en-US" altLang="ar-IQ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Metachromatic granules (page does not exist)"/>
              </a:rPr>
              <a:t>Have</a:t>
            </a: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Metachromatic granules (page does not exist)"/>
              </a:rPr>
              <a:t> </a:t>
            </a:r>
            <a:r>
              <a:rPr lang="en-US" altLang="ar-IQ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Metachromatic granules (page does not exist)"/>
              </a:rPr>
              <a:t>a metachromatic granules</a:t>
            </a:r>
            <a:r>
              <a:rPr lang="en-US" altLang="ar-IQ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(energy storage granules). </a:t>
            </a: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599CB5F8-C489-CA03-52FE-85311006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1" y="161927"/>
            <a:ext cx="3077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IQ" sz="3200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Corynebacterium</a:t>
            </a:r>
            <a:endParaRPr lang="ar-IQ" altLang="ar-IQ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06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group includes:</a:t>
            </a:r>
            <a:endParaRPr lang="ar-S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842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diphtheria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ar-IQ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notable human pathogen. </a:t>
            </a:r>
          </a:p>
          <a:p>
            <a:pPr marL="0" indent="0" algn="just" rtl="0">
              <a:buNone/>
            </a:pPr>
            <a:r>
              <a:rPr lang="en-US" altLang="ar-IQ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toxigenic bacteria (acquired by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phage lysogenic infection) have a powerful toxin that causes </a:t>
            </a:r>
          </a:p>
          <a:p>
            <a:pPr marL="514350" indent="-514350" algn="just" rtl="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Diphtheria. This infection  characterized by </a:t>
            </a:r>
            <a:r>
              <a:rPr lang="en-US" altLang="ar-IQ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</a:t>
            </a:r>
            <a:r>
              <a:rPr lang="en-US" altLang="ar-IQ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pseudomembrane</a:t>
            </a:r>
            <a:r>
              <a:rPr lang="en-US" altLang="ar-IQ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D6009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 local </a:t>
            </a:r>
            <a:r>
              <a:rPr lang="en-US" sz="2400" u="sng" dirty="0" err="1">
                <a:solidFill>
                  <a:srgbClr val="D6009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fibrinous</a:t>
            </a:r>
            <a:r>
              <a:rPr lang="en-US" sz="2400" u="sng" dirty="0">
                <a:solidFill>
                  <a:srgbClr val="D6009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inflammation and necrosis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in the tonsils, pharynx, or larynx mucosa) </a:t>
            </a:r>
          </a:p>
          <a:p>
            <a:pPr marL="514350" indent="-514350" algn="just" rtl="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infection</a:t>
            </a:r>
          </a:p>
          <a:p>
            <a:pPr marL="0" indent="0" algn="just" rtl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diphtheroid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 part of human flora of skin,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nasopharynx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oropharynx, urogenital and intestinal tract.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92" y="3352800"/>
            <a:ext cx="1779608" cy="128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29" y="3352800"/>
            <a:ext cx="1720264" cy="128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2139" y="4831182"/>
            <a:ext cx="14794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Skin infection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2087" y="4831182"/>
            <a:ext cx="1927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/>
              <a:t>pseudomembrane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5138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CA0142-9A24-BE39-C1E8-3D00E0223EE9}"/>
              </a:ext>
            </a:extLst>
          </p:cNvPr>
          <p:cNvSpPr/>
          <p:nvPr/>
        </p:nvSpPr>
        <p:spPr>
          <a:xfrm>
            <a:off x="319090" y="228611"/>
            <a:ext cx="8412956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Laboratory diagnostic tests: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34290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Specimen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Throat swab from a diphtheria case</a:t>
            </a:r>
          </a:p>
          <a:p>
            <a:pPr marL="425450" indent="-34290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microscopic examination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+mj-lt"/>
              <a:buAutoNum type="arabicPeriod"/>
              <a:defRPr/>
            </a:pP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Gram stain"/>
              </a:rPr>
              <a:t>Gram stain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performed to show gram-positive, non spore forming highly pleomorphic organisms with no particular arrangement (classically resembling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Chinese character"/>
              </a:rPr>
              <a:t>Chinese letters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          </a:t>
            </a:r>
          </a:p>
          <a:p>
            <a:pPr marL="82550" algn="just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sz="2400" b="1" dirty="0">
                <a:solidFill>
                  <a:srgbClr val="0E48C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>
                <a:solidFill>
                  <a:srgbClr val="0E48C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stain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Alberts's stain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used to demonstrate the 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metachromatic granules.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Fixed smear is prepared, </a:t>
            </a: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Albert's stain is added for 3-5 minutes, </a:t>
            </a: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Washed with tap water, </a:t>
            </a: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Lugol's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iodine is applied for 1 minute, </a:t>
            </a: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Washed then dried and finally examined under the microscope.  </a:t>
            </a:r>
          </a:p>
          <a:p>
            <a:pPr marL="42545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cytoplasm appears light green and the granules blue/black.</a:t>
            </a:r>
            <a:endParaRPr lang="ar-IQ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6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B809634-FB88-D32B-9044-D5EC17AF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4575095"/>
            <a:ext cx="296144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Gram’s stain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+ ve bacilli, Chinese letter.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3DD81-D738-1C35-7127-394B02AF6F73}"/>
              </a:ext>
            </a:extLst>
          </p:cNvPr>
          <p:cNvSpPr/>
          <p:nvPr/>
        </p:nvSpPr>
        <p:spPr>
          <a:xfrm>
            <a:off x="4723722" y="4544419"/>
            <a:ext cx="38862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Albert's stain 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Metachromatic granules (dark), bacilli (green).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8" name="Picture 3" descr="E:\البحث وكل مايخص الدراسة\microbiology lab\photo\coryne gram.jpg">
            <a:extLst>
              <a:ext uri="{FF2B5EF4-FFF2-40B4-BE49-F238E27FC236}">
                <a16:creationId xmlns:a16="http://schemas.microsoft.com/office/drawing/2014/main" id="{DE346A74-7188-8556-BE7D-563BCFD2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5" y="1229519"/>
            <a:ext cx="372546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البحث وكل مايخص الدراسة\microbiology lab\photo\Corynebacterium  diphtheriae cells stained by Albert's technique The barred appearance is due to the presence of  polyphosphate inclusions called volutin. Note also the characteristic Chinese-letter arrang.jpg">
            <a:extLst>
              <a:ext uri="{FF2B5EF4-FFF2-40B4-BE49-F238E27FC236}">
                <a16:creationId xmlns:a16="http://schemas.microsoft.com/office/drawing/2014/main" id="{C29CD657-7884-B1D4-9733-9281F245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22" y="1392902"/>
            <a:ext cx="3570684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56FB3DD-A680-B075-74E4-C18BB91E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3. Culture: 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5C7D556-DFA2-4D2D-6F99-F2C5228B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6"/>
            <a:ext cx="50363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altLang="en-US" sz="2000" b="1" u="sng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Loeffler’s</a:t>
            </a:r>
            <a:r>
              <a:rPr lang="en-US" altLang="en-US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medium.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used primarily for the cultivation of corynebacteria</a:t>
            </a:r>
            <a:endParaRPr lang="en-US" altLang="en-US" sz="2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rtl="0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lang="en-US" sz="20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selective medium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does not enrich other organisms of the throat. </a:t>
            </a:r>
            <a:endParaRPr lang="en-US" altLang="en-US" sz="2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76416A91-7904-C776-2017-75914D7C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28975"/>
            <a:ext cx="50363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2550" algn="just" rtl="0">
              <a:spcBef>
                <a:spcPts val="600"/>
              </a:spcBef>
              <a:buClr>
                <a:srgbClr val="3891A7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altLang="ar-IQ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ar-IQ" sz="2000" b="1" u="sng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Tellurite</a:t>
            </a:r>
            <a:r>
              <a:rPr lang="en-US" altLang="ar-IQ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blood agar</a:t>
            </a:r>
            <a:r>
              <a:rPr lang="en-US" altLang="ar-IQ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ar-IQ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(blood agar + potassium </a:t>
            </a:r>
            <a:r>
              <a:rPr lang="en-US" altLang="ar-IQ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tellurite</a:t>
            </a:r>
            <a:r>
              <a:rPr lang="en-US" altLang="ar-IQ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              </a:t>
            </a:r>
            <a:r>
              <a:rPr lang="en-US" altLang="ar-IQ" sz="2000" b="1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82550" lvl="0" algn="just" rtl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It is a </a:t>
            </a:r>
            <a:r>
              <a:rPr lang="en-US" sz="2000" b="1" u="sng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selective medium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which allows all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Corynebacteria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 (including  </a:t>
            </a:r>
            <a:r>
              <a:rPr lang="en-US" sz="2000" b="1" i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000" b="1" i="1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diphtheriae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).    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82550" lvl="0" algn="just" rtl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It is medium of choice to study the colonies. Colonies are brown to black because tellurite is reduced intracellularly (inside the bacteria) to tellurium. Bacterial colonies can be differentiated to </a:t>
            </a:r>
            <a:r>
              <a:rPr lang="en-US" sz="2000" dirty="0">
                <a:solidFill>
                  <a:srgbClr val="0E48C8"/>
                </a:solidFill>
                <a:latin typeface="+mj-lt"/>
                <a:cs typeface="Times New Roman" pitchFamily="18" charset="0"/>
              </a:rPr>
              <a:t>Gravis, </a:t>
            </a:r>
            <a:r>
              <a:rPr lang="en-US" sz="2000" dirty="0" err="1">
                <a:solidFill>
                  <a:srgbClr val="0E48C8"/>
                </a:solidFill>
                <a:latin typeface="+mj-lt"/>
                <a:cs typeface="Times New Roman" pitchFamily="18" charset="0"/>
              </a:rPr>
              <a:t>Intermedius</a:t>
            </a:r>
            <a:r>
              <a:rPr lang="en-US" sz="2000" dirty="0">
                <a:solidFill>
                  <a:srgbClr val="0E48C8"/>
                </a:solidFill>
                <a:latin typeface="+mj-lt"/>
                <a:cs typeface="Times New Roman" pitchFamily="18" charset="0"/>
              </a:rPr>
              <a:t> and Mitis type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E:\البحث وكل مايخص الدراسة\microbiology lab\photo\corynebacterium on tellurate.gif">
            <a:extLst>
              <a:ext uri="{FF2B5EF4-FFF2-40B4-BE49-F238E27FC236}">
                <a16:creationId xmlns:a16="http://schemas.microsoft.com/office/drawing/2014/main" id="{8B62F886-C54F-BA4D-8A55-3F19C073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459174"/>
            <a:ext cx="2899172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2BD72-EA74-8A53-9A42-0B2FAE0A7D0A}"/>
              </a:ext>
            </a:extLst>
          </p:cNvPr>
          <p:cNvSpPr txBox="1"/>
          <p:nvPr/>
        </p:nvSpPr>
        <p:spPr>
          <a:xfrm>
            <a:off x="6363891" y="6313499"/>
            <a:ext cx="1752600" cy="371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Black colonies</a:t>
            </a:r>
          </a:p>
        </p:txBody>
      </p:sp>
      <p:pic>
        <p:nvPicPr>
          <p:cNvPr id="70665" name="Picture 2">
            <a:extLst>
              <a:ext uri="{FF2B5EF4-FFF2-40B4-BE49-F238E27FC236}">
                <a16:creationId xmlns:a16="http://schemas.microsoft.com/office/drawing/2014/main" id="{C9670343-367B-E916-83EB-6175F6BBB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823913"/>
            <a:ext cx="289917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266" y="1230868"/>
            <a:ext cx="44165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cs typeface="+mj-cs"/>
              </a:rPr>
              <a:t> Culture media include:</a:t>
            </a:r>
            <a:endParaRPr lang="ar-SA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2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>
            <a:extLst>
              <a:ext uri="{FF2B5EF4-FFF2-40B4-BE49-F238E27FC236}">
                <a16:creationId xmlns:a16="http://schemas.microsoft.com/office/drawing/2014/main" id="{33D7995E-A49E-1D41-6B61-C3AA4745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" y="3935413"/>
            <a:ext cx="533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Can grow on Blood or chocolate agar</a:t>
            </a:r>
          </a:p>
        </p:txBody>
      </p:sp>
      <p:pic>
        <p:nvPicPr>
          <p:cNvPr id="71683" name="Picture 3" descr="E:\البحث وكل مايخص الدراسة\microbiology lab\photo\coryne_plate_blood agar The bacteria grow into convex and semi-opaque colonies, with a mat-textured surface.jpg">
            <a:extLst>
              <a:ext uri="{FF2B5EF4-FFF2-40B4-BE49-F238E27FC236}">
                <a16:creationId xmlns:a16="http://schemas.microsoft.com/office/drawing/2014/main" id="{E52CEA7E-CED8-02E3-F4F2-587298EC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35386"/>
            <a:ext cx="244197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مربع نص 3">
            <a:extLst>
              <a:ext uri="{FF2B5EF4-FFF2-40B4-BE49-F238E27FC236}">
                <a16:creationId xmlns:a16="http://schemas.microsoft.com/office/drawing/2014/main" id="{AC06D1E2-E086-D35C-E4ED-18DB6F63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510" y="5905500"/>
            <a:ext cx="433625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IQ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Corynebacteria on blood agar</a:t>
            </a:r>
          </a:p>
          <a:p>
            <a:pPr algn="ctr" eaLnBrk="1" hangingPunct="1"/>
            <a:r>
              <a:rPr lang="en-US" altLang="ar-IQ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bacteria grow into convex and semi-opaque colonies.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35406-FA62-7A1C-F896-073DE94FE86C}"/>
              </a:ext>
            </a:extLst>
          </p:cNvPr>
          <p:cNvSpPr/>
          <p:nvPr/>
        </p:nvSpPr>
        <p:spPr>
          <a:xfrm>
            <a:off x="571505" y="728669"/>
            <a:ext cx="4949429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altLang="ar-IQ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Tinsdale medium:</a:t>
            </a:r>
            <a:r>
              <a:rPr lang="en-US" altLang="ar-IQ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</a:t>
            </a:r>
            <a:r>
              <a:rPr lang="en-US" altLang="ar-IQ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–tellurite, this medium is light yellow , colonies of </a:t>
            </a:r>
            <a:r>
              <a:rPr lang="en-US" altLang="ar-IQ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ar-IQ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altLang="ar-IQ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 Small, brownish-black colonies surrounded by a brown halo in the agar. </a:t>
            </a:r>
            <a:endParaRPr lang="en-US" altLang="ar-IQ" sz="20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86" name="AutoShape 8" descr="Tinsdale Agar: Composition, Preparation, Uses • Microbe Online">
            <a:extLst>
              <a:ext uri="{FF2B5EF4-FFF2-40B4-BE49-F238E27FC236}">
                <a16:creationId xmlns:a16="http://schemas.microsoft.com/office/drawing/2014/main" id="{5CB83D0A-6322-FCDA-E1A1-5778F5CCA0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47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pic>
        <p:nvPicPr>
          <p:cNvPr id="71687" name="Picture 4">
            <a:extLst>
              <a:ext uri="{FF2B5EF4-FFF2-40B4-BE49-F238E27FC236}">
                <a16:creationId xmlns:a16="http://schemas.microsoft.com/office/drawing/2014/main" id="{9B185ABF-EA11-5A73-F522-F3873878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98489"/>
            <a:ext cx="244197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Rectangle 6">
            <a:extLst>
              <a:ext uri="{FF2B5EF4-FFF2-40B4-BE49-F238E27FC236}">
                <a16:creationId xmlns:a16="http://schemas.microsoft.com/office/drawing/2014/main" id="{47FB9E34-A684-C647-9A51-76839BDBD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549" y="3235325"/>
            <a:ext cx="1741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IQ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Tinsdale agar </a:t>
            </a:r>
            <a:endParaRPr lang="ar-IQ" altLang="en-US"/>
          </a:p>
        </p:txBody>
      </p:sp>
    </p:spTree>
    <p:extLst>
      <p:ext uri="{BB962C8B-B14F-4D97-AF65-F5344CB8AC3E}">
        <p14:creationId xmlns:p14="http://schemas.microsoft.com/office/powerpoint/2010/main" val="61864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FA31DCBC-EB87-4574-3493-723D4D80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0224"/>
            <a:ext cx="807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ar-IQ" sz="2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altLang="ar-IQ" sz="16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</a:p>
          <a:p>
            <a:pPr>
              <a:defRPr/>
            </a:pPr>
            <a:endParaRPr lang="en-US" altLang="ar-IQ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ar-IQ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Respiratory air droplets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ar-IQ" sz="240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contact with cutaneous lesion and /or contaminated objects. 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90174AF-6483-88A8-095B-967012A5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3836"/>
            <a:ext cx="8686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IQ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Treatment:- </a:t>
            </a:r>
            <a:endParaRPr lang="en-US" altLang="ar-IQ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IQ" sz="280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Antitoxin ------------ Neutralize toxin. </a:t>
            </a:r>
          </a:p>
          <a:p>
            <a:r>
              <a:rPr lang="en-US" altLang="ar-IQ" sz="280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Antibiotics ---------- Erythromycin to eliminate bacteria. </a:t>
            </a:r>
          </a:p>
          <a:p>
            <a:endParaRPr lang="en-US" altLang="ar-IQ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ar-IQ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ar-IQ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Protection:- </a:t>
            </a:r>
            <a:endParaRPr lang="en-US" altLang="ar-IQ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IQ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Vaccines (DPT), booster dose DT after 10 years</a:t>
            </a:r>
            <a:r>
              <a:rPr lang="en-US" altLang="ar-IQ" sz="28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altLang="ar-IQ" sz="28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1192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Rounded MT Bold</vt:lpstr>
      <vt:lpstr>Book Antiqua</vt:lpstr>
      <vt:lpstr>Britannic Bold</vt:lpstr>
      <vt:lpstr>Calibri</vt:lpstr>
      <vt:lpstr>Candara</vt:lpstr>
      <vt:lpstr>Lucida Sans</vt:lpstr>
      <vt:lpstr>Symbol</vt:lpstr>
      <vt:lpstr>Times New Roman</vt:lpstr>
      <vt:lpstr>Verdana</vt:lpstr>
      <vt:lpstr>Wingdings 2</vt:lpstr>
      <vt:lpstr>Office Theme</vt:lpstr>
      <vt:lpstr>Lab – 9 </vt:lpstr>
      <vt:lpstr>PowerPoint Presentation</vt:lpstr>
      <vt:lpstr>PowerPoint Presentation</vt:lpstr>
      <vt:lpstr>This group includes: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–</dc:title>
  <dc:creator>Eng-Yahya</dc:creator>
  <cp:lastModifiedBy>DELL</cp:lastModifiedBy>
  <cp:revision>11</cp:revision>
  <dcterms:created xsi:type="dcterms:W3CDTF">2006-08-16T00:00:00Z</dcterms:created>
  <dcterms:modified xsi:type="dcterms:W3CDTF">2026-04-19T17:45:48Z</dcterms:modified>
</cp:coreProperties>
</file>