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9" r:id="rId22"/>
    <p:sldId id="280" r:id="rId23"/>
    <p:sldId id="281" r:id="rId24"/>
    <p:sldId id="282" r:id="rId25"/>
    <p:sldId id="283" r:id="rId26"/>
  </p:sldIdLst>
  <p:sldSz cx="118872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604" y="32"/>
      </p:cViewPr>
      <p:guideLst>
        <p:guide orient="horz" pos="2160"/>
        <p:guide pos="374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DB46A8-D7BC-4AFC-A561-17343B26A84B}" type="datetimeFigureOut">
              <a:rPr lang="ar-SA" smtClean="0"/>
              <a:t>04/11/1447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3150" y="514350"/>
            <a:ext cx="44577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04F1FE-2F32-4D28-8AD4-621FA0A666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824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6AF520CE-691D-397F-4384-CFABD11F5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43150" y="514350"/>
            <a:ext cx="44577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71DB9DA5-1502-6E78-2DC4-0B9457161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4636F00C-ACC8-5AAD-77AA-285B60670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DF6194-1E92-49E3-9951-511CCCCDD821}" type="slidenum">
              <a:rPr lang="en-US" altLang="ar-IQ">
                <a:solidFill>
                  <a:srgbClr val="000000"/>
                </a:solidFill>
              </a:rPr>
              <a:pPr eaLnBrk="1" hangingPunct="1"/>
              <a:t>20</a:t>
            </a:fld>
            <a:endParaRPr lang="en-US" altLang="ar-IQ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33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1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F2BFD-0C29-0BF7-462F-D3CA03BBD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383F-7388-4AA5-8ECA-1978FC4114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F11F0-B26B-3094-E4BE-7B464FE4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D028D-BE1E-53F8-04A5-7B58F8D7C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81187-2E78-4077-A8C0-064599AC3452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24861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98B74-99AC-F583-240B-6D3765EF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66BC-DCDE-4CF0-86DF-4BB693B874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AAB3A-9DBD-B75C-1CCB-063DC8FAB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2CA44-1E08-2EE7-CDED-F287FA176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59F5C-70F2-45EB-B0A5-767AF3F26A84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23853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6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6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575DD-DFAE-F3EE-8D2B-E01F8338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4F319-5698-47A6-A8ED-25877E2429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9ABF0-3C36-331F-A37E-C67102875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4A010-174A-60C6-41CE-E5E6D156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F9A40-2631-49DE-A323-E8323D257D24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18029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AA9CD-0E7E-0486-8E9B-C7E03757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53FB-B5C9-4FDA-BDDA-7ED3481DB9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9081D-1225-0D17-1749-68C85C00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B8A0D-33A6-0003-3609-8336D864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30FF6-ECFB-4BB2-B265-F0BA8C559DDE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603234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8"/>
            <a:ext cx="1010412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20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0AFD3-BAEE-4E6F-D2B5-D9A988FD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CC32-539B-4080-82A4-26ECF02FFB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D149C-A1E9-55A9-0D81-B33A2F6F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2D443-0870-83D8-A2AD-9ABF48227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CC23A-CB83-47AF-ACDF-F61F2628F790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48435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6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E5F78B-B21F-62C5-9409-20FD1D056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AC278-3227-4283-8089-DF61D4E357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EBEB0F-E7A3-1B5F-8BEA-21CF0845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5B9827-D351-7C68-49BF-49EF89AD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90CEF-E931-4051-9DD7-BD40A4D5FFD3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36952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6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6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9" y="1535113"/>
            <a:ext cx="52543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9" y="2174875"/>
            <a:ext cx="52543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F8580A-ABF4-E9B0-1B16-DA1CF0A6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9050-3337-4803-88B3-0DCE25793D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73C0FC4-E44A-DD6F-16D1-2DBD4A3E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11CE63-7F94-8242-3376-D5368CD5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6BAA1-1F63-4815-9523-804336709D34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97985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D618688-251B-B6C9-28D6-13F1F4F81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E9524-4DCE-4237-9CE0-5B0A8CD568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FEF6E7-EE71-493C-A6E8-BD2E879D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064ADB1-3B63-5D30-4C85-3159AC0C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A77A8-4CD9-4357-96BA-748B53ACD80F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1699653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5AF249-D559-BEE3-46B3-9F4535607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FCDB9-37D2-472D-BCB3-E748B28216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3B6D7B2-DC82-45B8-0A75-9950A346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5B1F335-C0D3-2151-EB5D-512CC0E5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3024B-6B09-4288-97DA-6EEA14C7F123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30242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7" y="273058"/>
            <a:ext cx="664527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6EED6B-CFAE-1C17-AEF4-8059C250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EFCF-B2F1-414B-86DF-BCF553A7F9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3BA4A71-6DFB-AA25-A415-57A1C30EA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A35D80-6FBE-86BB-AB4A-F205B0E0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056BD-70BA-47D9-B681-2FB9D6CBFC13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422232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4800600"/>
            <a:ext cx="713232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12775"/>
            <a:ext cx="713232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5CAB28-0357-2B78-D701-C3BFACDF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86BE-135F-4924-86F5-2FA57A0727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3E5FCC-4A47-C6B1-EB03-1E34B7E54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B5F52E-9A9C-8749-B5FE-ED9C6FED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70168-5971-4488-A480-7948687F2647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92535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6B83B01B-8651-7EC9-AD8F-EFC97D315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A400692B-300E-E5B1-C9A3-C4D882E1D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5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657B1-931F-B5F6-DF65-CB29B0BD7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19160" y="6356355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3A8A97-EA20-49B9-AD0D-2877BB19B2FB}" type="datetimeFigureOut">
              <a:rPr lang="en-US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4/20/2026</a:t>
            </a:fld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497D0-73D3-973C-A1AA-B2DFD825B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1461" y="6356355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15BBD-EA5F-83A9-3676-B6894D77D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56355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45EBACB-ABE5-4189-AF06-514D7BF98905}" type="slidenum">
              <a:rPr lang="en-US" altLang="ar-IQ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22339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iseas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D6961A9-AF60-F93C-FA30-ACA21F52F6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698480" cy="1143000"/>
          </a:xfrm>
        </p:spPr>
        <p:txBody>
          <a:bodyPr/>
          <a:lstStyle/>
          <a:p>
            <a:pPr eaLnBrk="1" hangingPunct="1"/>
            <a:r>
              <a:rPr lang="en-GB" altLang="en-US">
                <a:cs typeface="Times New Roman" panose="02020603050405020304" pitchFamily="18" charset="0"/>
              </a:rPr>
              <a:t> 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48FD4D9-EC2D-A445-C8D7-869D124C725F}"/>
              </a:ext>
            </a:extLst>
          </p:cNvPr>
          <p:cNvSpPr txBox="1">
            <a:spLocks/>
          </p:cNvSpPr>
          <p:nvPr/>
        </p:nvSpPr>
        <p:spPr bwMode="auto">
          <a:xfrm>
            <a:off x="4640345" y="2373313"/>
            <a:ext cx="2072522" cy="825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Lab </a:t>
            </a:r>
            <a:r>
              <a:rPr lang="en-US" sz="36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14 </a:t>
            </a:r>
            <a:endParaRPr lang="ar-SA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5D2D0BB2-DE5C-00DF-08C0-9FCB7A96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11" y="1065213"/>
            <a:ext cx="363116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A0A8FB3-780B-210C-35F8-577D3D0E361E}"/>
              </a:ext>
            </a:extLst>
          </p:cNvPr>
          <p:cNvSpPr txBox="1">
            <a:spLocks/>
          </p:cNvSpPr>
          <p:nvPr/>
        </p:nvSpPr>
        <p:spPr>
          <a:xfrm>
            <a:off x="1807846" y="4648200"/>
            <a:ext cx="500253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Genus:</a:t>
            </a:r>
            <a:r>
              <a:rPr lang="en-US" sz="4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Clostridium spp.</a:t>
            </a:r>
          </a:p>
        </p:txBody>
      </p:sp>
    </p:spTree>
    <p:extLst>
      <p:ext uri="{BB962C8B-B14F-4D97-AF65-F5344CB8AC3E}">
        <p14:creationId xmlns:p14="http://schemas.microsoft.com/office/powerpoint/2010/main" val="19726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3">
            <a:extLst>
              <a:ext uri="{FF2B5EF4-FFF2-40B4-BE49-F238E27FC236}">
                <a16:creationId xmlns:a16="http://schemas.microsoft.com/office/drawing/2014/main" id="{7E840065-6CCD-8BC2-9764-70AA46D06E54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609600"/>
            <a:ext cx="5720716" cy="5410200"/>
          </a:xfrm>
        </p:spPr>
      </p:pic>
      <p:sp>
        <p:nvSpPr>
          <p:cNvPr id="2" name="Rectangle 1"/>
          <p:cNvSpPr/>
          <p:nvPr/>
        </p:nvSpPr>
        <p:spPr>
          <a:xfrm>
            <a:off x="4562746" y="6019800"/>
            <a:ext cx="25325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spores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8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CF6811-8B17-ABCC-CBBD-2F50E48B9565}"/>
              </a:ext>
            </a:extLst>
          </p:cNvPr>
          <p:cNvSpPr/>
          <p:nvPr/>
        </p:nvSpPr>
        <p:spPr>
          <a:xfrm>
            <a:off x="523162" y="1635132"/>
            <a:ext cx="10826949" cy="2384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IV.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Clostridium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difficile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171450" indent="-282575" algn="just" eaLnBrk="0" fontAlgn="base" hangingPunct="0">
              <a:lnSpc>
                <a:spcPct val="15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which overgrows during antibiotic therapy, may lead to </a:t>
            </a:r>
            <a:r>
              <a:rPr 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pseudomembrane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colitis.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96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9541-1EBF-DCCD-C356-9C1E5DC94A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906" y="245610"/>
            <a:ext cx="9749671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Laboratory diagnostic tests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1199B-7E17-27DE-C20C-F22C537602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7298" y="1462314"/>
            <a:ext cx="9749671" cy="3719286"/>
          </a:xfrm>
        </p:spPr>
        <p:txBody>
          <a:bodyPr/>
          <a:lstStyle/>
          <a:p>
            <a:pPr marL="0" indent="0" algn="just" rtl="0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Clostridium spp. could be divided into: </a:t>
            </a:r>
          </a:p>
          <a:p>
            <a:pPr marL="34290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Saccharolytic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organisms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perfringens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ferments carbohydrates, produces acid and gas </a:t>
            </a:r>
          </a:p>
          <a:p>
            <a:pPr marL="34290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Proteolytic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organisms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tetani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digest proteins with blackening and bad smell production.</a:t>
            </a:r>
          </a:p>
          <a:p>
            <a:pPr marL="342900" indent="-342900" algn="just" rtl="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  <a:defRPr/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Mixed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saccharolytic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&amp;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proteolytic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certain groups of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botulinum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230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85B95-7C1D-2C72-8213-2285FC1FB69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381000"/>
            <a:ext cx="10574655" cy="5981700"/>
          </a:xfrm>
        </p:spPr>
        <p:txBody>
          <a:bodyPr/>
          <a:lstStyle/>
          <a:p>
            <a:pPr marL="82550" indent="0" algn="just" rtl="0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Specimen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Wound,  food,  stool.</a:t>
            </a:r>
          </a:p>
          <a:p>
            <a:pPr marL="82550" indent="0" algn="just" rtl="0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Gram stain: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G+ve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rods with spore site according to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spp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rtl="0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 Culture: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Cultures are incubated under anaerobic conditions. </a:t>
            </a:r>
          </a:p>
          <a:p>
            <a:pPr marL="0" indent="0" algn="just" rtl="0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None/>
              <a:tabLst>
                <a:tab pos="685800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 Blood agar:</a:t>
            </a:r>
          </a:p>
          <a:p>
            <a:pPr marL="457200" indent="-457200" algn="just" rtl="0">
              <a:lnSpc>
                <a:spcPct val="150000"/>
              </a:lnSpc>
              <a:spcAft>
                <a:spcPts val="0"/>
              </a:spcAft>
              <a:tabLst>
                <a:tab pos="685800" algn="l"/>
              </a:tabLst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clostridia produce flat, gray colonies. </a:t>
            </a:r>
          </a:p>
          <a:p>
            <a:pPr marL="457200" indent="-457200" algn="just" rtl="0">
              <a:lnSpc>
                <a:spcPct val="150000"/>
              </a:lnSpc>
              <a:spcAft>
                <a:spcPts val="0"/>
              </a:spcAft>
              <a:tabLst>
                <a:tab pos="685800" algn="l"/>
              </a:tabLst>
              <a:defRPr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also usually hemolytic.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 rtl="0">
              <a:lnSpc>
                <a:spcPct val="150000"/>
              </a:lnSpc>
              <a:spcAft>
                <a:spcPts val="0"/>
              </a:spcAft>
              <a:tabLst>
                <a:tab pos="685800" algn="l"/>
              </a:tabLst>
              <a:defRPr/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Clostridium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perfringens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produces raised, entire colonies with double zone hemolysis, the complete zone round the colony is due to theta toxin, and the wider zone around it is due to alpha toxin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lecithinase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216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>
            <a:extLst>
              <a:ext uri="{FF2B5EF4-FFF2-40B4-BE49-F238E27FC236}">
                <a16:creationId xmlns:a16="http://schemas.microsoft.com/office/drawing/2014/main" id="{1AD778CD-9CB3-365F-8DE7-92F2591BD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284" y="136527"/>
            <a:ext cx="89030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 &amp; Macroscopic C. perfringens</a:t>
            </a:r>
          </a:p>
        </p:txBody>
      </p:sp>
      <p:pic>
        <p:nvPicPr>
          <p:cNvPr id="31747" name="Picture 9">
            <a:extLst>
              <a:ext uri="{FF2B5EF4-FFF2-40B4-BE49-F238E27FC236}">
                <a16:creationId xmlns:a16="http://schemas.microsoft.com/office/drawing/2014/main" id="{70170DDA-1DEB-8370-CC20-D1F4DC0FE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55" y="1831975"/>
            <a:ext cx="3315414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10">
            <a:extLst>
              <a:ext uri="{FF2B5EF4-FFF2-40B4-BE49-F238E27FC236}">
                <a16:creationId xmlns:a16="http://schemas.microsoft.com/office/drawing/2014/main" id="{F7B49337-9F9B-6A0A-278B-9C33E820F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24" y="1831975"/>
            <a:ext cx="3535204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Rectangle 1">
            <a:extLst>
              <a:ext uri="{FF2B5EF4-FFF2-40B4-BE49-F238E27FC236}">
                <a16:creationId xmlns:a16="http://schemas.microsoft.com/office/drawing/2014/main" id="{5F5FBA1D-702A-DB03-F3DF-D866DFDA0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824" y="5376867"/>
            <a:ext cx="35352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perfringens </a:t>
            </a: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blood agar with double zone of hemolysis </a:t>
            </a:r>
          </a:p>
        </p:txBody>
      </p:sp>
      <p:sp>
        <p:nvSpPr>
          <p:cNvPr id="31750" name="Rectangle 2">
            <a:extLst>
              <a:ext uri="{FF2B5EF4-FFF2-40B4-BE49-F238E27FC236}">
                <a16:creationId xmlns:a16="http://schemas.microsoft.com/office/drawing/2014/main" id="{CFD8D4EF-2828-0AA9-0653-B7903A808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53" y="5376863"/>
            <a:ext cx="27721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 stain: G+ve rods </a:t>
            </a:r>
          </a:p>
        </p:txBody>
      </p:sp>
    </p:spTree>
    <p:extLst>
      <p:ext uri="{BB962C8B-B14F-4D97-AF65-F5344CB8AC3E}">
        <p14:creationId xmlns:p14="http://schemas.microsoft.com/office/powerpoint/2010/main" val="2745733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C17B83EC-67D1-92C5-E4D9-18EBC7083C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7358" y="653604"/>
            <a:ext cx="10378305" cy="5311775"/>
          </a:xfrm>
        </p:spPr>
        <p:txBody>
          <a:bodyPr/>
          <a:lstStyle/>
          <a:p>
            <a:pPr marL="0" indent="0" algn="l" rtl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685800" algn="l"/>
              </a:tabLst>
            </a:pPr>
            <a:r>
              <a:rPr lang="en-US" alt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Robertson's medium (cooked meat medium): </a:t>
            </a:r>
          </a:p>
          <a:p>
            <a:pPr marL="0" indent="0" algn="l" rtl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685800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Cooked Meat Medium provides a favorable environment for the growth of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anaerobes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since the muscle protein in the heart tissue is a source of amino acids and other nutrients. </a:t>
            </a:r>
          </a:p>
          <a:p>
            <a:pPr marL="0" indent="0" algn="l" rtl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685800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sulfhydryl groups, which exert the reducing effect, are more available in denatured protein; therefore, the meat particles are cooked for use in the medium.</a:t>
            </a:r>
          </a:p>
          <a:p>
            <a:pPr marL="0" indent="0" algn="l" rtl="0">
              <a:lnSpc>
                <a:spcPct val="150000"/>
              </a:lnSpc>
              <a:buFont typeface="Wingdings 2" panose="05020102010507070707" pitchFamily="18" charset="2"/>
              <a:buNone/>
              <a:tabLst>
                <a:tab pos="685800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Cooked Meat Medium is still widely used for the cultivation and maintenance of clostridia and for determining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proteolytic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activity of anaerobes.</a:t>
            </a:r>
          </a:p>
          <a:p>
            <a:pPr marL="0" indent="0" algn="l" rtl="0">
              <a:lnSpc>
                <a:spcPct val="150000"/>
              </a:lnSpc>
              <a:tabLst>
                <a:tab pos="685800" algn="l"/>
              </a:tabLs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Robertson's cooked meat medium →  blackening of meat will be observed </a:t>
            </a:r>
          </a:p>
        </p:txBody>
      </p:sp>
    </p:spTree>
    <p:extLst>
      <p:ext uri="{BB962C8B-B14F-4D97-AF65-F5344CB8AC3E}">
        <p14:creationId xmlns:p14="http://schemas.microsoft.com/office/powerpoint/2010/main" val="116509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7BD85AC1-8312-07F7-274D-1353859A40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10698480" cy="1143000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anaerobic conditions can be provided by: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:\البحث وكل مايخص الدراسة\microbiology lab\photo\chopped meat media.jpg">
            <a:extLst>
              <a:ext uri="{FF2B5EF4-FFF2-40B4-BE49-F238E27FC236}">
                <a16:creationId xmlns:a16="http://schemas.microsoft.com/office/drawing/2014/main" id="{D8FC9E71-5538-E569-0C03-1BE32D8E2F5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0056" y="1823244"/>
            <a:ext cx="2995017" cy="378618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80F65F-39A3-A7D4-E90C-7A2331C3FA12}"/>
              </a:ext>
            </a:extLst>
          </p:cNvPr>
          <p:cNvSpPr/>
          <p:nvPr/>
        </p:nvSpPr>
        <p:spPr>
          <a:xfrm>
            <a:off x="5316737" y="5786438"/>
            <a:ext cx="44577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Cooked Meat Medium Tubes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096D4463-556E-A31C-B4CB-4DDC796DC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351" y="1857381"/>
            <a:ext cx="291453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&amp; gas produced are evident).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4F62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produced lifted the cooked meat particles to the surface.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6B8AAB02-0FE6-E2F7-2380-51AA2BD1F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1" y="3716342"/>
            <a:ext cx="102000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FFFFFF"/>
                </a:solidFill>
                <a:latin typeface="Gill Sans MT" panose="020B0502020104020203" pitchFamily="34" charset="0"/>
              </a:rPr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14579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0A940F4C-0415-A945-125B-4BDDEA7EBED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33720" y="245609"/>
            <a:ext cx="9749671" cy="1143000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Reaction on Cooked Meat Medium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90AFA91-D7FB-CF78-72A1-40F3D88C795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18630" y="1201057"/>
            <a:ext cx="9749671" cy="5410200"/>
          </a:xfrm>
        </p:spPr>
        <p:txBody>
          <a:bodyPr/>
          <a:lstStyle/>
          <a:p>
            <a:pPr algn="l" rtl="0">
              <a:lnSpc>
                <a:spcPct val="90000"/>
              </a:lnSpc>
              <a:defRPr/>
            </a:pPr>
            <a:r>
              <a:rPr lang="en-US" alt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Saccharolytic</a:t>
            </a:r>
            <a:r>
              <a:rPr lang="en-US" alt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reaction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It causes fermentation of glycogen of muscles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Production of acid and gas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Meat particles remain intact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Perfergines</a:t>
            </a:r>
            <a:endParaRPr lang="en-US" altLang="en-US" i="1" dirty="0">
              <a:latin typeface="Times New Roman" pitchFamily="18" charset="0"/>
              <a:cs typeface="Times New Roman" pitchFamily="18" charset="0"/>
            </a:endParaRPr>
          </a:p>
          <a:p>
            <a:pPr marL="403225" lvl="1" indent="0" algn="l" rtl="0">
              <a:lnSpc>
                <a:spcPct val="90000"/>
              </a:lnSpc>
              <a:buFont typeface="Verdana" panose="020B0604030504040204" pitchFamily="34" charset="0"/>
              <a:buNone/>
              <a:defRPr/>
            </a:pPr>
            <a:endParaRPr lang="en-US" altLang="en-US" i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defRPr/>
            </a:pPr>
            <a:r>
              <a:rPr lang="en-US" alt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Proteolytic</a:t>
            </a:r>
            <a:r>
              <a:rPr lang="en-US" alt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Reaction</a:t>
            </a:r>
            <a:endParaRPr lang="ar-SA" alt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It causes digestion of meat particles with the production of  H2S and NH3 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Formation of black, foul smelling due to sulfur compounds</a:t>
            </a:r>
          </a:p>
          <a:p>
            <a:pPr lvl="1" algn="l" rtl="0">
              <a:lnSpc>
                <a:spcPct val="90000"/>
              </a:lnSpc>
              <a:defRPr/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i="1" dirty="0" err="1">
                <a:latin typeface="Times New Roman" pitchFamily="18" charset="0"/>
                <a:cs typeface="Times New Roman" pitchFamily="18" charset="0"/>
              </a:rPr>
              <a:t>tetani</a:t>
            </a:r>
            <a:r>
              <a:rPr lang="en-US" altLang="en-US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l" rtl="0">
              <a:lnSpc>
                <a:spcPct val="90000"/>
              </a:lnSpc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5603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0DB0E-28B7-35C4-66CD-4BE46023AC8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838200"/>
            <a:ext cx="6937296" cy="4666449"/>
          </a:xfrm>
        </p:spPr>
        <p:txBody>
          <a:bodyPr/>
          <a:lstStyle/>
          <a:p>
            <a:pPr marL="0" indent="0" algn="just" rtl="0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None/>
              <a:tabLst>
                <a:tab pos="685800" algn="l"/>
              </a:tabLst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 Brewer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Thioglycollate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Medium : </a:t>
            </a:r>
          </a:p>
          <a:p>
            <a:pPr marL="342900" indent="-342900" algn="just" rtl="0">
              <a:lnSpc>
                <a:spcPct val="150000"/>
              </a:lnSpc>
              <a:spcAft>
                <a:spcPts val="0"/>
              </a:spcAft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Contains highly nutritious proteose peptone and beef infusion which support the growth of fastidious bacteria. </a:t>
            </a:r>
          </a:p>
          <a:p>
            <a:pPr marL="342900" indent="-342900" algn="just" rtl="0">
              <a:lnSpc>
                <a:spcPct val="150000"/>
              </a:lnSpc>
              <a:spcAft>
                <a:spcPts val="0"/>
              </a:spcAft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Sodium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thioglycollate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helps to create anaerobic conditions. </a:t>
            </a:r>
          </a:p>
          <a:p>
            <a:pPr marL="342900" indent="-342900" algn="just" rtl="0">
              <a:lnSpc>
                <a:spcPct val="150000"/>
              </a:lnSpc>
              <a:spcAft>
                <a:spcPts val="0"/>
              </a:spcAft>
              <a:tabLst>
                <a:tab pos="685800" algn="l"/>
              </a:tabLst>
              <a:defRPr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Methylene blue indicates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oxygen content of the medium by exhibiting a bluish-green color of the medium in the presence of oxygen. </a:t>
            </a:r>
          </a:p>
          <a:p>
            <a:pPr marL="342900" indent="-342900" algn="just" rtl="0">
              <a:lnSpc>
                <a:spcPct val="150000"/>
              </a:lnSpc>
              <a:spcAft>
                <a:spcPts val="0"/>
              </a:spcAft>
              <a:tabLst>
                <a:tab pos="685800" algn="l"/>
              </a:tabLs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Brewer's anaerobic jar is used for growing bacteria under anaerobic condition. </a:t>
            </a:r>
          </a:p>
          <a:p>
            <a:pPr algn="l" rtl="0">
              <a:defRPr/>
            </a:pPr>
            <a:endParaRPr lang="ar-IQ" sz="2200" dirty="0"/>
          </a:p>
        </p:txBody>
      </p:sp>
      <p:pic>
        <p:nvPicPr>
          <p:cNvPr id="35843" name="Picture 6" descr="thio">
            <a:extLst>
              <a:ext uri="{FF2B5EF4-FFF2-40B4-BE49-F238E27FC236}">
                <a16:creationId xmlns:a16="http://schemas.microsoft.com/office/drawing/2014/main" id="{BD2A6C04-6B34-E0BB-F8DC-74F51AE8C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466" y="1219201"/>
            <a:ext cx="231433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4">
            <a:extLst>
              <a:ext uri="{FF2B5EF4-FFF2-40B4-BE49-F238E27FC236}">
                <a16:creationId xmlns:a16="http://schemas.microsoft.com/office/drawing/2014/main" id="{D9F34E3F-482A-078B-EB54-F752632BC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5388" y="5435600"/>
            <a:ext cx="26467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agents in the medium absorb oxygen and allow obligate anaerobes to grow</a:t>
            </a:r>
            <a:r>
              <a:rPr lang="ar-SA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03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anjar">
            <a:extLst>
              <a:ext uri="{FF2B5EF4-FFF2-40B4-BE49-F238E27FC236}">
                <a16:creationId xmlns:a16="http://schemas.microsoft.com/office/drawing/2014/main" id="{C930F097-8448-A742-DA96-44CC1683781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8978" y="1676400"/>
            <a:ext cx="3179622" cy="4184877"/>
          </a:xfrm>
          <a:noFill/>
        </p:spPr>
      </p:pic>
      <p:sp>
        <p:nvSpPr>
          <p:cNvPr id="36867" name="Text Box 11">
            <a:extLst>
              <a:ext uri="{FF2B5EF4-FFF2-40B4-BE49-F238E27FC236}">
                <a16:creationId xmlns:a16="http://schemas.microsoft.com/office/drawing/2014/main" id="{31CD838D-5D6B-C960-6196-35968EBF1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663" y="6172207"/>
            <a:ext cx="19014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en-US" sz="2400">
                <a:solidFill>
                  <a:prstClr val="black"/>
                </a:solidFill>
                <a:latin typeface="Times New Roman" panose="02020603050405020304" pitchFamily="18" charset="0"/>
                <a:ea typeface="PMingLiU" panose="02020500000000000000" pitchFamily="18" charset="-120"/>
              </a:rPr>
              <a:t>Anaerobic Jar</a:t>
            </a:r>
          </a:p>
        </p:txBody>
      </p:sp>
      <p:sp>
        <p:nvSpPr>
          <p:cNvPr id="36868" name="Rectangle 1">
            <a:extLst>
              <a:ext uri="{FF2B5EF4-FFF2-40B4-BE49-F238E27FC236}">
                <a16:creationId xmlns:a16="http://schemas.microsoft.com/office/drawing/2014/main" id="{FD14C115-E514-285C-8B9C-E4F62785E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2771" y="1020776"/>
            <a:ext cx="576726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anaerobic conditions can be provided by:</a:t>
            </a:r>
            <a:endParaRPr lang="en-US" alt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519CE9-59FD-42FB-5413-9031E46F8EA1}"/>
              </a:ext>
            </a:extLst>
          </p:cNvPr>
          <p:cNvSpPr/>
          <p:nvPr/>
        </p:nvSpPr>
        <p:spPr>
          <a:xfrm>
            <a:off x="1239802" y="-373063"/>
            <a:ext cx="10156746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4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en-US" kern="0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250104"/>
      </p:ext>
    </p:extLst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511E-2582-43CC-5F05-E2E2919EDA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0881" y="685800"/>
            <a:ext cx="9529519" cy="731838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 </a:t>
            </a:r>
            <a:r>
              <a:rPr lang="en-US" sz="6000" b="1" dirty="0">
                <a:latin typeface="Times New Roman" pitchFamily="18" charset="0"/>
                <a:ea typeface="+mn-ea"/>
                <a:cs typeface="Times New Roman" pitchFamily="18" charset="0"/>
              </a:rPr>
              <a:t>Genus:</a:t>
            </a:r>
            <a:r>
              <a:rPr lang="en-US" sz="6000" b="1" i="1" dirty="0">
                <a:latin typeface="Times New Roman" pitchFamily="18" charset="0"/>
                <a:ea typeface="+mn-ea"/>
                <a:cs typeface="Times New Roman" pitchFamily="18" charset="0"/>
              </a:rPr>
              <a:t> Clostridium</a:t>
            </a:r>
            <a:br>
              <a:rPr lang="en-US" sz="6000" b="1" i="1" dirty="0"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722D311-7AE8-E4DB-D6FA-16FCA404B6F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33400" y="1100145"/>
            <a:ext cx="10165080" cy="5026025"/>
          </a:xfrm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G +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Bacilli</a:t>
            </a:r>
          </a:p>
          <a:p>
            <a:pPr algn="l" eaLnBrk="1" hangingPunct="1">
              <a:buFont typeface="Arial" panose="020B0604020202020204" pitchFamily="34" charset="0"/>
              <a:buNone/>
            </a:pP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Anaerobic spore forming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E:\البحث وكل مايخص الدراسة\microbiology lab\photo\c.tetani.jpg">
            <a:extLst>
              <a:ext uri="{FF2B5EF4-FFF2-40B4-BE49-F238E27FC236}">
                <a16:creationId xmlns:a16="http://schemas.microsoft.com/office/drawing/2014/main" id="{F50F8512-D09D-B5A9-0308-7A9C4AB4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65400"/>
            <a:ext cx="4982409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4639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11A0E0E5-4FDA-2710-C82F-2880407A00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10698480" cy="11430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accent1"/>
                </a:solidFill>
                <a:cs typeface="Times New Roman" panose="02020603050405020304" pitchFamily="18" charset="0"/>
              </a:rPr>
              <a:t>  </a:t>
            </a:r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8D2DF-4B86-5085-2B3C-611C8A3888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5452" y="551660"/>
            <a:ext cx="10241280" cy="3546475"/>
          </a:xfrm>
        </p:spPr>
        <p:txBody>
          <a:bodyPr rtlCol="1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 Egg yolk agar medium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Definitive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diagnostic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test for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perfringens</a:t>
            </a:r>
            <a:endParaRPr 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 perfringens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growth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just" rtl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White opaque insoluble precipitation around colonies due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lecithinase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activity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id="{64B8691F-D9C9-56EB-BB6F-4614A1EE7491}"/>
              </a:ext>
            </a:extLst>
          </p:cNvPr>
          <p:cNvSpPr/>
          <p:nvPr/>
        </p:nvSpPr>
        <p:spPr>
          <a:xfrm rot="5400000">
            <a:off x="5662140" y="2508850"/>
            <a:ext cx="785813" cy="41790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2" descr="E:\البحث وكل مايخص الدراسة\microbiology lab\photo\Lecithinase.jpg">
            <a:extLst>
              <a:ext uri="{FF2B5EF4-FFF2-40B4-BE49-F238E27FC236}">
                <a16:creationId xmlns:a16="http://schemas.microsoft.com/office/drawing/2014/main" id="{37344D26-BA9E-0C47-DEA3-4BF94C712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91" y="4286257"/>
            <a:ext cx="550247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971801" y="5181607"/>
            <a:ext cx="1684020" cy="2119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4858955"/>
            <a:ext cx="23622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perfringens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SA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8141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>
            <a:extLst>
              <a:ext uri="{FF2B5EF4-FFF2-40B4-BE49-F238E27FC236}">
                <a16:creationId xmlns:a16="http://schemas.microsoft.com/office/drawing/2014/main" id="{010879E2-DFA2-0316-AE8D-9169FC94E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7" y="2057400"/>
            <a:ext cx="8001000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657" y="152400"/>
            <a:ext cx="5209143" cy="156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Biochemical tests: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Stormy fermentation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</a:t>
            </a:r>
          </a:p>
        </p:txBody>
      </p:sp>
      <p:pic>
        <p:nvPicPr>
          <p:cNvPr id="4" name="Picture 2" descr="PowerPoint 簡報">
            <a:extLst>
              <a:ext uri="{FF2B5EF4-FFF2-40B4-BE49-F238E27FC236}">
                <a16:creationId xmlns:a16="http://schemas.microsoft.com/office/drawing/2014/main" id="{DC74B63F-A9BE-2D3E-CAD1-2E080FC4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7" y="1800225"/>
            <a:ext cx="28767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61786" y="6101090"/>
            <a:ext cx="2545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Stormy fermentation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159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ED27C-54A8-CD37-8704-013A327FDD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381000"/>
            <a:ext cx="10574655" cy="6138863"/>
          </a:xfrm>
        </p:spPr>
        <p:txBody>
          <a:bodyPr/>
          <a:lstStyle/>
          <a:p>
            <a:pPr marL="0" indent="0" algn="l" rtl="0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Nagler's reaction for the detection of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lecithinase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activity</a:t>
            </a:r>
          </a:p>
          <a:p>
            <a:pPr marL="0" indent="0" algn="l" rtl="0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0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Nagler's reaction is related to the detection of </a:t>
            </a:r>
            <a:r>
              <a:rPr lang="en-US" sz="20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lecithinase</a:t>
            </a:r>
            <a:r>
              <a:rPr lang="en-US" sz="20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activity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(alpha toxin of 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Clostridium perfringens)</a:t>
            </a:r>
            <a:r>
              <a:rPr lang="en-US" sz="20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. Nagler's reaction is a test used to identify bacteria that produce the enzyme </a:t>
            </a:r>
            <a:r>
              <a:rPr lang="en-US" sz="20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lecithinase</a:t>
            </a:r>
            <a:r>
              <a:rPr lang="en-US" sz="20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, which hydrolyzes lecithin, a phospholipid found in egg yolk. </a:t>
            </a:r>
            <a:endParaRPr lang="en-US" sz="2000" dirty="0">
              <a:solidFill>
                <a:srgbClr val="0D0D0D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An egg-yolk plate is divided into two halves. Over one half is spread with a specific antitoxin. </a:t>
            </a:r>
          </a:p>
          <a:p>
            <a:pPr marL="342900" indent="-342900" algn="l" rtl="0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The culture to be tested, together with a positive control is streaked across the plate, going from the untreated area of the plate to the area that is covered with antitoxin. </a:t>
            </a:r>
          </a:p>
          <a:p>
            <a:pPr marL="342900" indent="-342900" algn="l" rtl="0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The culture is then incubated anaerobically. </a:t>
            </a:r>
          </a:p>
          <a:p>
            <a:pPr marL="342900" indent="-342900" algn="l" rtl="0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Following incubation,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lecithinase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activity, caused by the action of the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Clostridium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perfringens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            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a-toxin is seen as a precipitate in the medium on the side of the plate that did not receive the antitoxin, but not on the side that was treated.</a:t>
            </a:r>
          </a:p>
        </p:txBody>
      </p:sp>
    </p:spTree>
    <p:extLst>
      <p:ext uri="{BB962C8B-B14F-4D97-AF65-F5344CB8AC3E}">
        <p14:creationId xmlns:p14="http://schemas.microsoft.com/office/powerpoint/2010/main" val="1699998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agler Reaction                                         Positive Nagler ReactionProcedure of Nagler Reaction              ...">
            <a:extLst>
              <a:ext uri="{FF2B5EF4-FFF2-40B4-BE49-F238E27FC236}">
                <a16:creationId xmlns:a16="http://schemas.microsoft.com/office/drawing/2014/main" id="{AE2AF103-EB57-11A2-0977-553B09AF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499" y="246070"/>
            <a:ext cx="8915401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38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17" y="1747385"/>
            <a:ext cx="8655368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764282" y="2133606"/>
            <a:ext cx="1825535" cy="2322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14752" y="3229769"/>
            <a:ext cx="1924595" cy="19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273733" y="4267207"/>
            <a:ext cx="1316082" cy="174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15919" y="652928"/>
            <a:ext cx="5943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cs typeface="Times New Roman" pitchFamily="18" charset="0"/>
              </a:rPr>
              <a:t>6. Serological test:  </a:t>
            </a:r>
            <a:b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ar-SA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72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5A692B41-0363-CEC9-2FCC-74F3B8060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9585" y="2314581"/>
            <a:ext cx="4160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200">
                <a:solidFill>
                  <a:srgbClr val="000000"/>
                </a:solidFill>
                <a:latin typeface="Times New Roman" panose="02020603050405020304" pitchFamily="18" charset="0"/>
              </a:rPr>
              <a:t>Thank you</a:t>
            </a:r>
            <a:endParaRPr lang="en-US" altLang="en-US" sz="7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9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C050806-134D-DB47-0752-016F733CCD3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0338"/>
            <a:ext cx="10698480" cy="1143000"/>
          </a:xfrm>
        </p:spPr>
        <p:txBody>
          <a:bodyPr/>
          <a:lstStyle/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Genus:</a:t>
            </a:r>
            <a:r>
              <a:rPr lang="en-US" altLang="en-US" sz="5400" i="1" dirty="0">
                <a:solidFill>
                  <a:srgbClr val="00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 Clostridium</a:t>
            </a:r>
            <a:br>
              <a:rPr lang="en-US" altLang="en-US" sz="5400" b="1" i="1" dirty="0">
                <a:solidFill>
                  <a:srgbClr val="000000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</a:b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1B389-DFF7-6FA1-49F2-E0AB61F137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600206"/>
            <a:ext cx="10012680" cy="4525963"/>
          </a:xfrm>
          <a:ln>
            <a:solidFill>
              <a:schemeClr val="bg1"/>
            </a:solidFill>
          </a:ln>
        </p:spPr>
        <p:txBody>
          <a:bodyPr rtlCol="1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3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important species: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3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3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300" i="1" dirty="0">
                <a:latin typeface="Times New Roman" pitchFamily="18" charset="0"/>
                <a:cs typeface="Times New Roman" pitchFamily="18" charset="0"/>
              </a:rPr>
              <a:t>C. tetani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300" i="1" dirty="0">
                <a:latin typeface="Times New Roman" pitchFamily="18" charset="0"/>
                <a:cs typeface="Times New Roman" pitchFamily="18" charset="0"/>
              </a:rPr>
              <a:t>  C. botulinum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300" i="1" dirty="0">
                <a:latin typeface="Times New Roman" pitchFamily="18" charset="0"/>
                <a:cs typeface="Times New Roman" pitchFamily="18" charset="0"/>
              </a:rPr>
              <a:t>  C. perfringens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i="1" dirty="0">
                <a:cs typeface="Times New Roman" pitchFamily="18" charset="0"/>
              </a:rPr>
              <a:t>  C. </a:t>
            </a:r>
            <a:r>
              <a:rPr lang="en-US" sz="4800" i="1" dirty="0" err="1">
                <a:cs typeface="Times New Roman" pitchFamily="18" charset="0"/>
              </a:rPr>
              <a:t>difficile</a:t>
            </a:r>
            <a:r>
              <a:rPr lang="en-US" sz="4800" i="1" dirty="0">
                <a:cs typeface="Times New Roman" pitchFamily="18" charset="0"/>
              </a:rPr>
              <a:t> </a:t>
            </a:r>
          </a:p>
          <a:p>
            <a:pPr algn="l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40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81012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535C0-187B-BE4A-CD69-BB3E4CA6E4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48369" y="381000"/>
            <a:ext cx="10574655" cy="5867400"/>
          </a:xfrm>
        </p:spPr>
        <p:txBody>
          <a:bodyPr/>
          <a:lstStyle/>
          <a:p>
            <a:pPr marL="0" indent="0" algn="l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Clostridium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G+ve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obligate anaerobic spore-forming bacilli.</a:t>
            </a:r>
          </a:p>
          <a:p>
            <a:pPr marL="0" indent="0" algn="l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Four main species responsible for </a:t>
            </a:r>
            <a:r>
              <a:rPr lang="en-US" sz="2800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 tooltip="Disease"/>
              </a:rPr>
              <a:t>disease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humans:</a:t>
            </a:r>
            <a:endParaRPr lang="en-US" sz="28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I// Clostridium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tetani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  <a:buSzPts val="1400"/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Rod-shaped, rounded ends.</a:t>
            </a:r>
          </a:p>
          <a:p>
            <a:pPr algn="l" rtl="0">
              <a:lnSpc>
                <a:spcPct val="150000"/>
              </a:lnSpc>
              <a:spcAft>
                <a:spcPts val="0"/>
              </a:spcAft>
              <a:buSzPts val="1400"/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Motile with peritrichous flagella</a:t>
            </a:r>
          </a:p>
          <a:p>
            <a:pPr algn="l" rtl="0">
              <a:lnSpc>
                <a:spcPct val="150000"/>
              </a:lnSpc>
              <a:spcAft>
                <a:spcPts val="0"/>
              </a:spcAft>
              <a:buSzPts val="1400"/>
              <a:buFont typeface="Wingdings" pitchFamily="2" charset="2"/>
              <a:buChar char="v"/>
              <a:defRPr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Spores are rounded terminal, form drum-stick appearance.</a:t>
            </a:r>
          </a:p>
          <a:p>
            <a:pPr algn="l" rtl="0">
              <a:lnSpc>
                <a:spcPct val="150000"/>
              </a:lnSpc>
              <a:spcAft>
                <a:spcPts val="0"/>
              </a:spcAft>
              <a:buSzPts val="1400"/>
              <a:buFont typeface="Wingdings" pitchFamily="2" charset="2"/>
              <a:buChar char="v"/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Spores are highly resistant, may remain alive for years, and resist boiling for 15-90 min., some may resist dry heat at 150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 for 1 hour.</a:t>
            </a:r>
          </a:p>
        </p:txBody>
      </p:sp>
    </p:spTree>
    <p:extLst>
      <p:ext uri="{BB962C8B-B14F-4D97-AF65-F5344CB8AC3E}">
        <p14:creationId xmlns:p14="http://schemas.microsoft.com/office/powerpoint/2010/main" val="331488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>
            <a:extLst>
              <a:ext uri="{FF2B5EF4-FFF2-40B4-BE49-F238E27FC236}">
                <a16:creationId xmlns:a16="http://schemas.microsoft.com/office/drawing/2014/main" id="{0C49F082-C7B7-7816-BA2E-9847200335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533400"/>
            <a:ext cx="5502473" cy="796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Clostridium </a:t>
            </a:r>
            <a:r>
              <a:rPr lang="en-US" altLang="en-US" sz="4400" b="1" i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tetani</a:t>
            </a:r>
            <a:r>
              <a:rPr lang="en-US" altLang="en-US" sz="4400" b="1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en-US" altLang="en-US" sz="2000" b="1" dirty="0">
                <a:solidFill>
                  <a:srgbClr val="FF3300"/>
                </a:solidFill>
              </a:rPr>
            </a:br>
            <a:r>
              <a:rPr lang="en-US" altLang="en-US" sz="2000" b="1" dirty="0">
                <a:solidFill>
                  <a:srgbClr val="FF3300"/>
                </a:solidFill>
              </a:rPr>
              <a:t> </a:t>
            </a:r>
            <a:endParaRPr lang="ru-RU" altLang="en-US" sz="2000" b="1" dirty="0">
              <a:solidFill>
                <a:srgbClr val="FF3300"/>
              </a:solidFill>
            </a:endParaRPr>
          </a:p>
        </p:txBody>
      </p:sp>
      <p:pic>
        <p:nvPicPr>
          <p:cNvPr id="22531" name="Picture 7" descr="clost">
            <a:extLst>
              <a:ext uri="{FF2B5EF4-FFF2-40B4-BE49-F238E27FC236}">
                <a16:creationId xmlns:a16="http://schemas.microsoft.com/office/drawing/2014/main" id="{B0C3B7E9-76B6-A572-0DAB-8F40EEC45EE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1115" y="2034381"/>
            <a:ext cx="4355544" cy="3481387"/>
          </a:xfrm>
          <a:noFill/>
        </p:spPr>
      </p:pic>
      <p:pic>
        <p:nvPicPr>
          <p:cNvPr id="5" name="Picture 4" descr="PHOTO77">
            <a:extLst>
              <a:ext uri="{FF2B5EF4-FFF2-40B4-BE49-F238E27FC236}">
                <a16:creationId xmlns:a16="http://schemas.microsoft.com/office/drawing/2014/main" id="{99FA7B67-43FE-4FF9-457A-610133023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98712"/>
            <a:ext cx="2683907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2">
            <a:extLst>
              <a:ext uri="{FF2B5EF4-FFF2-40B4-BE49-F238E27FC236}">
                <a16:creationId xmlns:a16="http://schemas.microsoft.com/office/drawing/2014/main" id="{14FE46A2-41DD-6577-488B-614DD87CC0B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931674" y="5810789"/>
            <a:ext cx="82188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0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tetani</a:t>
            </a:r>
            <a:r>
              <a:rPr lang="en-US" altLang="en-US" sz="20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their spores are terminally location   </a:t>
            </a:r>
            <a:endParaRPr lang="en-US" alt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8059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753D7-4406-5C1C-3387-CAB735C7C3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1" y="381000"/>
            <a:ext cx="10820400" cy="5867400"/>
          </a:xfrm>
        </p:spPr>
        <p:txBody>
          <a:bodyPr/>
          <a:lstStyle/>
          <a:p>
            <a:pPr marL="82550" indent="0" algn="l" rtl="0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Clostridium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botulinum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l" rtl="0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Rod-shaped, single or in pairs or in chains</a:t>
            </a:r>
          </a:p>
          <a:p>
            <a:pPr marL="342900" indent="-342900" algn="l" rtl="0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Spores are oval,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subterminal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bulging</a:t>
            </a:r>
          </a:p>
          <a:p>
            <a:pPr marL="342900" indent="-342900" algn="l" rtl="0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Motile with 4-8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peritrichous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flagella</a:t>
            </a:r>
          </a:p>
          <a:p>
            <a:pPr marL="342900" indent="-342900" algn="l" rtl="0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Form large irregular, glistening colonies with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fimbriated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border. </a:t>
            </a:r>
          </a:p>
          <a:p>
            <a:pPr marL="342900" indent="-342900" algn="l" rtl="0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Meat is digested in cooked meat medium with putrid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odour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spcAft>
                <a:spcPts val="0"/>
              </a:spcAft>
              <a:buFont typeface="Wingdings 2" panose="05020102010507070707" pitchFamily="18" charset="2"/>
              <a:buBlip>
                <a:blip r:embed="rId2"/>
              </a:buBlip>
              <a:defRPr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Spores are destroyed at 180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 in dry heat for 5-15 min., and in boiling for 5 hours.</a:t>
            </a:r>
          </a:p>
        </p:txBody>
      </p:sp>
    </p:spTree>
    <p:extLst>
      <p:ext uri="{BB962C8B-B14F-4D97-AF65-F5344CB8AC3E}">
        <p14:creationId xmlns:p14="http://schemas.microsoft.com/office/powerpoint/2010/main" val="38852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75F08-A249-541D-3ED5-9251C714804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33400" y="762000"/>
            <a:ext cx="10955655" cy="4935537"/>
          </a:xfrm>
        </p:spPr>
        <p:txBody>
          <a:bodyPr/>
          <a:lstStyle/>
          <a:p>
            <a:pPr marL="82550" indent="0" algn="l" rtl="0">
              <a:spcAft>
                <a:spcPts val="0"/>
              </a:spcAft>
              <a:buNone/>
              <a:defRPr/>
            </a:pP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Clostridium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perfringens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Wingdings" panose="05000000000000000000" pitchFamily="2" charset="2"/>
              <a:buChar char="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Gram +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obligate anaerobe,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Wingdings" panose="05000000000000000000" pitchFamily="2" charset="2"/>
              <a:buChar char="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Non-motile, </a:t>
            </a:r>
          </a:p>
          <a:p>
            <a:pPr lvl="0" algn="just" rtl="0">
              <a:lnSpc>
                <a:spcPct val="150000"/>
              </a:lnSpc>
              <a:buFont typeface="Wingdings" panose="05000000000000000000" pitchFamily="2" charset="2"/>
              <a:buChar char=""/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Spore-forming,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Spores are oval, central or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subterminal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not bulging.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rtl="0">
              <a:lnSpc>
                <a:spcPct val="150000"/>
              </a:lnSpc>
              <a:buFont typeface="Wingdings" panose="05000000000000000000" pitchFamily="2" charset="2"/>
              <a:buChar char="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Capsulated</a:t>
            </a:r>
          </a:p>
          <a:p>
            <a:pPr lvl="0" algn="just" rtl="0">
              <a:lnSpc>
                <a:spcPct val="150000"/>
              </a:lnSpc>
              <a:buFont typeface="Wingdings" panose="05000000000000000000" pitchFamily="2" charset="2"/>
              <a:buChar char=""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Grow best on media containing carbohydrates such as; glucose agar, or glucose blood agar.</a:t>
            </a:r>
          </a:p>
          <a:p>
            <a:pPr algn="l" rtl="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800" dirty="0">
              <a:latin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0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E0DE92F-D2B9-F089-9018-7E8785418DA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990600"/>
            <a:ext cx="10306884" cy="4760913"/>
          </a:xfrm>
        </p:spPr>
        <p:txBody>
          <a:bodyPr/>
          <a:lstStyle/>
          <a:p>
            <a:pPr marL="342900" indent="-342900" algn="just" rtl="0">
              <a:lnSpc>
                <a:spcPct val="150000"/>
              </a:lnSpc>
              <a:buFont typeface="Wingdings" panose="05000000000000000000" pitchFamily="2" charset="2"/>
              <a:buChar char="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Spores of strains of food poisoning resist boiling for 1-3 hours. Other strains can resist boiling for several hours.   </a:t>
            </a:r>
          </a:p>
          <a:p>
            <a:pPr marL="342900" indent="-342900" algn="just" rtl="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"/>
            </a:pP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 double zone inhibition {narrow zone of complete hemolysis (theta toxin), while α- toxin (</a:t>
            </a:r>
            <a:r>
              <a:rPr lang="en-US" alt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lecithinase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produce                 a wide zone of hemolysis}.</a:t>
            </a:r>
          </a:p>
          <a:p>
            <a:pPr marL="342900" indent="-342900" algn="just" rtl="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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perfringens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cause gas gangrene and food poisoning </a:t>
            </a:r>
            <a:endParaRPr lang="ar-IQ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1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4135E639-83D8-4530-CEB1-51DB473B86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8082" y="381000"/>
            <a:ext cx="8023860" cy="1050925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: 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perfringens</a:t>
            </a:r>
            <a:r>
              <a:rPr lang="en-US" alt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produce double zone of hemolysis</a:t>
            </a:r>
            <a:endParaRPr lang="en-US" altLang="en-US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2" descr="E:\البحث وكل مايخص الدراسة\microbiology lab\photo\perfringens duoble zone of hemolysis.jpg">
            <a:extLst>
              <a:ext uri="{FF2B5EF4-FFF2-40B4-BE49-F238E27FC236}">
                <a16:creationId xmlns:a16="http://schemas.microsoft.com/office/drawing/2014/main" id="{B095EA38-40DD-1372-D4E9-9712F6CA6F5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353891" y="2195067"/>
            <a:ext cx="4939071" cy="3367534"/>
          </a:xfr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0F296B-4B4E-A7EA-47DC-5F14FEA3567C}"/>
              </a:ext>
            </a:extLst>
          </p:cNvPr>
          <p:cNvCxnSpPr/>
          <p:nvPr/>
        </p:nvCxnSpPr>
        <p:spPr>
          <a:xfrm>
            <a:off x="2646761" y="2700338"/>
            <a:ext cx="2193251" cy="40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BDEF2A-A299-3973-D67E-9884BAA4BA99}"/>
              </a:ext>
            </a:extLst>
          </p:cNvPr>
          <p:cNvCxnSpPr/>
          <p:nvPr/>
        </p:nvCxnSpPr>
        <p:spPr>
          <a:xfrm flipV="1">
            <a:off x="2349583" y="3598863"/>
            <a:ext cx="1739742" cy="87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7">
            <a:extLst>
              <a:ext uri="{FF2B5EF4-FFF2-40B4-BE49-F238E27FC236}">
                <a16:creationId xmlns:a16="http://schemas.microsoft.com/office/drawing/2014/main" id="{BD317089-278D-F9A5-767A-91B8290C6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840" y="2486025"/>
            <a:ext cx="14446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Theta toxin</a:t>
            </a:r>
            <a:endParaRPr lang="en-US" altLang="en-US" sz="2000" b="1" dirty="0">
              <a:solidFill>
                <a:prstClr val="black"/>
              </a:solidFill>
            </a:endParaRPr>
          </a:p>
        </p:txBody>
      </p:sp>
      <p:sp>
        <p:nvSpPr>
          <p:cNvPr id="26631" name="TextBox 8">
            <a:extLst>
              <a:ext uri="{FF2B5EF4-FFF2-40B4-BE49-F238E27FC236}">
                <a16:creationId xmlns:a16="http://schemas.microsoft.com/office/drawing/2014/main" id="{6A72D3CE-0A04-A73D-7028-256A0362A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435" y="3433765"/>
            <a:ext cx="14673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 toxin (</a:t>
            </a:r>
            <a:r>
              <a:rPr lang="en-US" alt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lecithinase</a:t>
            </a:r>
            <a:endParaRPr lang="en-US" alt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7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1001</Words>
  <Application>Microsoft Office PowerPoint</Application>
  <PresentationFormat>Custom</PresentationFormat>
  <Paragraphs>111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Britannic Bold</vt:lpstr>
      <vt:lpstr>Calibri</vt:lpstr>
      <vt:lpstr>Gill Sans MT</vt:lpstr>
      <vt:lpstr>Times New Roman</vt:lpstr>
      <vt:lpstr>Verdana</vt:lpstr>
      <vt:lpstr>Wingdings</vt:lpstr>
      <vt:lpstr>Wingdings 2</vt:lpstr>
      <vt:lpstr>1_Office Theme</vt:lpstr>
      <vt:lpstr> </vt:lpstr>
      <vt:lpstr> Genus: Clostridium </vt:lpstr>
      <vt:lpstr>Genus: Clostridium </vt:lpstr>
      <vt:lpstr>PowerPoint Presentation</vt:lpstr>
      <vt:lpstr>Clostridium tetani    </vt:lpstr>
      <vt:lpstr>PowerPoint Presentation</vt:lpstr>
      <vt:lpstr>PowerPoint Presentation</vt:lpstr>
      <vt:lpstr>PowerPoint Presentation</vt:lpstr>
      <vt:lpstr>NOTE : C. perfringens  produce double zone of hemolysis</vt:lpstr>
      <vt:lpstr>PowerPoint Presentation</vt:lpstr>
      <vt:lpstr>PowerPoint Presentation</vt:lpstr>
      <vt:lpstr>Laboratory diagnostic tests</vt:lpstr>
      <vt:lpstr>PowerPoint Presentation</vt:lpstr>
      <vt:lpstr>PowerPoint Presentation</vt:lpstr>
      <vt:lpstr>PowerPoint Presentation</vt:lpstr>
      <vt:lpstr>The anaerobic conditions can be provided by:</vt:lpstr>
      <vt:lpstr>Reaction on Cooked Meat Medium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Eng-Yahya</dc:creator>
  <cp:lastModifiedBy>DELL</cp:lastModifiedBy>
  <cp:revision>13</cp:revision>
  <dcterms:created xsi:type="dcterms:W3CDTF">2006-08-16T00:00:00Z</dcterms:created>
  <dcterms:modified xsi:type="dcterms:W3CDTF">2026-04-20T05:33:07Z</dcterms:modified>
</cp:coreProperties>
</file>