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1" r:id="rId3"/>
    <p:sldId id="303" r:id="rId4"/>
    <p:sldId id="288" r:id="rId5"/>
    <p:sldId id="292" r:id="rId6"/>
    <p:sldId id="296" r:id="rId7"/>
    <p:sldId id="299" r:id="rId8"/>
    <p:sldId id="304" r:id="rId9"/>
    <p:sldId id="298" r:id="rId10"/>
    <p:sldId id="294" r:id="rId11"/>
    <p:sldId id="295" r:id="rId12"/>
    <p:sldId id="297" r:id="rId13"/>
    <p:sldId id="305" r:id="rId14"/>
    <p:sldId id="300" r:id="rId15"/>
    <p:sldId id="301" r:id="rId16"/>
    <p:sldId id="306" r:id="rId17"/>
    <p:sldId id="307" r:id="rId18"/>
    <p:sldId id="261" r:id="rId19"/>
    <p:sldId id="262" r:id="rId20"/>
    <p:sldId id="302" r:id="rId21"/>
    <p:sldId id="264" r:id="rId22"/>
    <p:sldId id="308" r:id="rId23"/>
    <p:sldId id="280" r:id="rId24"/>
    <p:sldId id="265" r:id="rId25"/>
    <p:sldId id="285"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pPr/>
              <a:t>06/01/1440</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06/01/1440</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06/01/1440</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06/01/1440</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06/01/1440</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ABB09-4A1D-463E-8065-109CC2B7EFAA}" type="datetimeFigureOut">
              <a:rPr lang="ar-SA" smtClean="0"/>
              <a:pPr/>
              <a:t>06/01/1440</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8ABB09-4A1D-463E-8065-109CC2B7EFAA}" type="datetimeFigureOut">
              <a:rPr lang="ar-SA" smtClean="0"/>
              <a:pPr/>
              <a:t>06/01/1440</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B8ABB09-4A1D-463E-8065-109CC2B7EFAA}" type="datetimeFigureOut">
              <a:rPr lang="ar-SA" smtClean="0"/>
              <a:pPr/>
              <a:t>06/01/1440</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8ABB09-4A1D-463E-8065-109CC2B7EFAA}" type="datetimeFigureOut">
              <a:rPr lang="ar-SA" smtClean="0"/>
              <a:pPr/>
              <a:t>06/01/1440</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pPr/>
              <a:t>06/01/1440</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pPr/>
              <a:t>06/01/1440</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pPr/>
              <a:t>06/01/1440</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smtClean="0"/>
              <a:t>Alveolar bone:</a:t>
            </a:r>
            <a:r>
              <a:rPr lang="en-US" dirty="0" smtClean="0"/>
              <a:t/>
            </a:r>
            <a:br>
              <a:rPr lang="en-US" dirty="0" smtClean="0"/>
            </a:br>
            <a:endParaRPr lang="ar-SA" dirty="0"/>
          </a:p>
        </p:txBody>
      </p:sp>
      <p:sp>
        <p:nvSpPr>
          <p:cNvPr id="3" name="عنوان فرعي 2"/>
          <p:cNvSpPr>
            <a:spLocks noGrp="1"/>
          </p:cNvSpPr>
          <p:nvPr>
            <p:ph type="subTitle" idx="1"/>
          </p:nvPr>
        </p:nvSpPr>
        <p:spPr/>
        <p:txBody>
          <a:bodyPr/>
          <a:lstStyle/>
          <a:p>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Two parts of the alveolar process can be distinguished, the alveolar bone proper and the supporting alveolar bone.</a:t>
            </a:r>
          </a:p>
          <a:p>
            <a:pPr algn="l" rtl="0"/>
            <a:r>
              <a:rPr lang="en-US" b="1" dirty="0" smtClean="0"/>
              <a:t>a-Alveolar bone proper</a:t>
            </a:r>
            <a:endParaRPr lang="en-US" dirty="0" smtClean="0"/>
          </a:p>
          <a:p>
            <a:pPr algn="l" rtl="0"/>
            <a:r>
              <a:rPr lang="en-US" dirty="0" smtClean="0"/>
              <a:t>The alveolar bone proper consists partly of lamellated and partly of bundle bone. It surrounds the root of the tooth and gives attachment to principal fibers of the periodontal ligament. </a:t>
            </a:r>
          </a:p>
          <a:p>
            <a:pPr algn="l" rtl="0"/>
            <a:endParaRPr lang="ar-IQ" dirty="0"/>
          </a:p>
        </p:txBody>
      </p:sp>
      <p:sp>
        <p:nvSpPr>
          <p:cNvPr id="2" name="Title 1"/>
          <p:cNvSpPr>
            <a:spLocks noGrp="1"/>
          </p:cNvSpPr>
          <p:nvPr>
            <p:ph type="title"/>
          </p:nvPr>
        </p:nvSpPr>
        <p:spPr/>
        <p:txBody>
          <a:bodyPr>
            <a:normAutofit fontScale="90000"/>
          </a:bodyPr>
          <a:lstStyle/>
          <a:p>
            <a:r>
              <a:rPr lang="en-US" dirty="0" smtClean="0"/>
              <a:t>STRUCTURE OF THE ALVEOLAR BONE</a:t>
            </a:r>
            <a:br>
              <a:rPr lang="en-US" dirty="0" smtClean="0"/>
            </a:b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The lamellar bone contains </a:t>
            </a:r>
            <a:r>
              <a:rPr lang="en-US" dirty="0" err="1" smtClean="0"/>
              <a:t>osteons</a:t>
            </a:r>
            <a:r>
              <a:rPr lang="en-US" dirty="0" smtClean="0"/>
              <a:t> each of which has a blood vessel in a </a:t>
            </a:r>
            <a:r>
              <a:rPr lang="en-US" dirty="0" err="1" smtClean="0"/>
              <a:t>haversian</a:t>
            </a:r>
            <a:r>
              <a:rPr lang="en-US" dirty="0" smtClean="0"/>
              <a:t> canal. Blood vessel is surrounded by concentric lamellae to form </a:t>
            </a:r>
            <a:r>
              <a:rPr lang="en-US" dirty="0" err="1" smtClean="0"/>
              <a:t>osteon</a:t>
            </a:r>
            <a:r>
              <a:rPr lang="en-US" dirty="0" smtClean="0"/>
              <a:t>. </a:t>
            </a:r>
          </a:p>
          <a:p>
            <a:pPr algn="l" rtl="0"/>
            <a:r>
              <a:rPr lang="en-US" dirty="0" smtClean="0"/>
              <a:t>Some lamellae of the lamellated bone are arranged roughly parallel to the surface of the adjacent marrow spaces, whereas others form </a:t>
            </a:r>
            <a:r>
              <a:rPr lang="en-US" dirty="0" err="1" smtClean="0"/>
              <a:t>haversian</a:t>
            </a:r>
            <a:r>
              <a:rPr lang="en-US" dirty="0" smtClean="0"/>
              <a:t> systems.</a:t>
            </a:r>
          </a:p>
          <a:p>
            <a:pPr algn="r" rtl="0"/>
            <a:endParaRPr lang="ar-IQ" dirty="0"/>
          </a:p>
        </p:txBody>
      </p:sp>
      <p:sp>
        <p:nvSpPr>
          <p:cNvPr id="2" name="Title 1"/>
          <p:cNvSpPr>
            <a:spLocks noGrp="1"/>
          </p:cNvSpPr>
          <p:nvPr>
            <p:ph type="title"/>
          </p:nvPr>
        </p:nvSpPr>
        <p:spPr/>
        <p:txBody>
          <a:bodyPr/>
          <a:lstStyle/>
          <a:p>
            <a:pPr rtl="0"/>
            <a:r>
              <a:rPr lang="en-US" dirty="0" smtClean="0"/>
              <a:t>1-Lamellated bone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ورقاء\Desktop\ثاني\07 .alveolar bone\Figure_022.jpg"/>
          <p:cNvPicPr>
            <a:picLocks noGrp="1" noChangeAspect="1" noChangeArrowheads="1"/>
          </p:cNvPicPr>
          <p:nvPr>
            <p:ph idx="1"/>
          </p:nvPr>
        </p:nvPicPr>
        <p:blipFill>
          <a:blip r:embed="rId2" cstate="print"/>
          <a:srcRect/>
          <a:stretch>
            <a:fillRect/>
          </a:stretch>
        </p:blipFill>
        <p:spPr bwMode="auto">
          <a:xfrm>
            <a:off x="1571605" y="785794"/>
            <a:ext cx="2357454" cy="5340369"/>
          </a:xfrm>
          <a:prstGeom prst="rect">
            <a:avLst/>
          </a:prstGeom>
          <a:noFill/>
        </p:spPr>
      </p:pic>
      <p:sp>
        <p:nvSpPr>
          <p:cNvPr id="2" name="عنوان 1"/>
          <p:cNvSpPr>
            <a:spLocks noGrp="1"/>
          </p:cNvSpPr>
          <p:nvPr>
            <p:ph type="title"/>
          </p:nvPr>
        </p:nvSpPr>
        <p:spPr/>
        <p:txBody>
          <a:bodyPr/>
          <a:lstStyle/>
          <a:p>
            <a:endParaRPr lang="ar-SA"/>
          </a:p>
        </p:txBody>
      </p:sp>
      <p:pic>
        <p:nvPicPr>
          <p:cNvPr id="34819" name="Picture 3" descr="C:\Users\ورقاء\Desktop\ثاني\07 .alveolar bone\Figure_083.jpg"/>
          <p:cNvPicPr>
            <a:picLocks noChangeAspect="1" noChangeArrowheads="1"/>
          </p:cNvPicPr>
          <p:nvPr/>
        </p:nvPicPr>
        <p:blipFill>
          <a:blip r:embed="rId3" cstate="print"/>
          <a:srcRect/>
          <a:stretch>
            <a:fillRect/>
          </a:stretch>
        </p:blipFill>
        <p:spPr bwMode="auto">
          <a:xfrm>
            <a:off x="4929190" y="762000"/>
            <a:ext cx="3357586" cy="533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US" dirty="0" smtClean="0"/>
              <a:t>Bundle bone is that bone in which the principal fibers of the periodontal ligament are anchored. The term ‘bundle’ was chosen, because, the bundles of the principal fibers continue into the bone as </a:t>
            </a:r>
            <a:r>
              <a:rPr lang="en-US" dirty="0" err="1" smtClean="0"/>
              <a:t>Sharpey’s</a:t>
            </a:r>
            <a:r>
              <a:rPr lang="en-US" dirty="0" smtClean="0"/>
              <a:t> fibers. The bundle bone is characterized by the scarcity of the fibrils in the intercellular substance. These fibrils, more over, are all arranged at right angles to </a:t>
            </a:r>
            <a:r>
              <a:rPr lang="en-US" dirty="0" err="1" smtClean="0"/>
              <a:t>Sharpey’s</a:t>
            </a:r>
            <a:r>
              <a:rPr lang="en-US" dirty="0" smtClean="0"/>
              <a:t> fibers. Bundle bone is formed in areas of recent bone apposition. </a:t>
            </a:r>
          </a:p>
          <a:p>
            <a:pPr algn="l" rtl="0"/>
            <a:endParaRPr lang="en-US" dirty="0"/>
          </a:p>
        </p:txBody>
      </p:sp>
      <p:sp>
        <p:nvSpPr>
          <p:cNvPr id="3" name="Title 2"/>
          <p:cNvSpPr>
            <a:spLocks noGrp="1"/>
          </p:cNvSpPr>
          <p:nvPr>
            <p:ph type="title"/>
          </p:nvPr>
        </p:nvSpPr>
        <p:spPr/>
        <p:txBody>
          <a:bodyPr>
            <a:normAutofit fontScale="90000"/>
          </a:bodyPr>
          <a:lstStyle/>
          <a:p>
            <a:r>
              <a:rPr lang="en-US" dirty="0" smtClean="0"/>
              <a:t>2-Bundle bone:</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l" rtl="0"/>
            <a:r>
              <a:rPr lang="en-US" dirty="0" smtClean="0"/>
              <a:t>Radiographically, it is also referred to as the lamina dura, because, of increased </a:t>
            </a:r>
            <a:r>
              <a:rPr lang="en-US" dirty="0" err="1" smtClean="0"/>
              <a:t>radiopacity</a:t>
            </a:r>
            <a:r>
              <a:rPr lang="en-US" dirty="0" smtClean="0"/>
              <a:t>, which is due to the presence of thick bone without </a:t>
            </a:r>
            <a:r>
              <a:rPr lang="en-US" dirty="0" err="1" smtClean="0"/>
              <a:t>trabeculations</a:t>
            </a:r>
            <a:r>
              <a:rPr lang="en-US" dirty="0" smtClean="0"/>
              <a:t>, that X-rays must penetrate and not to any increased mineral content. </a:t>
            </a:r>
          </a:p>
          <a:p>
            <a:pPr algn="l" rtl="0"/>
            <a:r>
              <a:rPr lang="en-US" dirty="0" smtClean="0"/>
              <a:t>The alveolar bone proper, which forms the inner wall of the socket is perforated by many openings that carry branches of the </a:t>
            </a:r>
            <a:r>
              <a:rPr lang="en-US" dirty="0" err="1" smtClean="0"/>
              <a:t>interalveolar</a:t>
            </a:r>
            <a:r>
              <a:rPr lang="en-US" dirty="0" smtClean="0"/>
              <a:t> nerves and blood vessels into the periodontal ligament, and it is therefore called the </a:t>
            </a:r>
            <a:r>
              <a:rPr lang="en-US" b="1" dirty="0" smtClean="0"/>
              <a:t>cribriform plate</a:t>
            </a:r>
            <a:r>
              <a:rPr lang="en-US" dirty="0" smtClean="0"/>
              <a:t> .</a:t>
            </a:r>
          </a:p>
          <a:p>
            <a:pPr algn="l" rtl="0"/>
            <a:endParaRPr lang="ar-IQ" dirty="0"/>
          </a:p>
        </p:txBody>
      </p:sp>
      <p:sp>
        <p:nvSpPr>
          <p:cNvPr id="2" name="Title 1"/>
          <p:cNvSpPr>
            <a:spLocks noGrp="1"/>
          </p:cNvSpPr>
          <p:nvPr>
            <p:ph type="title"/>
          </p:nvPr>
        </p:nvSpPr>
        <p:spPr/>
        <p:txBody>
          <a:bodyPr>
            <a:normAutofit fontScale="90000"/>
          </a:bodyPr>
          <a:lstStyle/>
          <a:p>
            <a:r>
              <a:rPr lang="en-US" u="sng" dirty="0" smtClean="0"/>
              <a:t> </a:t>
            </a:r>
            <a:r>
              <a:rPr lang="en-US" dirty="0" smtClean="0"/>
              <a:t/>
            </a:r>
            <a:br>
              <a:rPr lang="en-US" dirty="0" smtClean="0"/>
            </a:b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SA"/>
          </a:p>
        </p:txBody>
      </p:sp>
      <p:sp>
        <p:nvSpPr>
          <p:cNvPr id="4" name="Content Placeholder 3"/>
          <p:cNvSpPr>
            <a:spLocks noGrp="1"/>
          </p:cNvSpPr>
          <p:nvPr>
            <p:ph idx="1"/>
          </p:nvPr>
        </p:nvSpPr>
        <p:spPr/>
        <p:txBody>
          <a:bodyPr/>
          <a:lstStyle/>
          <a:p>
            <a:pPr algn="l" rtl="0"/>
            <a:r>
              <a:rPr lang="en-US" dirty="0" smtClean="0"/>
              <a:t>Bone between the teeth is called </a:t>
            </a:r>
            <a:r>
              <a:rPr lang="en-US" b="1" dirty="0" err="1" smtClean="0"/>
              <a:t>interdental</a:t>
            </a:r>
            <a:r>
              <a:rPr lang="en-US" b="1" dirty="0" smtClean="0"/>
              <a:t> septum</a:t>
            </a:r>
            <a:r>
              <a:rPr lang="en-US" dirty="0" smtClean="0"/>
              <a:t> and is composed entirely of cribriform plate. The </a:t>
            </a:r>
            <a:r>
              <a:rPr lang="en-US" dirty="0" err="1" smtClean="0"/>
              <a:t>interdental</a:t>
            </a:r>
            <a:r>
              <a:rPr lang="en-US" dirty="0" smtClean="0"/>
              <a:t> and </a:t>
            </a:r>
            <a:r>
              <a:rPr lang="en-US" dirty="0" err="1" smtClean="0"/>
              <a:t>interradicular</a:t>
            </a:r>
            <a:r>
              <a:rPr lang="en-US" dirty="0" smtClean="0"/>
              <a:t> septa contain the perforating canals of </a:t>
            </a:r>
            <a:r>
              <a:rPr lang="en-US" dirty="0" err="1" smtClean="0"/>
              <a:t>Zuckerkandl</a:t>
            </a:r>
            <a:r>
              <a:rPr lang="en-US" dirty="0" smtClean="0"/>
              <a:t> and </a:t>
            </a:r>
            <a:r>
              <a:rPr lang="en-US" dirty="0" err="1" smtClean="0"/>
              <a:t>Hirschfeld</a:t>
            </a:r>
            <a:r>
              <a:rPr lang="en-US" dirty="0" smtClean="0"/>
              <a:t> (nutrient canals) which house the </a:t>
            </a:r>
            <a:r>
              <a:rPr lang="en-US" dirty="0" err="1" smtClean="0"/>
              <a:t>interdental</a:t>
            </a:r>
            <a:r>
              <a:rPr lang="en-US" dirty="0" smtClean="0"/>
              <a:t> and </a:t>
            </a:r>
            <a:r>
              <a:rPr lang="en-US" dirty="0" err="1" smtClean="0"/>
              <a:t>interradicular</a:t>
            </a:r>
            <a:r>
              <a:rPr lang="en-US" dirty="0" smtClean="0"/>
              <a:t> arteries, veins, lymph vessels and nerves.</a:t>
            </a:r>
          </a:p>
          <a:p>
            <a:pPr algn="l" rtl="0"/>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l" rtl="0"/>
            <a:r>
              <a:rPr lang="en-US" dirty="0" smtClean="0"/>
              <a:t>(a) Cortical plates (b) Spongy bone</a:t>
            </a:r>
          </a:p>
          <a:p>
            <a:pPr algn="l" rtl="0"/>
            <a:r>
              <a:rPr lang="en-US" b="1" dirty="0" smtClean="0"/>
              <a:t>a-Cortical plates</a:t>
            </a:r>
            <a:endParaRPr lang="en-US" dirty="0" smtClean="0"/>
          </a:p>
          <a:p>
            <a:pPr algn="l" rtl="0"/>
            <a:r>
              <a:rPr lang="en-US" dirty="0" smtClean="0"/>
              <a:t>Cortical plates consist of compact bone and form the outer and inner plates of the alveolar processes. The cortical plates, continuous with the compact layers of the maxillary and mandibular body, are generally much thinner in the maxilla, than in the mandible. </a:t>
            </a:r>
          </a:p>
          <a:p>
            <a:pPr algn="l" rtl="0"/>
            <a:r>
              <a:rPr lang="en-US" dirty="0" smtClean="0"/>
              <a:t>They are thickest in the premolar and molar region of the lower jaw, especially on the buccal side. In the maxilla, the outer cortical plate is perforated by many small openings through which blood and lymph vessels pass. In the region of the anterior teeth of both jaws, the supporting bone usually is very thin.</a:t>
            </a:r>
          </a:p>
          <a:p>
            <a:pPr algn="l" rtl="0"/>
            <a:endParaRPr lang="en-US" dirty="0"/>
          </a:p>
        </p:txBody>
      </p:sp>
      <p:sp>
        <p:nvSpPr>
          <p:cNvPr id="3" name="Title 2"/>
          <p:cNvSpPr>
            <a:spLocks noGrp="1"/>
          </p:cNvSpPr>
          <p:nvPr>
            <p:ph type="title"/>
          </p:nvPr>
        </p:nvSpPr>
        <p:spPr/>
        <p:txBody>
          <a:bodyPr>
            <a:normAutofit fontScale="90000"/>
          </a:bodyPr>
          <a:lstStyle/>
          <a:p>
            <a:r>
              <a:rPr lang="en-US" dirty="0" smtClean="0"/>
              <a:t>The supporting alveolar bone consists of two parts:</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No spongy bone is found here, and the cortical plate is fused with the alveolar bone proper. Both cribriform plate and cortical plate are compact bone separated by spongy bone. </a:t>
            </a:r>
          </a:p>
          <a:p>
            <a:pPr algn="l" rtl="0"/>
            <a:r>
              <a:rPr lang="en-US" dirty="0" smtClean="0"/>
              <a:t>Histologically, the cortical plates consist of longitudinal lamellae and </a:t>
            </a:r>
            <a:r>
              <a:rPr lang="en-US" dirty="0" err="1" smtClean="0"/>
              <a:t>haversian</a:t>
            </a:r>
            <a:r>
              <a:rPr lang="en-US" dirty="0" smtClean="0"/>
              <a:t> systems .In the lower jaw, circumferential or basic lamellae reach from the body of the mandible into the cortical plates.</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b-Spongy bone</a:t>
            </a:r>
            <a:br>
              <a:rPr lang="en-US" dirty="0" smtClean="0"/>
            </a:br>
            <a:endParaRPr lang="ar-SA" dirty="0"/>
          </a:p>
        </p:txBody>
      </p:sp>
      <p:sp>
        <p:nvSpPr>
          <p:cNvPr id="4" name="Content Placeholder 3"/>
          <p:cNvSpPr>
            <a:spLocks noGrp="1"/>
          </p:cNvSpPr>
          <p:nvPr>
            <p:ph idx="1"/>
          </p:nvPr>
        </p:nvSpPr>
        <p:spPr/>
        <p:txBody>
          <a:bodyPr>
            <a:normAutofit fontScale="92500"/>
          </a:bodyPr>
          <a:lstStyle/>
          <a:p>
            <a:pPr algn="l" rtl="0"/>
            <a:r>
              <a:rPr lang="en-US" dirty="0" smtClean="0"/>
              <a:t>Spongy bone fills the area between the cortical plates and the alveolar bone proper. It contains </a:t>
            </a:r>
            <a:r>
              <a:rPr lang="en-US" dirty="0" err="1" smtClean="0"/>
              <a:t>trabeculae</a:t>
            </a:r>
            <a:r>
              <a:rPr lang="en-US" dirty="0" smtClean="0"/>
              <a:t> of lamellar bone. These are surrounded by marrow that is rich in </a:t>
            </a:r>
            <a:r>
              <a:rPr lang="en-US" dirty="0" err="1" smtClean="0"/>
              <a:t>adipocytes</a:t>
            </a:r>
            <a:r>
              <a:rPr lang="en-US" dirty="0" smtClean="0"/>
              <a:t> and </a:t>
            </a:r>
            <a:r>
              <a:rPr lang="en-US" dirty="0" err="1" smtClean="0"/>
              <a:t>pluripotent</a:t>
            </a:r>
            <a:r>
              <a:rPr lang="en-US" dirty="0" smtClean="0"/>
              <a:t> mesenchymal cells. The </a:t>
            </a:r>
            <a:r>
              <a:rPr lang="en-US" dirty="0" err="1" smtClean="0"/>
              <a:t>trabeculae</a:t>
            </a:r>
            <a:r>
              <a:rPr lang="en-US" dirty="0" smtClean="0"/>
              <a:t> contain </a:t>
            </a:r>
            <a:r>
              <a:rPr lang="en-US" dirty="0" err="1" smtClean="0"/>
              <a:t>osteocytes</a:t>
            </a:r>
            <a:r>
              <a:rPr lang="en-US" dirty="0" smtClean="0"/>
              <a:t> in the interior and </a:t>
            </a:r>
            <a:r>
              <a:rPr lang="en-US" dirty="0" err="1" smtClean="0"/>
              <a:t>osteoblasts</a:t>
            </a:r>
            <a:r>
              <a:rPr lang="en-US" dirty="0" smtClean="0"/>
              <a:t> or osteoclasts on the surface. These </a:t>
            </a:r>
            <a:r>
              <a:rPr lang="en-US" dirty="0" err="1" smtClean="0"/>
              <a:t>trabeculae</a:t>
            </a:r>
            <a:r>
              <a:rPr lang="en-US" dirty="0" smtClean="0"/>
              <a:t> of the spongy bone buttress the functional forces to which alveolar bone proper is exposed. The </a:t>
            </a:r>
            <a:r>
              <a:rPr lang="en-US" dirty="0" err="1" smtClean="0"/>
              <a:t>cancellous</a:t>
            </a:r>
            <a:r>
              <a:rPr lang="en-US" dirty="0" smtClean="0"/>
              <a:t> component in maxilla is more than in the mandible.</a:t>
            </a:r>
          </a:p>
          <a:p>
            <a:pPr algn="l" rtl="0"/>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fontScale="92500"/>
          </a:bodyPr>
          <a:lstStyle/>
          <a:p>
            <a:pPr lvl="0" algn="l" rtl="0"/>
            <a:r>
              <a:rPr lang="en-US" dirty="0" smtClean="0"/>
              <a:t>Type I the </a:t>
            </a:r>
            <a:r>
              <a:rPr lang="en-US" dirty="0" err="1" smtClean="0"/>
              <a:t>interdental</a:t>
            </a:r>
            <a:r>
              <a:rPr lang="en-US" dirty="0" smtClean="0"/>
              <a:t> and </a:t>
            </a:r>
            <a:r>
              <a:rPr lang="en-US" dirty="0" err="1" smtClean="0"/>
              <a:t>interradicular</a:t>
            </a:r>
            <a:r>
              <a:rPr lang="en-US" dirty="0" smtClean="0"/>
              <a:t> </a:t>
            </a:r>
            <a:r>
              <a:rPr lang="en-US" dirty="0" err="1" smtClean="0"/>
              <a:t>trabeculae</a:t>
            </a:r>
            <a:r>
              <a:rPr lang="en-US" dirty="0" smtClean="0"/>
              <a:t> are regular and horizontal in a ladder like arrangement. The architecture of type I is seen most often in the mandible and fits well into the general idea of a trajectory pattern of spongy bone.</a:t>
            </a:r>
          </a:p>
          <a:p>
            <a:pPr algn="l" rtl="0"/>
            <a:r>
              <a:rPr lang="en-US" dirty="0" smtClean="0"/>
              <a:t>Type II shows irregularly arranged, numerous, delicate </a:t>
            </a:r>
            <a:r>
              <a:rPr lang="en-US" dirty="0" err="1" smtClean="0"/>
              <a:t>interdental</a:t>
            </a:r>
            <a:r>
              <a:rPr lang="en-US" dirty="0" smtClean="0"/>
              <a:t> and </a:t>
            </a:r>
            <a:r>
              <a:rPr lang="en-US" dirty="0" err="1" smtClean="0"/>
              <a:t>interradicular</a:t>
            </a:r>
            <a:r>
              <a:rPr lang="en-US" dirty="0" smtClean="0"/>
              <a:t> </a:t>
            </a:r>
            <a:r>
              <a:rPr lang="en-US" dirty="0" err="1" smtClean="0"/>
              <a:t>trabeculae</a:t>
            </a:r>
            <a:r>
              <a:rPr lang="en-US" dirty="0" smtClean="0"/>
              <a:t>. Type II, although evidently functionally satisfactory, lacks a distinct trajectory pattern, which seems to be compensated for </a:t>
            </a:r>
            <a:endParaRPr lang="en-US" dirty="0"/>
          </a:p>
        </p:txBody>
      </p:sp>
      <p:sp>
        <p:nvSpPr>
          <p:cNvPr id="9" name="Title 8"/>
          <p:cNvSpPr>
            <a:spLocks noGrp="1"/>
          </p:cNvSpPr>
          <p:nvPr>
            <p:ph type="title"/>
          </p:nvPr>
        </p:nvSpPr>
        <p:spPr>
          <a:xfrm>
            <a:off x="457200" y="274638"/>
            <a:ext cx="8686800" cy="1143000"/>
          </a:xfrm>
        </p:spPr>
        <p:txBody>
          <a:bodyPr>
            <a:normAutofit fontScale="90000"/>
          </a:bodyPr>
          <a:lstStyle/>
          <a:p>
            <a:r>
              <a:rPr lang="en-US" dirty="0" smtClean="0"/>
              <a:t>The of the </a:t>
            </a:r>
            <a:r>
              <a:rPr lang="en-US" dirty="0" err="1" smtClean="0"/>
              <a:t>spongiosa</a:t>
            </a:r>
            <a:r>
              <a:rPr lang="en-US" dirty="0" smtClean="0"/>
              <a:t> of the alveolar process into two main types:</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SA" dirty="0"/>
          </a:p>
        </p:txBody>
      </p:sp>
      <p:sp>
        <p:nvSpPr>
          <p:cNvPr id="5" name="عنصر نائب للنص 4"/>
          <p:cNvSpPr>
            <a:spLocks noGrp="1"/>
          </p:cNvSpPr>
          <p:nvPr>
            <p:ph type="body" idx="2"/>
          </p:nvPr>
        </p:nvSpPr>
        <p:spPr/>
        <p:txBody>
          <a:bodyPr>
            <a:noAutofit/>
          </a:bodyPr>
          <a:lstStyle/>
          <a:p>
            <a:pPr algn="l" rtl="0"/>
            <a:endParaRPr lang="ar-SA" sz="2800" dirty="0"/>
          </a:p>
        </p:txBody>
      </p:sp>
      <p:pic>
        <p:nvPicPr>
          <p:cNvPr id="1026" name="Picture 2" descr="C:\Users\ورقاء\Desktop\ثاني\07 .alveolar bone\Figure_06-01.jpg"/>
          <p:cNvPicPr>
            <a:picLocks noGrp="1" noChangeAspect="1" noChangeArrowheads="1"/>
          </p:cNvPicPr>
          <p:nvPr>
            <p:ph sz="half" idx="1"/>
          </p:nvPr>
        </p:nvPicPr>
        <p:blipFill>
          <a:blip r:embed="rId2" cstate="print"/>
          <a:stretch>
            <a:fillRect/>
          </a:stretch>
        </p:blipFill>
        <p:spPr bwMode="auto">
          <a:xfrm>
            <a:off x="1289050" y="465138"/>
            <a:ext cx="6731000" cy="4191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lvl="0" algn="l" rtl="0"/>
            <a:r>
              <a:rPr lang="en-US" dirty="0" smtClean="0"/>
              <a:t>by the greater number of </a:t>
            </a:r>
            <a:r>
              <a:rPr lang="en-US" dirty="0" err="1" smtClean="0"/>
              <a:t>trabeculae</a:t>
            </a:r>
            <a:r>
              <a:rPr lang="en-US" dirty="0" smtClean="0"/>
              <a:t> in any given area. This arrangement is more common in the maxilla.</a:t>
            </a:r>
          </a:p>
          <a:p>
            <a:pPr algn="l" rtl="0"/>
            <a:r>
              <a:rPr lang="en-US" dirty="0" smtClean="0"/>
              <a:t> Both types show a variation in thickness of </a:t>
            </a:r>
            <a:r>
              <a:rPr lang="en-US" dirty="0" err="1" smtClean="0"/>
              <a:t>trabeculae</a:t>
            </a:r>
            <a:r>
              <a:rPr lang="en-US" dirty="0" smtClean="0"/>
              <a:t> and size of marrow spaces. </a:t>
            </a:r>
          </a:p>
          <a:p>
            <a:pPr algn="l" rtl="0"/>
            <a:endParaRPr lang="ar-IQ" dirty="0"/>
          </a:p>
        </p:txBody>
      </p:sp>
      <p:sp>
        <p:nvSpPr>
          <p:cNvPr id="5" name="Title 4"/>
          <p:cNvSpPr>
            <a:spLocks noGrp="1"/>
          </p:cNvSpPr>
          <p:nvPr>
            <p:ph type="title"/>
          </p:nvPr>
        </p:nvSpPr>
        <p:spPr/>
        <p:txBody>
          <a:bodyPr/>
          <a:lstStyle/>
          <a:p>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dirty="0" smtClean="0"/>
              <a:t>Mesial drift and continuous tooth eruption elicit remodeling of alveolar bone proper. During the mesial drift of a tooth, bone is apposed on the distal and resorbed on the mesial alveolar wall .The distal wall is made up almost entirely of bundle bone. However, the osteoclasts in the adjacent marrow spaces remove part of the bundle bone, when it reaches a certain thickness.</a:t>
            </a:r>
          </a:p>
          <a:p>
            <a:pPr algn="l" rtl="0"/>
            <a:endParaRPr lang="ar-SA" dirty="0"/>
          </a:p>
        </p:txBody>
      </p:sp>
      <p:sp>
        <p:nvSpPr>
          <p:cNvPr id="2" name="عنوان 1"/>
          <p:cNvSpPr>
            <a:spLocks noGrp="1"/>
          </p:cNvSpPr>
          <p:nvPr>
            <p:ph type="title"/>
          </p:nvPr>
        </p:nvSpPr>
        <p:spPr/>
        <p:txBody>
          <a:bodyPr>
            <a:normAutofit fontScale="90000"/>
          </a:bodyPr>
          <a:lstStyle/>
          <a:p>
            <a:r>
              <a:rPr lang="en-US" dirty="0" smtClean="0"/>
              <a:t>INTERNAL RECONSTRUCTION OF ALVEOLAR BONE</a:t>
            </a:r>
            <a:br>
              <a:rPr lang="en-US" dirty="0" smtClean="0"/>
            </a:b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US" dirty="0" smtClean="0"/>
              <a:t>In its place, lamellated bone is deposited. On the mesial alveolar wall of a drifting tooth, the sign of active resorption is the presence of </a:t>
            </a:r>
            <a:r>
              <a:rPr lang="en-US" dirty="0" err="1" smtClean="0"/>
              <a:t>Howship’s</a:t>
            </a:r>
            <a:r>
              <a:rPr lang="en-US" dirty="0" smtClean="0"/>
              <a:t> lacunae </a:t>
            </a:r>
            <a:r>
              <a:rPr lang="en-US" dirty="0" smtClean="0"/>
              <a:t>containing </a:t>
            </a:r>
            <a:r>
              <a:rPr lang="en-US" dirty="0" smtClean="0"/>
              <a:t>osteoclasts. Bundle bone, however, on this side is always present in some areas but forms merely a thin layer. This is because the mesial drift of a tooth does not occur simply as a bodily movement. Thus resorption does not involve the entire mesial surface of the alveolus at one and the same time</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Content Placeholder 3"/>
          <p:cNvSpPr>
            <a:spLocks noGrp="1"/>
          </p:cNvSpPr>
          <p:nvPr>
            <p:ph idx="1"/>
          </p:nvPr>
        </p:nvSpPr>
        <p:spPr/>
        <p:txBody>
          <a:bodyPr/>
          <a:lstStyle/>
          <a:p>
            <a:pPr algn="l" rtl="0"/>
            <a:r>
              <a:rPr lang="en-US" dirty="0" smtClean="0"/>
              <a:t>Moreover, periods of resorption alternate with periods of rest and repair. It is during these periods of repair that bundle bone is formed, and detached periodontal fibers are again secured. Islands of bundle bone are separated from the lamellated bone by reversal lines that turn their convexities towards the lamellated bone.</a:t>
            </a:r>
          </a:p>
          <a:p>
            <a:pPr algn="l" rtl="0"/>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algn="l" rtl="0"/>
            <a:r>
              <a:rPr lang="en-US" dirty="0" smtClean="0"/>
              <a:t>During these changes, compact bone may be replaced by spongy bone or spongy bone may change into compact bone. </a:t>
            </a:r>
          </a:p>
          <a:p>
            <a:pPr algn="l" rtl="0"/>
            <a:r>
              <a:rPr lang="en-US" dirty="0" smtClean="0"/>
              <a:t>This type of internal reconstruction of bone can be observed in physiologic mesial drift or in orthodontic mesial or distal movement of teeth. In these movements an </a:t>
            </a:r>
            <a:r>
              <a:rPr lang="en-US" dirty="0" err="1" smtClean="0"/>
              <a:t>interdental</a:t>
            </a:r>
            <a:r>
              <a:rPr lang="en-US" dirty="0" smtClean="0"/>
              <a:t> septum shows apposition on one surface and resorption on the other. </a:t>
            </a:r>
          </a:p>
          <a:p>
            <a:pPr algn="l" rtl="0"/>
            <a:r>
              <a:rPr lang="en-US" dirty="0" smtClean="0"/>
              <a:t>The result is a reconstructive shift of the </a:t>
            </a:r>
            <a:r>
              <a:rPr lang="en-US" dirty="0" err="1" smtClean="0"/>
              <a:t>interdental</a:t>
            </a:r>
            <a:r>
              <a:rPr lang="en-US" dirty="0" smtClean="0"/>
              <a:t> septum. Alterations in the structure of the alveolar bone are of great importance in connection with the physiologic eruptive movements of the teeth.</a:t>
            </a:r>
          </a:p>
          <a:p>
            <a:pPr algn="l" rtl="0"/>
            <a:endParaRPr lang="ar-SA" dirty="0"/>
          </a:p>
        </p:txBody>
      </p:sp>
      <p:sp>
        <p:nvSpPr>
          <p:cNvPr id="2" name="عنوان 1"/>
          <p:cNvSpPr>
            <a:spLocks noGrp="1"/>
          </p:cNvSpPr>
          <p:nvPr>
            <p:ph type="title"/>
          </p:nvPr>
        </p:nvSpPr>
        <p:spPr/>
        <p:txBody>
          <a:bodyPr>
            <a:normAutofit fontScale="90000"/>
          </a:bodyPr>
          <a:lstStyle/>
          <a:p>
            <a:r>
              <a:rPr lang="en-US" dirty="0" smtClean="0"/>
              <a:t/>
            </a:r>
            <a:br>
              <a:rPr lang="en-US" dirty="0" smtClean="0"/>
            </a:br>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b="1" dirty="0" smtClean="0"/>
              <a:t> </a:t>
            </a:r>
            <a:r>
              <a:rPr lang="en-US" dirty="0" smtClean="0"/>
              <a:t>These movements are directed </a:t>
            </a:r>
            <a:r>
              <a:rPr lang="en-US" dirty="0" err="1" smtClean="0"/>
              <a:t>mesioocclusally</a:t>
            </a:r>
            <a:r>
              <a:rPr lang="en-US" dirty="0" smtClean="0"/>
              <a:t>. At the alveolar </a:t>
            </a:r>
            <a:r>
              <a:rPr lang="en-US" dirty="0" err="1" smtClean="0"/>
              <a:t>fundus</a:t>
            </a:r>
            <a:r>
              <a:rPr lang="en-US" dirty="0" smtClean="0"/>
              <a:t> the continual apposition of bone can be recognized by resting lines separating parallel layers of bundle bone. When the bundle bone has reached a certain thickness, it is resorbed partly from the marrow spaces and then replaced by lamellated bone or spongy </a:t>
            </a:r>
            <a:r>
              <a:rPr lang="en-US" dirty="0" err="1" smtClean="0"/>
              <a:t>trabeculae</a:t>
            </a:r>
            <a:r>
              <a:rPr lang="en-US" dirty="0" smtClean="0"/>
              <a:t>.  </a:t>
            </a:r>
          </a:p>
          <a:p>
            <a:pPr algn="l" rtl="0"/>
            <a:endParaRPr lang="en-US" dirty="0" smtClean="0"/>
          </a:p>
          <a:p>
            <a:pPr algn="l"/>
            <a:endParaRPr lang="ar-SA" dirty="0"/>
          </a:p>
        </p:txBody>
      </p:sp>
      <p:sp>
        <p:nvSpPr>
          <p:cNvPr id="2" name="عنوان 1"/>
          <p:cNvSpPr>
            <a:spLocks noGrp="1"/>
          </p:cNvSpPr>
          <p:nvPr>
            <p:ph type="title"/>
          </p:nvPr>
        </p:nvSpPr>
        <p:spPr/>
        <p:txBody>
          <a:bodyPr/>
          <a:lstStyle/>
          <a:p>
            <a:endParaRPr lang="ar-S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US" dirty="0" smtClean="0"/>
              <a:t>In older individuals:</a:t>
            </a:r>
          </a:p>
          <a:p>
            <a:pPr algn="l" rtl="0"/>
            <a:r>
              <a:rPr lang="en-US" dirty="0" smtClean="0"/>
              <a:t> – Alveolar sockets appear jagged and uneven. </a:t>
            </a:r>
          </a:p>
          <a:p>
            <a:pPr algn="l" rtl="0"/>
            <a:r>
              <a:rPr lang="en-US" dirty="0" smtClean="0"/>
              <a:t>– The marrow spaces have fatty infiltration.</a:t>
            </a:r>
          </a:p>
          <a:p>
            <a:pPr algn="l" rtl="0"/>
            <a:r>
              <a:rPr lang="en-US" dirty="0" smtClean="0"/>
              <a:t>– The alveolar process in edentulous jaws decreases in size. </a:t>
            </a:r>
          </a:p>
          <a:p>
            <a:pPr algn="l" rtl="0"/>
            <a:r>
              <a:rPr lang="en-US" dirty="0" smtClean="0"/>
              <a:t>– Loss of maxillary bone is accompanied by increase in size of the maxillary sinus. </a:t>
            </a:r>
            <a:endParaRPr lang="en-US" dirty="0" smtClean="0"/>
          </a:p>
          <a:p>
            <a:pPr algn="l" rtl="0"/>
            <a:r>
              <a:rPr lang="en-US" dirty="0" smtClean="0"/>
              <a:t>Internal </a:t>
            </a:r>
            <a:r>
              <a:rPr lang="en-US" dirty="0" err="1" smtClean="0"/>
              <a:t>trabecular</a:t>
            </a:r>
            <a:r>
              <a:rPr lang="en-US" dirty="0" smtClean="0"/>
              <a:t> arrangement is more open, which indicates bone loss.</a:t>
            </a:r>
          </a:p>
          <a:p>
            <a:pPr algn="l" rtl="0"/>
            <a:r>
              <a:rPr lang="en-US" dirty="0" smtClean="0"/>
              <a:t> – The distance between the crest of the alveolar bone and CEJ increases with age—approximately by 2.81 mm.</a:t>
            </a:r>
          </a:p>
          <a:p>
            <a:pPr algn="l" rtl="0"/>
            <a:endParaRPr lang="en-US" dirty="0"/>
          </a:p>
        </p:txBody>
      </p:sp>
      <p:sp>
        <p:nvSpPr>
          <p:cNvPr id="3" name="Title 2"/>
          <p:cNvSpPr>
            <a:spLocks noGrp="1"/>
          </p:cNvSpPr>
          <p:nvPr>
            <p:ph type="title"/>
          </p:nvPr>
        </p:nvSpPr>
        <p:spPr/>
        <p:txBody>
          <a:bodyPr>
            <a:normAutofit fontScale="90000"/>
          </a:bodyPr>
          <a:lstStyle/>
          <a:p>
            <a:r>
              <a:rPr lang="en-US" dirty="0" smtClean="0"/>
              <a:t>AGE CHANGES:</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r>
              <a:rPr lang="en-US" dirty="0" smtClean="0"/>
              <a:t>Bone, although one of the hardest tissues of the human body, is biologically a highly plastic tissue. </a:t>
            </a:r>
          </a:p>
          <a:p>
            <a:pPr algn="l" rtl="0"/>
            <a:r>
              <a:rPr lang="en-US" dirty="0" smtClean="0"/>
              <a:t>Where bone is covered by a </a:t>
            </a:r>
            <a:r>
              <a:rPr lang="en-US" dirty="0" err="1" smtClean="0"/>
              <a:t>vascularized</a:t>
            </a:r>
            <a:r>
              <a:rPr lang="en-US" dirty="0" smtClean="0"/>
              <a:t> connective tissue, it is exceedingly sensitive to pressure, whereas tension acts generally as a stimulus to the production of new bone.</a:t>
            </a:r>
          </a:p>
          <a:p>
            <a:pPr algn="l" rtl="0"/>
            <a:r>
              <a:rPr lang="en-US" dirty="0" smtClean="0"/>
              <a:t> It is this biologic plasticity that enables the orthodontist to move teeth without disrupting their relations to the alveolar bone. </a:t>
            </a:r>
          </a:p>
          <a:p>
            <a:pPr algn="l" rtl="0"/>
            <a:r>
              <a:rPr lang="en-US" dirty="0" smtClean="0"/>
              <a:t>Bone is resorbed on the side of pressure and apposed on the side of tension; thus the entire alveolus is allowed to shift with the tooth.</a:t>
            </a:r>
          </a:p>
          <a:p>
            <a:pPr algn="l" rtl="0"/>
            <a:endParaRPr lang="en-US" dirty="0"/>
          </a:p>
        </p:txBody>
      </p:sp>
      <p:sp>
        <p:nvSpPr>
          <p:cNvPr id="3" name="Title 2"/>
          <p:cNvSpPr>
            <a:spLocks noGrp="1"/>
          </p:cNvSpPr>
          <p:nvPr>
            <p:ph type="title"/>
          </p:nvPr>
        </p:nvSpPr>
        <p:spPr/>
        <p:txBody>
          <a:bodyPr>
            <a:normAutofit fontScale="90000"/>
          </a:bodyPr>
          <a:lstStyle/>
          <a:p>
            <a:r>
              <a:rPr lang="en-US" dirty="0" smtClean="0"/>
              <a:t>CLINICAL CONSIDERATIONS</a:t>
            </a:r>
            <a:br>
              <a:rPr lang="en-US" dirty="0" smtClean="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At sites of alveolar bone compression, osteoclasts proliferate and initial resorption of the superficial bone takes place.</a:t>
            </a:r>
          </a:p>
          <a:p>
            <a:pPr algn="l" rtl="0"/>
            <a:r>
              <a:rPr lang="en-US" dirty="0" smtClean="0"/>
              <a:t> It is believed that, the initial response may involve </a:t>
            </a:r>
            <a:r>
              <a:rPr lang="en-US" dirty="0" err="1" smtClean="0"/>
              <a:t>osteoblasts</a:t>
            </a:r>
            <a:r>
              <a:rPr lang="en-US" dirty="0" smtClean="0"/>
              <a:t> which can produce </a:t>
            </a:r>
            <a:r>
              <a:rPr lang="en-US" dirty="0" err="1" smtClean="0"/>
              <a:t>collagenolytic</a:t>
            </a:r>
            <a:r>
              <a:rPr lang="en-US" dirty="0" smtClean="0"/>
              <a:t> enzymes to remove a portion of unmineralized extracellular matrix, thereby, facilitating access of </a:t>
            </a:r>
            <a:r>
              <a:rPr lang="en-US" dirty="0" err="1" smtClean="0"/>
              <a:t>osteoclast</a:t>
            </a:r>
            <a:r>
              <a:rPr lang="en-US" dirty="0" smtClean="0"/>
              <a:t> precursors to the bone surface.</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err="1" smtClean="0"/>
              <a:t>Osteoblastic</a:t>
            </a:r>
            <a:r>
              <a:rPr lang="en-US" dirty="0" smtClean="0"/>
              <a:t> cells also produce cytokines and </a:t>
            </a:r>
            <a:r>
              <a:rPr lang="en-US" dirty="0" err="1" smtClean="0"/>
              <a:t>chemokines</a:t>
            </a:r>
            <a:r>
              <a:rPr lang="en-US" dirty="0" smtClean="0"/>
              <a:t>, which can attract </a:t>
            </a:r>
            <a:r>
              <a:rPr lang="en-US" dirty="0" err="1" smtClean="0"/>
              <a:t>monocyte</a:t>
            </a:r>
            <a:r>
              <a:rPr lang="en-US" dirty="0" smtClean="0"/>
              <a:t> precursors and promote </a:t>
            </a:r>
            <a:r>
              <a:rPr lang="en-US" dirty="0" err="1" smtClean="0"/>
              <a:t>osteoclast</a:t>
            </a:r>
            <a:r>
              <a:rPr lang="en-US" dirty="0" smtClean="0"/>
              <a:t> </a:t>
            </a:r>
            <a:r>
              <a:rPr lang="en-US" dirty="0" err="1" smtClean="0"/>
              <a:t>differentiation.retraction</a:t>
            </a:r>
            <a:r>
              <a:rPr lang="en-US" dirty="0" smtClean="0"/>
              <a:t> or apoptotic death of bone lining cells will expose the mineralized bone surface to osteoclasts. At sites of tension, </a:t>
            </a:r>
            <a:r>
              <a:rPr lang="en-US" dirty="0" err="1" smtClean="0"/>
              <a:t>osteoblasts</a:t>
            </a:r>
            <a:r>
              <a:rPr lang="en-US" dirty="0" smtClean="0"/>
              <a:t> are activated to produce </a:t>
            </a:r>
            <a:r>
              <a:rPr lang="en-US" dirty="0" err="1" smtClean="0"/>
              <a:t>osteoid</a:t>
            </a:r>
            <a:r>
              <a:rPr lang="en-US" dirty="0" smtClean="0"/>
              <a:t> that subsequently mineralizes to form new bone.</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l" rtl="0"/>
            <a:r>
              <a:rPr lang="en-US" sz="2400" dirty="0" smtClean="0"/>
              <a:t>Is that part of upper/lower jaw that responsible for carrying the teeth and support them. In addition to provide the attachment of some muscles of the face and mastication.</a:t>
            </a:r>
          </a:p>
          <a:p>
            <a:pPr algn="l" rtl="0"/>
            <a:endParaRPr lang="en-US" dirty="0"/>
          </a:p>
        </p:txBody>
      </p:sp>
      <p:sp>
        <p:nvSpPr>
          <p:cNvPr id="5" name="Title 4"/>
          <p:cNvSpPr>
            <a:spLocks noGrp="1"/>
          </p:cNvSpPr>
          <p:nvPr>
            <p:ph type="title"/>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The adaptation of bone to function is quantitative as well as qualitative. Whereas, increase in functional forces leads to formation of new bone, decreased function leads to a decrease in the volume of bone. This can be observed in the supporting bone of teeth that have lost their antagonists. Here the spongy bone around the alveolus shows pronounced rarefaction</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The bone </a:t>
            </a:r>
            <a:r>
              <a:rPr lang="en-US" dirty="0" err="1" smtClean="0"/>
              <a:t>trabeculae</a:t>
            </a:r>
            <a:r>
              <a:rPr lang="en-US" dirty="0" smtClean="0"/>
              <a:t> are less numerous and very thin</a:t>
            </a:r>
            <a:r>
              <a:rPr lang="en-US" dirty="0" smtClean="0"/>
              <a:t>.</a:t>
            </a:r>
          </a:p>
          <a:p>
            <a:pPr algn="l" rtl="0"/>
            <a:r>
              <a:rPr lang="en-US" dirty="0" smtClean="0"/>
              <a:t>The </a:t>
            </a:r>
            <a:r>
              <a:rPr lang="en-US" dirty="0" smtClean="0"/>
              <a:t>alveolar bone proper, however, is generally well preserved because it continues to receive some stimuli from the tension of the periodontal tissues. During healing of fractures or extraction wounds, an embryonic type of bone is formed, which only later is replaced by mature bone.</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The embryonic bone also called </a:t>
            </a:r>
            <a:r>
              <a:rPr lang="en-US" b="1" dirty="0" smtClean="0"/>
              <a:t>immature or coarse </a:t>
            </a:r>
            <a:r>
              <a:rPr lang="en-US" b="1" dirty="0" err="1" smtClean="0"/>
              <a:t>fibrillar</a:t>
            </a:r>
            <a:r>
              <a:rPr lang="en-US" b="1" dirty="0" smtClean="0"/>
              <a:t> bone</a:t>
            </a:r>
            <a:r>
              <a:rPr lang="en-US" dirty="0" smtClean="0"/>
              <a:t>, is characterized, among other aspects, by the greater number, size and irregular arrangement of the </a:t>
            </a:r>
            <a:r>
              <a:rPr lang="en-US" dirty="0" err="1" smtClean="0"/>
              <a:t>osteocytes</a:t>
            </a:r>
            <a:r>
              <a:rPr lang="en-US" dirty="0" smtClean="0"/>
              <a:t> than are found in mature bone</a:t>
            </a:r>
            <a:r>
              <a:rPr lang="en-US" dirty="0" smtClean="0"/>
              <a:t>.</a:t>
            </a:r>
          </a:p>
          <a:p>
            <a:pPr algn="l" rtl="0"/>
            <a:r>
              <a:rPr lang="en-US" dirty="0" smtClean="0"/>
              <a:t>The </a:t>
            </a:r>
            <a:r>
              <a:rPr lang="en-US" dirty="0" smtClean="0"/>
              <a:t>greater number of cells and the reduced volume of calcified intercellular substance render this immature bone more radiolucent than mature bone. </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This explains why </a:t>
            </a:r>
            <a:r>
              <a:rPr lang="en-US" b="1" dirty="0" smtClean="0"/>
              <a:t>bony callus</a:t>
            </a:r>
            <a:r>
              <a:rPr lang="en-US" dirty="0" smtClean="0"/>
              <a:t> cannot be seen in radiographs at a time when </a:t>
            </a:r>
            <a:r>
              <a:rPr lang="en-US" dirty="0" err="1" smtClean="0"/>
              <a:t>histologic</a:t>
            </a:r>
            <a:r>
              <a:rPr lang="en-US" dirty="0" smtClean="0"/>
              <a:t> examination of a fracture reveals a well-developed union between the fragments and why a socket after an extraction wound appears to be empty at a time, when it is almost filled with immature bone. The visibility in radiographs lags 2 or 3 weeks behind actual formation of new bone.</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r>
              <a:rPr lang="en-US" dirty="0" smtClean="0"/>
              <a:t>The most frequent and harmful change in the alveolar process is that which is associated with periodontal disease. The bone resorption is almost universal, occurs more frequently in posterior teeth, is usually symmetrical, occurs in episodic spurts, is both of the horizontal and vertical type (i.e., occurs from the gingival and tooth side, respectively), and is intimately related to bacterial plaque and pocket formation. It has been shown, for example, </a:t>
            </a:r>
            <a:r>
              <a:rPr lang="en-US" dirty="0" err="1" smtClean="0"/>
              <a:t>endotoxins</a:t>
            </a:r>
            <a:r>
              <a:rPr lang="en-US" dirty="0" smtClean="0"/>
              <a:t> produced by the gram- negative bacteria of the plaque lead to an increase in </a:t>
            </a:r>
            <a:r>
              <a:rPr lang="en-US" dirty="0" err="1" smtClean="0"/>
              <a:t>cAMP</a:t>
            </a:r>
            <a:r>
              <a:rPr lang="en-US" dirty="0" smtClean="0"/>
              <a:t>, which increases the </a:t>
            </a:r>
            <a:r>
              <a:rPr lang="en-US" dirty="0" err="1" smtClean="0"/>
              <a:t>osteoclastic</a:t>
            </a:r>
            <a:r>
              <a:rPr lang="en-US" dirty="0" smtClean="0"/>
              <a:t> activity.</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US" dirty="0" smtClean="0"/>
              <a:t>Resorption after tooth loss has been shown to follow a predictable pattern. The labial aspect of the alveolar crest is the principal site of resorption, which reduces first in width and later in height. The pattern of resorption is different in the maxilla and mandible. The residual alveolar ridge </a:t>
            </a:r>
            <a:r>
              <a:rPr lang="en-US" dirty="0" err="1" smtClean="0"/>
              <a:t>resorbs</a:t>
            </a:r>
            <a:r>
              <a:rPr lang="en-US" dirty="0" smtClean="0"/>
              <a:t> downward and outward in the mandible, whereas, in the maxilla the resorption is upwards and inwards. </a:t>
            </a:r>
            <a:r>
              <a:rPr lang="en-US" dirty="0" err="1" smtClean="0"/>
              <a:t>Nontraumatic</a:t>
            </a:r>
            <a:r>
              <a:rPr lang="en-US" dirty="0" smtClean="0"/>
              <a:t> loss of anterior maxillary teeth is followed by a progressive loss of bone mainly from the labial side. </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In the deciduous dentition, loss of a retained second deciduous molar, which has no </a:t>
            </a:r>
            <a:r>
              <a:rPr lang="en-US" dirty="0" err="1" smtClean="0"/>
              <a:t>succedaneous</a:t>
            </a:r>
            <a:r>
              <a:rPr lang="en-US" dirty="0" smtClean="0"/>
              <a:t> permanent tooth to replace it, is also associated with bone loss. The cause for resorption of alveolar bone after tooth loss has been assumed to be due to disuse atrophy, decreased blood supply, localized inflammation or unfavorable prosthesis pressure.</a:t>
            </a:r>
          </a:p>
          <a:p>
            <a:pPr algn="l" rtl="0"/>
            <a:r>
              <a:rPr lang="en-US" dirty="0" smtClean="0"/>
              <a:t> </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Alveolar ridge defects and deformities can also be the result of congenital defects, trauma, periodontal disease or surgical ablation, as in the case of tumor surgery. Lamina dura is an important diagnostic landmark in deter- mining health of the periapical tissues. Loss of density usually means infections, inflammation and resorption of bone socket.</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US" dirty="0" smtClean="0"/>
              <a:t>Traditional treatment methods for promoting bone healing primarily utilize bone grafts or synthetic materials to fill the defects and provide structural support. </a:t>
            </a:r>
          </a:p>
          <a:p>
            <a:pPr algn="l" rtl="0"/>
            <a:r>
              <a:rPr lang="en-US" dirty="0" smtClean="0"/>
              <a:t>Bone grafting to stimulate bone deposition has been used in periodontal surgery.</a:t>
            </a:r>
          </a:p>
          <a:p>
            <a:pPr algn="l" rtl="0"/>
            <a:r>
              <a:rPr lang="en-US" dirty="0" smtClean="0"/>
              <a:t>It involves a surgical procedure to place bone or bone substitute material into a bone defect with the objective of producing new bone and possibly the regeneration of periodontal ligament and cementum. </a:t>
            </a:r>
          </a:p>
          <a:p>
            <a:pPr algn="l" rtl="0"/>
            <a:endParaRPr lang="en-US" dirty="0"/>
          </a:p>
        </p:txBody>
      </p:sp>
      <p:sp>
        <p:nvSpPr>
          <p:cNvPr id="3" name="Title 2"/>
          <p:cNvSpPr>
            <a:spLocks noGrp="1"/>
          </p:cNvSpPr>
          <p:nvPr>
            <p:ph type="title"/>
          </p:nvPr>
        </p:nvSpPr>
        <p:spPr/>
        <p:txBody>
          <a:bodyPr>
            <a:normAutofit fontScale="90000"/>
          </a:bodyPr>
          <a:lstStyle/>
          <a:p>
            <a:r>
              <a:rPr lang="en-US" dirty="0" smtClean="0"/>
              <a:t>THERAPEUTIC CONSIDERATIONS</a:t>
            </a:r>
            <a:br>
              <a:rPr lang="en-US" dirty="0" smtClean="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1-Autografts utilize the patient’s bone, which can be obtained from intraoral or </a:t>
            </a:r>
            <a:r>
              <a:rPr lang="en-US" dirty="0" err="1" smtClean="0"/>
              <a:t>extraoral</a:t>
            </a:r>
            <a:r>
              <a:rPr lang="en-US" dirty="0" smtClean="0"/>
              <a:t> sites. They are the best materials for bone grafting, are very well accepted by the body and may produce the fastest rate of bone growth .</a:t>
            </a:r>
          </a:p>
          <a:p>
            <a:pPr algn="l" rtl="0"/>
            <a:r>
              <a:rPr lang="en-US" dirty="0" smtClean="0"/>
              <a:t>With </a:t>
            </a:r>
            <a:r>
              <a:rPr lang="en-US" dirty="0" err="1" smtClean="0"/>
              <a:t>autografts</a:t>
            </a:r>
            <a:r>
              <a:rPr lang="en-US" dirty="0" smtClean="0"/>
              <a:t>, the patient is assured of protection from disease transmission and/or immune reaction. </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ورقاء\Desktop\ثاني\07 .alveolar bone\7-1 alveolar bone.jpg"/>
          <p:cNvPicPr>
            <a:picLocks noGrp="1" noChangeAspect="1" noChangeArrowheads="1"/>
          </p:cNvPicPr>
          <p:nvPr>
            <p:ph idx="1"/>
          </p:nvPr>
        </p:nvPicPr>
        <p:blipFill>
          <a:blip r:embed="rId2" cstate="print"/>
          <a:stretch>
            <a:fillRect/>
          </a:stretch>
        </p:blipFill>
        <p:spPr bwMode="auto">
          <a:xfrm>
            <a:off x="1552614" y="1481138"/>
            <a:ext cx="6038772" cy="4525962"/>
          </a:xfrm>
          <a:prstGeom prst="rect">
            <a:avLst/>
          </a:prstGeom>
          <a:noFill/>
        </p:spPr>
      </p:pic>
      <p:sp>
        <p:nvSpPr>
          <p:cNvPr id="2" name="عنوان 1"/>
          <p:cNvSpPr>
            <a:spLocks noGrp="1"/>
          </p:cNvSpPr>
          <p:nvPr>
            <p:ph type="title"/>
          </p:nvPr>
        </p:nvSpPr>
        <p:spPr/>
        <p:txBody>
          <a:bodyPr/>
          <a:lstStyle/>
          <a:p>
            <a:endParaRPr lang="ar-S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The </a:t>
            </a:r>
            <a:r>
              <a:rPr lang="en-US" dirty="0" err="1" smtClean="0"/>
              <a:t>allografts</a:t>
            </a:r>
            <a:r>
              <a:rPr lang="en-US" dirty="0" smtClean="0"/>
              <a:t> are freeze-dried at ultra-low temperatures and dried under high vacuum. They are available either </a:t>
            </a:r>
            <a:r>
              <a:rPr lang="en-US" dirty="0" err="1" smtClean="0"/>
              <a:t>demineralized</a:t>
            </a:r>
            <a:r>
              <a:rPr lang="en-US" dirty="0" smtClean="0"/>
              <a:t> or non-</a:t>
            </a:r>
            <a:r>
              <a:rPr lang="en-US" dirty="0" err="1" smtClean="0"/>
              <a:t>demineralized</a:t>
            </a:r>
            <a:r>
              <a:rPr lang="en-US" dirty="0" smtClean="0"/>
              <a:t>.</a:t>
            </a:r>
          </a:p>
          <a:p>
            <a:pPr algn="l" rtl="0"/>
            <a:r>
              <a:rPr lang="en-US" dirty="0" smtClean="0"/>
              <a:t> </a:t>
            </a:r>
            <a:r>
              <a:rPr lang="en-US" dirty="0" err="1" smtClean="0"/>
              <a:t>allografts</a:t>
            </a:r>
            <a:r>
              <a:rPr lang="en-US" dirty="0" smtClean="0"/>
              <a:t> include growth factors which are also </a:t>
            </a:r>
            <a:r>
              <a:rPr lang="en-US" dirty="0" err="1" smtClean="0"/>
              <a:t>osteo</a:t>
            </a:r>
            <a:r>
              <a:rPr lang="en-US" dirty="0" smtClean="0"/>
              <a:t>- inductive. and induce bone growth and provide an environment that increases the body’s regenerative process. </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3-Xenografts are obtained from animal sources; usually cows and/or pigs. They include processed animal bone or growth proteins. Again, the risk of disease transmission and/or rejection is reduced by processing.</a:t>
            </a:r>
          </a:p>
          <a:p>
            <a:pPr algn="l" rtl="0"/>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buNone/>
            </a:pPr>
            <a:endParaRPr lang="en-US" dirty="0" smtClean="0"/>
          </a:p>
          <a:p>
            <a:pPr algn="l" rtl="0"/>
            <a:r>
              <a:rPr lang="en-US" dirty="0" smtClean="0"/>
              <a:t>In cases where bone grafts from human or animal sources are not feasible a synthetic are used materials include natural and synthetic </a:t>
            </a:r>
            <a:r>
              <a:rPr lang="en-US" dirty="0" err="1" smtClean="0"/>
              <a:t>hydroxyapatites</a:t>
            </a:r>
            <a:r>
              <a:rPr lang="en-US" dirty="0" smtClean="0"/>
              <a:t>, ceramics, calcium carbonate (natural coral), silicon-containing glasses, and synthetic polymers.</a:t>
            </a:r>
          </a:p>
          <a:p>
            <a:pPr algn="l" rtl="0"/>
            <a:r>
              <a:rPr lang="en-US" dirty="0" smtClean="0"/>
              <a:t>Synthetic materials carry no risk of disease transmission or immune system rejection. They help create an environment that facilitates the body’s regenerative process. </a:t>
            </a:r>
          </a:p>
          <a:p>
            <a:pPr algn="l" rtl="0"/>
            <a:endParaRPr lang="en-US" dirty="0" smtClean="0"/>
          </a:p>
          <a:p>
            <a:pPr algn="l" rtl="0"/>
            <a:endParaRPr lang="en-US" dirty="0"/>
          </a:p>
        </p:txBody>
      </p:sp>
      <p:sp>
        <p:nvSpPr>
          <p:cNvPr id="3" name="Title 2"/>
          <p:cNvSpPr>
            <a:spLocks noGrp="1"/>
          </p:cNvSpPr>
          <p:nvPr>
            <p:ph type="title"/>
          </p:nvPr>
        </p:nvSpPr>
        <p:spPr/>
        <p:txBody>
          <a:bodyPr>
            <a:normAutofit fontScale="90000"/>
          </a:bodyPr>
          <a:lstStyle/>
          <a:p>
            <a:r>
              <a:rPr lang="en-US" dirty="0" smtClean="0"/>
              <a:t>4-Synthetic bone grafting materials(</a:t>
            </a:r>
            <a:r>
              <a:rPr lang="en-US" dirty="0" err="1" smtClean="0"/>
              <a:t>alloplasts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l" rtl="0"/>
            <a:r>
              <a:rPr lang="en-US" dirty="0" smtClean="0"/>
              <a:t>1- Houses the roots of </a:t>
            </a:r>
            <a:r>
              <a:rPr lang="en-US" dirty="0" err="1" smtClean="0"/>
              <a:t>teeth:Anchors</a:t>
            </a:r>
            <a:r>
              <a:rPr lang="en-US" dirty="0" smtClean="0"/>
              <a:t> the roots of teeth to the alveoli, which is achieved by the insertion of </a:t>
            </a:r>
            <a:r>
              <a:rPr lang="en-US" dirty="0" err="1" smtClean="0"/>
              <a:t>Sharpey’s</a:t>
            </a:r>
            <a:r>
              <a:rPr lang="en-US" dirty="0" smtClean="0"/>
              <a:t> fibers into the alveolar bone proper</a:t>
            </a:r>
          </a:p>
          <a:p>
            <a:pPr algn="l" rtl="0"/>
            <a:r>
              <a:rPr lang="en-US" dirty="0" smtClean="0"/>
              <a:t>2-Helps to move the teeth for better occlusion.</a:t>
            </a:r>
          </a:p>
          <a:p>
            <a:pPr algn="l" rtl="0"/>
            <a:r>
              <a:rPr lang="en-US" dirty="0" smtClean="0"/>
              <a:t>3-Helps to absorb and distribute occlusal forces generated during tooth contact.</a:t>
            </a:r>
          </a:p>
          <a:p>
            <a:pPr algn="l" rtl="0"/>
            <a:r>
              <a:rPr lang="en-US" dirty="0" smtClean="0"/>
              <a:t> 4-Supplies vessels to periodontal ligament. </a:t>
            </a:r>
          </a:p>
          <a:p>
            <a:pPr algn="l" rtl="0"/>
            <a:r>
              <a:rPr lang="en-US" dirty="0" smtClean="0"/>
              <a:t>5- Houses and protects developing permanent teeth, while supporting primary teeth.</a:t>
            </a:r>
          </a:p>
          <a:p>
            <a:pPr algn="l" rtl="0"/>
            <a:r>
              <a:rPr lang="en-US" dirty="0" smtClean="0"/>
              <a:t> 6-Organizes eruption of primary and permanent teeth.</a:t>
            </a:r>
          </a:p>
          <a:p>
            <a:pPr algn="l" rtl="0"/>
            <a:endParaRPr lang="ar-IQ" dirty="0"/>
          </a:p>
        </p:txBody>
      </p:sp>
      <p:sp>
        <p:nvSpPr>
          <p:cNvPr id="2" name="Title 1"/>
          <p:cNvSpPr>
            <a:spLocks noGrp="1"/>
          </p:cNvSpPr>
          <p:nvPr>
            <p:ph type="title"/>
          </p:nvPr>
        </p:nvSpPr>
        <p:spPr/>
        <p:txBody>
          <a:bodyPr>
            <a:normAutofit fontScale="90000"/>
          </a:bodyPr>
          <a:lstStyle/>
          <a:p>
            <a:r>
              <a:rPr lang="en-US" dirty="0" smtClean="0"/>
              <a:t>Functions of alveolar bone are:</a:t>
            </a:r>
            <a:br>
              <a:rPr lang="en-US" dirty="0" smtClean="0"/>
            </a:b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ورقاء\Desktop\ثاني\07 .alveolar bone\Figure_09-29.jpg"/>
          <p:cNvPicPr>
            <a:picLocks noGrp="1" noChangeAspect="1" noChangeArrowheads="1"/>
          </p:cNvPicPr>
          <p:nvPr>
            <p:ph idx="1"/>
          </p:nvPr>
        </p:nvPicPr>
        <p:blipFill>
          <a:blip r:embed="rId2" cstate="print"/>
          <a:srcRect/>
          <a:stretch>
            <a:fillRect/>
          </a:stretch>
        </p:blipFill>
        <p:spPr bwMode="auto">
          <a:xfrm>
            <a:off x="571472" y="1600200"/>
            <a:ext cx="7143800" cy="4525963"/>
          </a:xfrm>
          <a:prstGeom prst="rect">
            <a:avLst/>
          </a:prstGeom>
          <a:noFill/>
        </p:spPr>
      </p:pic>
      <p:sp>
        <p:nvSpPr>
          <p:cNvPr id="2" name="عنوان 1"/>
          <p:cNvSpPr>
            <a:spLocks noGrp="1"/>
          </p:cNvSpPr>
          <p:nvPr>
            <p:ph type="title"/>
          </p:nvPr>
        </p:nvSpPr>
        <p:spPr/>
        <p:txBody>
          <a:bodyPr/>
          <a:lstStyle/>
          <a:p>
            <a:endParaRPr lang="ar-S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p:txBody>
          <a:bodyPr>
            <a:normAutofit/>
          </a:bodyPr>
          <a:lstStyle/>
          <a:p>
            <a:pPr algn="l" rtl="0"/>
            <a:r>
              <a:rPr lang="en-US" dirty="0" smtClean="0"/>
              <a:t>Near the end of the second month of fetal life, the maxilla as well as the mandible form a groove that is open towards the surface of the oral cavity.</a:t>
            </a:r>
          </a:p>
          <a:p>
            <a:pPr algn="l" rtl="0"/>
            <a:r>
              <a:rPr lang="en-US" dirty="0" smtClean="0"/>
              <a:t>Tooth germs develop within the bony structures at late bell stage. Bony septa and bony bridge begin to form and separate the individual tooth germs from one another, keeping individual tooth germs in clearly outlined bony compartments. </a:t>
            </a:r>
          </a:p>
          <a:p>
            <a:pPr algn="l" rtl="0"/>
            <a:endParaRPr lang="ar-SA" dirty="0"/>
          </a:p>
        </p:txBody>
      </p:sp>
      <p:sp>
        <p:nvSpPr>
          <p:cNvPr id="5" name="عنوان 4"/>
          <p:cNvSpPr>
            <a:spLocks noGrp="1"/>
          </p:cNvSpPr>
          <p:nvPr>
            <p:ph type="title"/>
          </p:nvPr>
        </p:nvSpPr>
        <p:spPr/>
        <p:txBody>
          <a:bodyPr>
            <a:normAutofit fontScale="90000"/>
          </a:bodyPr>
          <a:lstStyle/>
          <a:p>
            <a:pPr rtl="0"/>
            <a:r>
              <a:rPr lang="en-US" dirty="0" smtClean="0"/>
              <a:t>DEVELOPMENT OF ALVEOLAR PROCESS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Tooth germ  movement occurs by bone remodeling of bony compartment through bone resorption and bone deposition. </a:t>
            </a:r>
          </a:p>
          <a:p>
            <a:pPr algn="l" rtl="0"/>
            <a:r>
              <a:rPr lang="en-US" dirty="0" smtClean="0"/>
              <a:t>The major changes in the alveolar process begin to occur with development of roots and tooth eruption. As roots develop, the alveolar process increases in height. Also, the cells in the dental follicle start to differentiate into periodontal ligament and cementum.</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l" rtl="0">
              <a:buNone/>
            </a:pPr>
            <a:r>
              <a:rPr lang="en-US" dirty="0" smtClean="0"/>
              <a:t>At the same time, some cells in the dental follicle differentiate into </a:t>
            </a:r>
            <a:r>
              <a:rPr lang="en-US" dirty="0" err="1" smtClean="0"/>
              <a:t>osteoblasts</a:t>
            </a:r>
            <a:r>
              <a:rPr lang="en-US" dirty="0" smtClean="0"/>
              <a:t> and form alveolar bone proper.</a:t>
            </a:r>
          </a:p>
          <a:p>
            <a:pPr algn="l" rtl="0">
              <a:buNone/>
            </a:pPr>
            <a:r>
              <a:rPr lang="en-US" dirty="0" smtClean="0"/>
              <a:t> Hence, an alveolar process develops only during the eruption of the teeth. It is important to realize that, during growth, part of the alveolar process is gradually incorporated into the maxillary or mandibular body while it grows at a fairly rapid rate at its free borders. </a:t>
            </a:r>
          </a:p>
          <a:p>
            <a:pPr algn="l" rtl="0">
              <a:buNone/>
            </a:pPr>
            <a:r>
              <a:rPr lang="en-US" dirty="0" smtClean="0"/>
              <a:t>The alveolar process  gradually diminishes in height after the loss of teeth.</a:t>
            </a:r>
          </a:p>
          <a:p>
            <a:pPr algn="l" rtl="0">
              <a:buNone/>
            </a:pPr>
            <a:endParaRPr lang="ar-IQ" dirty="0"/>
          </a:p>
        </p:txBody>
      </p:sp>
      <p:sp>
        <p:nvSpPr>
          <p:cNvPr id="2" name="Title 1"/>
          <p:cNvSpPr>
            <a:spLocks noGrp="1"/>
          </p:cNvSpPr>
          <p:nvPr>
            <p:ph type="title"/>
          </p:nvPr>
        </p:nvSpPr>
        <p:spPr/>
        <p:txBody>
          <a:bodyPr>
            <a:normAutofit fontScale="90000"/>
          </a:bodyPr>
          <a:lstStyle/>
          <a:p>
            <a:r>
              <a:rPr lang="en-US" b="1" dirty="0" smtClean="0"/>
              <a:t> </a:t>
            </a:r>
            <a:r>
              <a:rPr lang="en-US" dirty="0" smtClean="0"/>
              <a:t/>
            </a:r>
            <a:br>
              <a:rPr lang="en-US" dirty="0" smtClean="0"/>
            </a:br>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TotalTime>
  <Words>2605</Words>
  <Application>Microsoft Office PowerPoint</Application>
  <PresentationFormat>On-screen Show (4:3)</PresentationFormat>
  <Paragraphs>94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Alveolar bone: </vt:lpstr>
      <vt:lpstr>Slide 2</vt:lpstr>
      <vt:lpstr>Slide 3</vt:lpstr>
      <vt:lpstr>Slide 4</vt:lpstr>
      <vt:lpstr>Functions of alveolar bone are: </vt:lpstr>
      <vt:lpstr>Slide 6</vt:lpstr>
      <vt:lpstr>DEVELOPMENT OF ALVEOLAR PROCESS</vt:lpstr>
      <vt:lpstr>Slide 8</vt:lpstr>
      <vt:lpstr>  </vt:lpstr>
      <vt:lpstr>STRUCTURE OF THE ALVEOLAR BONE </vt:lpstr>
      <vt:lpstr>1-Lamellated bone</vt:lpstr>
      <vt:lpstr>Slide 12</vt:lpstr>
      <vt:lpstr>2-Bundle bone: </vt:lpstr>
      <vt:lpstr>  </vt:lpstr>
      <vt:lpstr>Slide 15</vt:lpstr>
      <vt:lpstr>The supporting alveolar bone consists of two parts: </vt:lpstr>
      <vt:lpstr>Slide 17</vt:lpstr>
      <vt:lpstr>b-Spongy bone </vt:lpstr>
      <vt:lpstr>The of the spongiosa of the alveolar process into two main types: </vt:lpstr>
      <vt:lpstr>Slide 20</vt:lpstr>
      <vt:lpstr>INTERNAL RECONSTRUCTION OF ALVEOLAR BONE </vt:lpstr>
      <vt:lpstr>Slide 22</vt:lpstr>
      <vt:lpstr>Slide 23</vt:lpstr>
      <vt:lpstr> </vt:lpstr>
      <vt:lpstr>Slide 25</vt:lpstr>
      <vt:lpstr>AGE CHANGES: </vt:lpstr>
      <vt:lpstr>CLINICAL CONSIDERATIONS </vt:lpstr>
      <vt:lpstr>Slide 28</vt:lpstr>
      <vt:lpstr>Slide 29</vt:lpstr>
      <vt:lpstr>Slide 30</vt:lpstr>
      <vt:lpstr>Slide 31</vt:lpstr>
      <vt:lpstr>Slide 32</vt:lpstr>
      <vt:lpstr>Slide 33</vt:lpstr>
      <vt:lpstr>Slide 34</vt:lpstr>
      <vt:lpstr>Slide 35</vt:lpstr>
      <vt:lpstr>Slide 36</vt:lpstr>
      <vt:lpstr>Slide 37</vt:lpstr>
      <vt:lpstr>THERAPEUTIC CONSIDERATIONS </vt:lpstr>
      <vt:lpstr>Slide 39</vt:lpstr>
      <vt:lpstr>Slide 40</vt:lpstr>
      <vt:lpstr>Slide 41</vt:lpstr>
      <vt:lpstr>4-Synthetic bone grafting materials(alloplasts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Alveolar bone: </dc:title>
  <dc:creator>ورقاء</dc:creator>
  <cp:lastModifiedBy>Warkaa</cp:lastModifiedBy>
  <cp:revision>16</cp:revision>
  <dcterms:created xsi:type="dcterms:W3CDTF">2017-03-17T09:21:39Z</dcterms:created>
  <dcterms:modified xsi:type="dcterms:W3CDTF">2018-09-16T14:11:20Z</dcterms:modified>
</cp:coreProperties>
</file>