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91" r:id="rId3"/>
    <p:sldId id="303" r:id="rId4"/>
    <p:sldId id="288" r:id="rId5"/>
    <p:sldId id="292" r:id="rId6"/>
    <p:sldId id="296" r:id="rId7"/>
    <p:sldId id="299" r:id="rId8"/>
    <p:sldId id="304" r:id="rId9"/>
    <p:sldId id="298" r:id="rId10"/>
    <p:sldId id="294" r:id="rId11"/>
    <p:sldId id="295" r:id="rId12"/>
    <p:sldId id="297" r:id="rId13"/>
    <p:sldId id="305" r:id="rId14"/>
    <p:sldId id="300" r:id="rId15"/>
    <p:sldId id="301" r:id="rId16"/>
    <p:sldId id="306" r:id="rId17"/>
    <p:sldId id="307" r:id="rId18"/>
    <p:sldId id="261" r:id="rId19"/>
    <p:sldId id="262" r:id="rId20"/>
    <p:sldId id="302" r:id="rId21"/>
    <p:sldId id="264" r:id="rId22"/>
    <p:sldId id="308" r:id="rId23"/>
    <p:sldId id="310" r:id="rId24"/>
    <p:sldId id="280" r:id="rId25"/>
    <p:sldId id="265" r:id="rId26"/>
    <p:sldId id="311" r:id="rId27"/>
    <p:sldId id="285" r:id="rId28"/>
    <p:sldId id="309" r:id="rId2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B8ABB09-4A1D-463E-8065-109CC2B7EFAA}" type="datetimeFigureOut">
              <a:rPr lang="ar-SA" smtClean="0"/>
              <a:pPr/>
              <a:t>02/08/1442</a:t>
            </a:fld>
            <a:endParaRPr lang="ar-S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8ABB09-4A1D-463E-8065-109CC2B7EFAA}" type="datetimeFigureOut">
              <a:rPr lang="ar-SA" smtClean="0"/>
              <a:pPr/>
              <a:t>02/08/1442</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8ABB09-4A1D-463E-8065-109CC2B7EFAA}" type="datetimeFigureOut">
              <a:rPr lang="ar-SA" smtClean="0"/>
              <a:pPr/>
              <a:t>02/08/1442</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8ABB09-4A1D-463E-8065-109CC2B7EFAA}" type="datetimeFigureOut">
              <a:rPr lang="ar-SA" smtClean="0"/>
              <a:pPr/>
              <a:t>02/08/1442</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B8ABB09-4A1D-463E-8065-109CC2B7EFAA}" type="datetimeFigureOut">
              <a:rPr lang="ar-SA" smtClean="0"/>
              <a:pPr/>
              <a:t>02/08/1442</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8ABB09-4A1D-463E-8065-109CC2B7EFAA}" type="datetimeFigureOut">
              <a:rPr lang="ar-SA" smtClean="0"/>
              <a:pPr/>
              <a:t>02/08/1442</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B8ABB09-4A1D-463E-8065-109CC2B7EFAA}" type="datetimeFigureOut">
              <a:rPr lang="ar-SA" smtClean="0"/>
              <a:pPr/>
              <a:t>02/08/1442</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B8ABB09-4A1D-463E-8065-109CC2B7EFAA}" type="datetimeFigureOut">
              <a:rPr lang="ar-SA" smtClean="0"/>
              <a:pPr/>
              <a:t>02/08/1442</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B8ABB09-4A1D-463E-8065-109CC2B7EFAA}" type="datetimeFigureOut">
              <a:rPr lang="ar-SA" smtClean="0"/>
              <a:pPr/>
              <a:t>02/08/1442</a:t>
            </a:fld>
            <a:endParaRPr lang="ar-SA"/>
          </a:p>
        </p:txBody>
      </p:sp>
      <p:sp>
        <p:nvSpPr>
          <p:cNvPr id="3" name="Footer Placeholder 2"/>
          <p:cNvSpPr>
            <a:spLocks noGrp="1"/>
          </p:cNvSpPr>
          <p:nvPr>
            <p:ph type="ftr" sz="quarter" idx="11"/>
          </p:nvPr>
        </p:nvSpPr>
        <p:spPr/>
        <p:txBody>
          <a:bodyPr/>
          <a:lstStyle>
            <a:extLst/>
          </a:lstStyle>
          <a:p>
            <a:endParaRPr lang="ar-SA"/>
          </a:p>
        </p:txBody>
      </p:sp>
      <p:sp>
        <p:nvSpPr>
          <p:cNvPr id="4" name="Slide Number Placeholder 3"/>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B8ABB09-4A1D-463E-8065-109CC2B7EFAA}" type="datetimeFigureOut">
              <a:rPr lang="ar-SA" smtClean="0"/>
              <a:pPr/>
              <a:t>02/08/1442</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B8ABB09-4A1D-463E-8065-109CC2B7EFAA}" type="datetimeFigureOut">
              <a:rPr lang="ar-SA" smtClean="0"/>
              <a:pPr/>
              <a:t>02/08/1442</a:t>
            </a:fld>
            <a:endParaRPr lang="ar-S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B34F065-1154-456A-91E3-76DE8E75E17B}" type="slidenum">
              <a:rPr lang="ar-SA" smtClean="0"/>
              <a:pPr/>
              <a:t>‹#›</a:t>
            </a:fld>
            <a:endParaRPr lang="ar-S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B8ABB09-4A1D-463E-8065-109CC2B7EFAA}" type="datetimeFigureOut">
              <a:rPr lang="ar-SA" smtClean="0"/>
              <a:pPr/>
              <a:t>02/08/1442</a:t>
            </a:fld>
            <a:endParaRPr lang="ar-S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b="1" dirty="0" smtClean="0"/>
              <a:t>Alveolar bone:</a:t>
            </a:r>
            <a:r>
              <a:rPr lang="en-US" dirty="0" smtClean="0"/>
              <a:t/>
            </a:r>
            <a:br>
              <a:rPr lang="en-US" dirty="0" smtClean="0"/>
            </a:br>
            <a:endParaRPr lang="ar-SA" dirty="0"/>
          </a:p>
        </p:txBody>
      </p:sp>
      <p:sp>
        <p:nvSpPr>
          <p:cNvPr id="3" name="عنوان فرعي 2"/>
          <p:cNvSpPr>
            <a:spLocks noGrp="1"/>
          </p:cNvSpPr>
          <p:nvPr>
            <p:ph type="subTitle" idx="1"/>
          </p:nvPr>
        </p:nvSpPr>
        <p:spPr/>
        <p:txBody>
          <a:bodyPr/>
          <a:lstStyle/>
          <a:p>
            <a:endParaRPr lang="ar-S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dirty="0" smtClean="0"/>
              <a:t>Two parts of the alveolar process can be distinguished, the alveolar bone proper and the supporting alveolar bone.</a:t>
            </a:r>
          </a:p>
          <a:p>
            <a:pPr algn="l" rtl="0"/>
            <a:r>
              <a:rPr lang="en-US" b="1" dirty="0" smtClean="0"/>
              <a:t>a-Alveolar bone proper</a:t>
            </a:r>
            <a:endParaRPr lang="en-US" dirty="0" smtClean="0"/>
          </a:p>
          <a:p>
            <a:pPr algn="l" rtl="0"/>
            <a:r>
              <a:rPr lang="en-US" dirty="0" smtClean="0"/>
              <a:t>The alveolar bone proper consists partly of lamellated and partly of bundle bone</a:t>
            </a:r>
            <a:r>
              <a:rPr lang="en-US" dirty="0" smtClean="0"/>
              <a:t>.</a:t>
            </a:r>
          </a:p>
          <a:p>
            <a:pPr algn="l" rtl="0"/>
            <a:r>
              <a:rPr lang="en-US" dirty="0" smtClean="0"/>
              <a:t> </a:t>
            </a:r>
            <a:r>
              <a:rPr lang="en-US" dirty="0" smtClean="0"/>
              <a:t>It surrounds the root of the tooth and gives attachment to principal fibers of the periodontal ligament. </a:t>
            </a:r>
          </a:p>
          <a:p>
            <a:pPr algn="l" rtl="0"/>
            <a:endParaRPr lang="ar-IQ" dirty="0"/>
          </a:p>
        </p:txBody>
      </p:sp>
      <p:sp>
        <p:nvSpPr>
          <p:cNvPr id="2" name="Title 1"/>
          <p:cNvSpPr>
            <a:spLocks noGrp="1"/>
          </p:cNvSpPr>
          <p:nvPr>
            <p:ph type="title"/>
          </p:nvPr>
        </p:nvSpPr>
        <p:spPr/>
        <p:txBody>
          <a:bodyPr>
            <a:normAutofit fontScale="90000"/>
          </a:bodyPr>
          <a:lstStyle/>
          <a:p>
            <a:r>
              <a:rPr lang="en-US" dirty="0" smtClean="0"/>
              <a:t>STRUCTURE OF THE ALVEOLAR BONE</a:t>
            </a:r>
            <a:br>
              <a:rPr lang="en-US" dirty="0" smtClean="0"/>
            </a:br>
            <a:endParaRPr lang="ar-IQ"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dirty="0" smtClean="0"/>
              <a:t>The lamellar bone contains </a:t>
            </a:r>
            <a:r>
              <a:rPr lang="en-US" dirty="0" err="1" smtClean="0"/>
              <a:t>osteons</a:t>
            </a:r>
            <a:r>
              <a:rPr lang="en-US" dirty="0" smtClean="0"/>
              <a:t> each of which has a blood vessel in a </a:t>
            </a:r>
            <a:r>
              <a:rPr lang="en-US" dirty="0" err="1" smtClean="0"/>
              <a:t>haversian</a:t>
            </a:r>
            <a:r>
              <a:rPr lang="en-US" dirty="0" smtClean="0"/>
              <a:t> canal. Blood vessel is surrounded by concentric lamellae to form </a:t>
            </a:r>
            <a:r>
              <a:rPr lang="en-US" dirty="0" err="1" smtClean="0"/>
              <a:t>osteon</a:t>
            </a:r>
            <a:r>
              <a:rPr lang="en-US" dirty="0" smtClean="0"/>
              <a:t>. </a:t>
            </a:r>
          </a:p>
          <a:p>
            <a:pPr algn="l" rtl="0"/>
            <a:r>
              <a:rPr lang="en-US" dirty="0" smtClean="0"/>
              <a:t>Some lamellae of the lamellated bone are arranged roughly parallel to the surface of the adjacent marrow spaces, whereas others form </a:t>
            </a:r>
            <a:r>
              <a:rPr lang="en-US" dirty="0" err="1" smtClean="0"/>
              <a:t>haversian</a:t>
            </a:r>
            <a:r>
              <a:rPr lang="en-US" dirty="0" smtClean="0"/>
              <a:t> systems.</a:t>
            </a:r>
          </a:p>
          <a:p>
            <a:pPr algn="r" rtl="0"/>
            <a:endParaRPr lang="ar-IQ" dirty="0"/>
          </a:p>
        </p:txBody>
      </p:sp>
      <p:sp>
        <p:nvSpPr>
          <p:cNvPr id="2" name="Title 1"/>
          <p:cNvSpPr>
            <a:spLocks noGrp="1"/>
          </p:cNvSpPr>
          <p:nvPr>
            <p:ph type="title"/>
          </p:nvPr>
        </p:nvSpPr>
        <p:spPr/>
        <p:txBody>
          <a:bodyPr/>
          <a:lstStyle/>
          <a:p>
            <a:pPr rtl="0"/>
            <a:r>
              <a:rPr lang="en-US" dirty="0" smtClean="0"/>
              <a:t>1-Lamellated bone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ورقاء\Desktop\ثاني\07 .alveolar bone\Figure_022.jpg"/>
          <p:cNvPicPr>
            <a:picLocks noGrp="1" noChangeAspect="1" noChangeArrowheads="1"/>
          </p:cNvPicPr>
          <p:nvPr>
            <p:ph idx="1"/>
          </p:nvPr>
        </p:nvPicPr>
        <p:blipFill>
          <a:blip r:embed="rId2" cstate="print"/>
          <a:srcRect/>
          <a:stretch>
            <a:fillRect/>
          </a:stretch>
        </p:blipFill>
        <p:spPr bwMode="auto">
          <a:xfrm>
            <a:off x="1571605" y="785794"/>
            <a:ext cx="2357454" cy="5340369"/>
          </a:xfrm>
          <a:prstGeom prst="rect">
            <a:avLst/>
          </a:prstGeom>
          <a:noFill/>
        </p:spPr>
      </p:pic>
      <p:sp>
        <p:nvSpPr>
          <p:cNvPr id="2" name="عنوان 1"/>
          <p:cNvSpPr>
            <a:spLocks noGrp="1"/>
          </p:cNvSpPr>
          <p:nvPr>
            <p:ph type="title"/>
          </p:nvPr>
        </p:nvSpPr>
        <p:spPr/>
        <p:txBody>
          <a:bodyPr/>
          <a:lstStyle/>
          <a:p>
            <a:endParaRPr lang="ar-SA"/>
          </a:p>
        </p:txBody>
      </p:sp>
      <p:pic>
        <p:nvPicPr>
          <p:cNvPr id="34819" name="Picture 3" descr="C:\Users\ورقاء\Desktop\ثاني\07 .alveolar bone\Figure_083.jpg"/>
          <p:cNvPicPr>
            <a:picLocks noChangeAspect="1" noChangeArrowheads="1"/>
          </p:cNvPicPr>
          <p:nvPr/>
        </p:nvPicPr>
        <p:blipFill>
          <a:blip r:embed="rId3" cstate="print"/>
          <a:srcRect/>
          <a:stretch>
            <a:fillRect/>
          </a:stretch>
        </p:blipFill>
        <p:spPr bwMode="auto">
          <a:xfrm>
            <a:off x="4929190" y="762000"/>
            <a:ext cx="3357586" cy="5334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l" rtl="0"/>
            <a:r>
              <a:rPr lang="en-US" dirty="0" smtClean="0"/>
              <a:t>Bundle bone is that bone in which the principal fibers of the periodontal ligament are anchored. </a:t>
            </a:r>
            <a:endParaRPr lang="en-US" dirty="0" smtClean="0"/>
          </a:p>
          <a:p>
            <a:pPr algn="l" rtl="0"/>
            <a:r>
              <a:rPr lang="en-US" dirty="0" smtClean="0"/>
              <a:t>The </a:t>
            </a:r>
            <a:r>
              <a:rPr lang="en-US" dirty="0" smtClean="0"/>
              <a:t>term ‘bundle’ was chosen, because, the bundles of the principal fibers continue into the bone as </a:t>
            </a:r>
            <a:r>
              <a:rPr lang="en-US" dirty="0" err="1" smtClean="0"/>
              <a:t>Sharpey’s</a:t>
            </a:r>
            <a:r>
              <a:rPr lang="en-US" dirty="0" smtClean="0"/>
              <a:t> fibers. </a:t>
            </a:r>
            <a:endParaRPr lang="en-US" dirty="0" smtClean="0"/>
          </a:p>
          <a:p>
            <a:pPr algn="l" rtl="0"/>
            <a:r>
              <a:rPr lang="en-US" dirty="0" smtClean="0"/>
              <a:t>The </a:t>
            </a:r>
            <a:r>
              <a:rPr lang="en-US" dirty="0" smtClean="0"/>
              <a:t>bundle bone is characterized by the scarcity of the fibrils in the intercellular substance. </a:t>
            </a:r>
            <a:endParaRPr lang="en-US" dirty="0" smtClean="0"/>
          </a:p>
          <a:p>
            <a:pPr algn="l" rtl="0"/>
            <a:r>
              <a:rPr lang="en-US" dirty="0" smtClean="0"/>
              <a:t>These </a:t>
            </a:r>
            <a:r>
              <a:rPr lang="en-US" dirty="0" smtClean="0"/>
              <a:t>fibrils, more over, are all arranged at right angles to </a:t>
            </a:r>
            <a:r>
              <a:rPr lang="en-US" dirty="0" err="1" smtClean="0"/>
              <a:t>Sharpey’s</a:t>
            </a:r>
            <a:r>
              <a:rPr lang="en-US" dirty="0" smtClean="0"/>
              <a:t> fibers. Bundle bone is formed in areas of recent bone apposition. </a:t>
            </a:r>
          </a:p>
          <a:p>
            <a:pPr algn="l" rtl="0"/>
            <a:endParaRPr lang="en-US" dirty="0"/>
          </a:p>
        </p:txBody>
      </p:sp>
      <p:sp>
        <p:nvSpPr>
          <p:cNvPr id="3" name="Title 2"/>
          <p:cNvSpPr>
            <a:spLocks noGrp="1"/>
          </p:cNvSpPr>
          <p:nvPr>
            <p:ph type="title"/>
          </p:nvPr>
        </p:nvSpPr>
        <p:spPr/>
        <p:txBody>
          <a:bodyPr>
            <a:normAutofit fontScale="90000"/>
          </a:bodyPr>
          <a:lstStyle/>
          <a:p>
            <a:r>
              <a:rPr lang="en-US" dirty="0" smtClean="0"/>
              <a:t>2-Bundle bone:</a:t>
            </a:r>
            <a:br>
              <a:rPr lang="en-US" dirty="0" smtClean="0"/>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l" rtl="0"/>
            <a:r>
              <a:rPr lang="en-US" dirty="0" smtClean="0"/>
              <a:t>Radiographically, it is also referred to as the </a:t>
            </a:r>
            <a:r>
              <a:rPr lang="en-US" b="1" u="sng" dirty="0" smtClean="0"/>
              <a:t>lamina dura</a:t>
            </a:r>
            <a:r>
              <a:rPr lang="en-US" dirty="0" smtClean="0"/>
              <a:t>, because, of increased </a:t>
            </a:r>
            <a:r>
              <a:rPr lang="en-US" dirty="0" err="1" smtClean="0"/>
              <a:t>radiopacity</a:t>
            </a:r>
            <a:r>
              <a:rPr lang="en-US" dirty="0" smtClean="0"/>
              <a:t>, which is due to the presence of thick bone without </a:t>
            </a:r>
            <a:r>
              <a:rPr lang="en-US" dirty="0" err="1" smtClean="0"/>
              <a:t>trabeculations</a:t>
            </a:r>
            <a:r>
              <a:rPr lang="en-US" dirty="0" smtClean="0"/>
              <a:t>, that X-rays must penetrate and not to any increased mineral content. </a:t>
            </a:r>
          </a:p>
          <a:p>
            <a:pPr algn="l" rtl="0"/>
            <a:r>
              <a:rPr lang="en-US" dirty="0" smtClean="0"/>
              <a:t>The alveolar bone proper, which forms the inner wall of the socket is perforated by many openings that carry branches of the </a:t>
            </a:r>
            <a:r>
              <a:rPr lang="en-US" dirty="0" err="1" smtClean="0"/>
              <a:t>interalveolar</a:t>
            </a:r>
            <a:r>
              <a:rPr lang="en-US" dirty="0" smtClean="0"/>
              <a:t> nerves and blood vessels into the periodontal ligament, and it is therefore called the </a:t>
            </a:r>
            <a:r>
              <a:rPr lang="en-US" b="1" dirty="0" smtClean="0"/>
              <a:t>cribriform plate</a:t>
            </a:r>
            <a:r>
              <a:rPr lang="en-US" dirty="0" smtClean="0"/>
              <a:t> .</a:t>
            </a:r>
          </a:p>
          <a:p>
            <a:pPr algn="l" rtl="0"/>
            <a:endParaRPr lang="ar-IQ" dirty="0"/>
          </a:p>
        </p:txBody>
      </p:sp>
      <p:sp>
        <p:nvSpPr>
          <p:cNvPr id="2" name="Title 1"/>
          <p:cNvSpPr>
            <a:spLocks noGrp="1"/>
          </p:cNvSpPr>
          <p:nvPr>
            <p:ph type="title"/>
          </p:nvPr>
        </p:nvSpPr>
        <p:spPr/>
        <p:txBody>
          <a:bodyPr>
            <a:normAutofit fontScale="90000"/>
          </a:bodyPr>
          <a:lstStyle/>
          <a:p>
            <a:r>
              <a:rPr lang="en-US" u="sng" dirty="0" smtClean="0"/>
              <a:t> </a:t>
            </a:r>
            <a:r>
              <a:rPr lang="en-US" dirty="0" smtClean="0"/>
              <a:t/>
            </a:r>
            <a:br>
              <a:rPr lang="en-US" dirty="0" smtClean="0"/>
            </a:b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SA"/>
          </a:p>
        </p:txBody>
      </p:sp>
      <p:sp>
        <p:nvSpPr>
          <p:cNvPr id="4" name="Content Placeholder 3"/>
          <p:cNvSpPr>
            <a:spLocks noGrp="1"/>
          </p:cNvSpPr>
          <p:nvPr>
            <p:ph idx="1"/>
          </p:nvPr>
        </p:nvSpPr>
        <p:spPr/>
        <p:txBody>
          <a:bodyPr/>
          <a:lstStyle/>
          <a:p>
            <a:pPr algn="l" rtl="0"/>
            <a:r>
              <a:rPr lang="en-US" dirty="0" smtClean="0"/>
              <a:t>Bone between the teeth is called </a:t>
            </a:r>
            <a:r>
              <a:rPr lang="en-US" b="1" dirty="0" smtClean="0"/>
              <a:t>interdental septum</a:t>
            </a:r>
            <a:r>
              <a:rPr lang="en-US" dirty="0" smtClean="0"/>
              <a:t> and is composed entirely of cribriform plate. </a:t>
            </a:r>
            <a:endParaRPr lang="en-US" dirty="0" smtClean="0"/>
          </a:p>
          <a:p>
            <a:pPr algn="l" rtl="0"/>
            <a:r>
              <a:rPr lang="en-US" dirty="0" smtClean="0"/>
              <a:t>interdental </a:t>
            </a:r>
            <a:r>
              <a:rPr lang="en-US" dirty="0" smtClean="0"/>
              <a:t>and </a:t>
            </a:r>
            <a:r>
              <a:rPr lang="en-US" dirty="0" err="1" smtClean="0"/>
              <a:t>interradicular</a:t>
            </a:r>
            <a:r>
              <a:rPr lang="en-US" dirty="0" smtClean="0"/>
              <a:t> septa contain the perforating canals of </a:t>
            </a:r>
            <a:r>
              <a:rPr lang="en-US" dirty="0" err="1" smtClean="0"/>
              <a:t>Zuckerkandl</a:t>
            </a:r>
            <a:r>
              <a:rPr lang="en-US" dirty="0" smtClean="0"/>
              <a:t> and </a:t>
            </a:r>
            <a:r>
              <a:rPr lang="en-US" dirty="0" err="1" smtClean="0"/>
              <a:t>Hirschfeld</a:t>
            </a:r>
            <a:r>
              <a:rPr lang="en-US" dirty="0" smtClean="0"/>
              <a:t> (nutrient canals) which house the interdental and </a:t>
            </a:r>
            <a:r>
              <a:rPr lang="en-US" dirty="0" err="1" smtClean="0"/>
              <a:t>interradicular</a:t>
            </a:r>
            <a:r>
              <a:rPr lang="en-US" dirty="0" smtClean="0"/>
              <a:t> arteries, veins, lymph vessels and nerves.</a:t>
            </a:r>
          </a:p>
          <a:p>
            <a:pPr algn="l" rtl="0"/>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l" rtl="0"/>
            <a:r>
              <a:rPr lang="en-US" dirty="0" smtClean="0"/>
              <a:t>(a) Cortical plates (b) Spongy bone</a:t>
            </a:r>
          </a:p>
          <a:p>
            <a:pPr algn="l" rtl="0"/>
            <a:r>
              <a:rPr lang="en-US" b="1" dirty="0" smtClean="0"/>
              <a:t>a-Cortical plates</a:t>
            </a:r>
            <a:endParaRPr lang="en-US" dirty="0" smtClean="0"/>
          </a:p>
          <a:p>
            <a:pPr algn="l" rtl="0"/>
            <a:r>
              <a:rPr lang="en-US" dirty="0" smtClean="0"/>
              <a:t>Cortical plates consist of compact bone and form the outer and inner plates of the alveolar processes</a:t>
            </a:r>
            <a:r>
              <a:rPr lang="en-US" dirty="0" smtClean="0"/>
              <a:t>.</a:t>
            </a:r>
          </a:p>
          <a:p>
            <a:pPr algn="l" rtl="0"/>
            <a:r>
              <a:rPr lang="en-US" dirty="0" smtClean="0"/>
              <a:t> </a:t>
            </a:r>
            <a:r>
              <a:rPr lang="en-US" dirty="0" smtClean="0"/>
              <a:t>The cortical plates, continuous with the compact layers of the maxillary and mandibular body, are generally much thinner in the maxilla, than in the mandible. </a:t>
            </a:r>
          </a:p>
          <a:p>
            <a:pPr algn="l" rtl="0"/>
            <a:r>
              <a:rPr lang="en-US" dirty="0" smtClean="0"/>
              <a:t>They are thickest in the premolar and molar region of the lower jaw, especially on the buccal side. In the maxilla, the outer cortical plate is perforated by many small openings through which blood and lymph vessels pass. </a:t>
            </a:r>
            <a:endParaRPr lang="en-US" dirty="0" smtClean="0"/>
          </a:p>
          <a:p>
            <a:pPr algn="l" rtl="0"/>
            <a:r>
              <a:rPr lang="en-US" dirty="0" smtClean="0"/>
              <a:t>In </a:t>
            </a:r>
            <a:r>
              <a:rPr lang="en-US" dirty="0" smtClean="0"/>
              <a:t>the region of the anterior teeth of both jaws, the supporting bone usually is very thin.</a:t>
            </a:r>
          </a:p>
          <a:p>
            <a:pPr algn="l" rtl="0"/>
            <a:endParaRPr lang="en-US" dirty="0"/>
          </a:p>
        </p:txBody>
      </p:sp>
      <p:sp>
        <p:nvSpPr>
          <p:cNvPr id="3" name="Title 2"/>
          <p:cNvSpPr>
            <a:spLocks noGrp="1"/>
          </p:cNvSpPr>
          <p:nvPr>
            <p:ph type="title"/>
          </p:nvPr>
        </p:nvSpPr>
        <p:spPr/>
        <p:txBody>
          <a:bodyPr>
            <a:normAutofit fontScale="90000"/>
          </a:bodyPr>
          <a:lstStyle/>
          <a:p>
            <a:r>
              <a:rPr lang="en-US" dirty="0" smtClean="0"/>
              <a:t>The supporting alveolar bone consists of two parts:</a:t>
            </a:r>
            <a:br>
              <a:rPr lang="en-US" dirty="0" smtClean="0"/>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No spongy bone is found here, and the cortical plate is fused with the alveolar bone proper. </a:t>
            </a:r>
            <a:endParaRPr lang="en-US" dirty="0" smtClean="0"/>
          </a:p>
          <a:p>
            <a:pPr algn="l" rtl="0"/>
            <a:r>
              <a:rPr lang="en-US" dirty="0" smtClean="0"/>
              <a:t>Both </a:t>
            </a:r>
            <a:r>
              <a:rPr lang="en-US" dirty="0" smtClean="0"/>
              <a:t>cribriform plate and cortical plate are compact bone separated by spongy bone. </a:t>
            </a:r>
          </a:p>
          <a:p>
            <a:pPr algn="l" rtl="0"/>
            <a:r>
              <a:rPr lang="en-US" dirty="0" smtClean="0"/>
              <a:t>Histologically, the cortical plates consist of longitudinal lamellae and </a:t>
            </a:r>
            <a:r>
              <a:rPr lang="en-US" dirty="0" err="1" smtClean="0"/>
              <a:t>haversian</a:t>
            </a:r>
            <a:r>
              <a:rPr lang="en-US" dirty="0" smtClean="0"/>
              <a:t> systems .In the lower jaw, circumferential or basic lamellae reach from the body of the mandible into the cortical plates.</a:t>
            </a:r>
          </a:p>
          <a:p>
            <a:pPr algn="l" rtl="0"/>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b-Spongy bone</a:t>
            </a:r>
            <a:br>
              <a:rPr lang="en-US" dirty="0" smtClean="0"/>
            </a:br>
            <a:endParaRPr lang="ar-SA" dirty="0"/>
          </a:p>
        </p:txBody>
      </p:sp>
      <p:sp>
        <p:nvSpPr>
          <p:cNvPr id="4" name="Content Placeholder 3"/>
          <p:cNvSpPr>
            <a:spLocks noGrp="1"/>
          </p:cNvSpPr>
          <p:nvPr>
            <p:ph idx="1"/>
          </p:nvPr>
        </p:nvSpPr>
        <p:spPr/>
        <p:txBody>
          <a:bodyPr>
            <a:normAutofit fontScale="92500"/>
          </a:bodyPr>
          <a:lstStyle/>
          <a:p>
            <a:pPr algn="l" rtl="0"/>
            <a:r>
              <a:rPr lang="en-US" dirty="0" smtClean="0"/>
              <a:t>Spongy bone fills the area between the cortical plates and the alveolar bone proper</a:t>
            </a:r>
            <a:r>
              <a:rPr lang="en-US" dirty="0" smtClean="0"/>
              <a:t>.</a:t>
            </a:r>
          </a:p>
          <a:p>
            <a:pPr algn="l" rtl="0"/>
            <a:r>
              <a:rPr lang="en-US" dirty="0" smtClean="0"/>
              <a:t> </a:t>
            </a:r>
            <a:r>
              <a:rPr lang="en-US" dirty="0" smtClean="0"/>
              <a:t>It contains </a:t>
            </a:r>
            <a:r>
              <a:rPr lang="en-US" dirty="0" err="1" smtClean="0"/>
              <a:t>trabeculae</a:t>
            </a:r>
            <a:r>
              <a:rPr lang="en-US" dirty="0" smtClean="0"/>
              <a:t> of lamellar bone. These are surrounded by marrow that is rich in </a:t>
            </a:r>
            <a:r>
              <a:rPr lang="en-US" dirty="0" err="1" smtClean="0"/>
              <a:t>adipocytes</a:t>
            </a:r>
            <a:r>
              <a:rPr lang="en-US" dirty="0" smtClean="0"/>
              <a:t> and </a:t>
            </a:r>
            <a:r>
              <a:rPr lang="en-US" dirty="0" err="1" smtClean="0"/>
              <a:t>pluripotent</a:t>
            </a:r>
            <a:r>
              <a:rPr lang="en-US" dirty="0" smtClean="0"/>
              <a:t> mesenchymal cells. The </a:t>
            </a:r>
            <a:r>
              <a:rPr lang="en-US" dirty="0" err="1" smtClean="0"/>
              <a:t>trabeculae</a:t>
            </a:r>
            <a:r>
              <a:rPr lang="en-US" dirty="0" smtClean="0"/>
              <a:t> contain </a:t>
            </a:r>
            <a:r>
              <a:rPr lang="en-US" dirty="0" err="1" smtClean="0"/>
              <a:t>osteocytes</a:t>
            </a:r>
            <a:r>
              <a:rPr lang="en-US" dirty="0" smtClean="0"/>
              <a:t> in the interior and </a:t>
            </a:r>
            <a:r>
              <a:rPr lang="en-US" dirty="0" err="1" smtClean="0"/>
              <a:t>osteoblasts</a:t>
            </a:r>
            <a:r>
              <a:rPr lang="en-US" dirty="0" smtClean="0"/>
              <a:t> or osteoclasts on the surface. These </a:t>
            </a:r>
            <a:r>
              <a:rPr lang="en-US" dirty="0" err="1" smtClean="0"/>
              <a:t>trabeculae</a:t>
            </a:r>
            <a:r>
              <a:rPr lang="en-US" dirty="0" smtClean="0"/>
              <a:t> of the spongy bone buttress the functional forces to which alveolar bone proper is exposed. The </a:t>
            </a:r>
            <a:r>
              <a:rPr lang="en-US" dirty="0" err="1" smtClean="0"/>
              <a:t>cancellous</a:t>
            </a:r>
            <a:r>
              <a:rPr lang="en-US" dirty="0" smtClean="0"/>
              <a:t> component in maxilla is more than in the mandible.</a:t>
            </a:r>
          </a:p>
          <a:p>
            <a:pPr algn="l" rtl="0"/>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rmAutofit fontScale="92500"/>
          </a:bodyPr>
          <a:lstStyle/>
          <a:p>
            <a:pPr lvl="0" algn="l" rtl="0"/>
            <a:r>
              <a:rPr lang="en-US" dirty="0" smtClean="0"/>
              <a:t>Type I the </a:t>
            </a:r>
            <a:r>
              <a:rPr lang="en-US" dirty="0" err="1" smtClean="0"/>
              <a:t>interdental</a:t>
            </a:r>
            <a:r>
              <a:rPr lang="en-US" dirty="0" smtClean="0"/>
              <a:t> and </a:t>
            </a:r>
            <a:r>
              <a:rPr lang="en-US" dirty="0" err="1" smtClean="0"/>
              <a:t>interradicular</a:t>
            </a:r>
            <a:r>
              <a:rPr lang="en-US" dirty="0" smtClean="0"/>
              <a:t> </a:t>
            </a:r>
            <a:r>
              <a:rPr lang="en-US" dirty="0" err="1" smtClean="0"/>
              <a:t>trabeculae</a:t>
            </a:r>
            <a:r>
              <a:rPr lang="en-US" dirty="0" smtClean="0"/>
              <a:t> are regular and horizontal in a ladder like arrangement. The architecture of type I is seen most often in the mandible and fits well into the general idea of a trajectory pattern of spongy bone.</a:t>
            </a:r>
          </a:p>
          <a:p>
            <a:pPr algn="l" rtl="0"/>
            <a:r>
              <a:rPr lang="en-US" dirty="0" smtClean="0"/>
              <a:t>Type II shows irregularly arranged, numerous, delicate </a:t>
            </a:r>
            <a:r>
              <a:rPr lang="en-US" dirty="0" err="1" smtClean="0"/>
              <a:t>interdental</a:t>
            </a:r>
            <a:r>
              <a:rPr lang="en-US" dirty="0" smtClean="0"/>
              <a:t> and </a:t>
            </a:r>
            <a:r>
              <a:rPr lang="en-US" dirty="0" err="1" smtClean="0"/>
              <a:t>interradicular</a:t>
            </a:r>
            <a:r>
              <a:rPr lang="en-US" dirty="0" smtClean="0"/>
              <a:t> </a:t>
            </a:r>
            <a:r>
              <a:rPr lang="en-US" dirty="0" err="1" smtClean="0"/>
              <a:t>trabeculae</a:t>
            </a:r>
            <a:r>
              <a:rPr lang="en-US" dirty="0" smtClean="0"/>
              <a:t>. Type II, although evidently functionally satisfactory, lacks a distinct trajectory pattern, which seems to be compensated for </a:t>
            </a:r>
            <a:endParaRPr lang="en-US" dirty="0"/>
          </a:p>
        </p:txBody>
      </p:sp>
      <p:sp>
        <p:nvSpPr>
          <p:cNvPr id="9" name="Title 8"/>
          <p:cNvSpPr>
            <a:spLocks noGrp="1"/>
          </p:cNvSpPr>
          <p:nvPr>
            <p:ph type="title"/>
          </p:nvPr>
        </p:nvSpPr>
        <p:spPr>
          <a:xfrm>
            <a:off x="457200" y="274638"/>
            <a:ext cx="8686800" cy="1143000"/>
          </a:xfrm>
        </p:spPr>
        <p:txBody>
          <a:bodyPr>
            <a:normAutofit fontScale="90000"/>
          </a:bodyPr>
          <a:lstStyle/>
          <a:p>
            <a:r>
              <a:rPr lang="en-US" dirty="0" smtClean="0"/>
              <a:t>The of the </a:t>
            </a:r>
            <a:r>
              <a:rPr lang="en-US" dirty="0" err="1" smtClean="0"/>
              <a:t>spongiosa</a:t>
            </a:r>
            <a:r>
              <a:rPr lang="en-US" dirty="0" smtClean="0"/>
              <a:t> of the alveolar process into two main types:</a:t>
            </a:r>
            <a:br>
              <a:rPr lang="en-US"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SA" dirty="0"/>
          </a:p>
        </p:txBody>
      </p:sp>
      <p:sp>
        <p:nvSpPr>
          <p:cNvPr id="5" name="عنصر نائب للنص 4"/>
          <p:cNvSpPr>
            <a:spLocks noGrp="1"/>
          </p:cNvSpPr>
          <p:nvPr>
            <p:ph type="body" idx="2"/>
          </p:nvPr>
        </p:nvSpPr>
        <p:spPr/>
        <p:txBody>
          <a:bodyPr>
            <a:noAutofit/>
          </a:bodyPr>
          <a:lstStyle/>
          <a:p>
            <a:pPr algn="l" rtl="0"/>
            <a:endParaRPr lang="ar-SA" sz="2800" dirty="0"/>
          </a:p>
        </p:txBody>
      </p:sp>
      <p:pic>
        <p:nvPicPr>
          <p:cNvPr id="1026" name="Picture 2" descr="C:\Users\ورقاء\Desktop\ثاني\07 .alveolar bone\Figure_06-01.jpg"/>
          <p:cNvPicPr>
            <a:picLocks noGrp="1" noChangeAspect="1" noChangeArrowheads="1"/>
          </p:cNvPicPr>
          <p:nvPr>
            <p:ph sz="half" idx="1"/>
          </p:nvPr>
        </p:nvPicPr>
        <p:blipFill>
          <a:blip r:embed="rId2" cstate="print"/>
          <a:stretch>
            <a:fillRect/>
          </a:stretch>
        </p:blipFill>
        <p:spPr bwMode="auto">
          <a:xfrm>
            <a:off x="1289050" y="465138"/>
            <a:ext cx="6731000" cy="4191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lvl="0" algn="l" rtl="0"/>
            <a:r>
              <a:rPr lang="en-US" dirty="0" smtClean="0"/>
              <a:t>by the greater number of </a:t>
            </a:r>
            <a:r>
              <a:rPr lang="en-US" dirty="0" err="1" smtClean="0"/>
              <a:t>trabeculae</a:t>
            </a:r>
            <a:r>
              <a:rPr lang="en-US" dirty="0" smtClean="0"/>
              <a:t> in any given </a:t>
            </a:r>
            <a:r>
              <a:rPr lang="en-US" dirty="0" smtClean="0"/>
              <a:t>area</a:t>
            </a:r>
          </a:p>
          <a:p>
            <a:pPr lvl="0" algn="l" rtl="0"/>
            <a:r>
              <a:rPr lang="en-US" dirty="0" smtClean="0"/>
              <a:t>This </a:t>
            </a:r>
            <a:r>
              <a:rPr lang="en-US" dirty="0" smtClean="0"/>
              <a:t>arrangement is more common in the maxilla.</a:t>
            </a:r>
          </a:p>
          <a:p>
            <a:pPr algn="l" rtl="0"/>
            <a:r>
              <a:rPr lang="en-US" dirty="0" smtClean="0"/>
              <a:t> Both types show a variation in thickness of </a:t>
            </a:r>
            <a:r>
              <a:rPr lang="en-US" dirty="0" err="1" smtClean="0"/>
              <a:t>trabeculae</a:t>
            </a:r>
            <a:r>
              <a:rPr lang="en-US" dirty="0" smtClean="0"/>
              <a:t> and size of marrow spaces. </a:t>
            </a:r>
          </a:p>
          <a:p>
            <a:pPr algn="l" rtl="0"/>
            <a:endParaRPr lang="ar-IQ" dirty="0"/>
          </a:p>
        </p:txBody>
      </p:sp>
      <p:sp>
        <p:nvSpPr>
          <p:cNvPr id="5" name="Title 4"/>
          <p:cNvSpPr>
            <a:spLocks noGrp="1"/>
          </p:cNvSpPr>
          <p:nvPr>
            <p:ph type="title"/>
          </p:nvPr>
        </p:nvSpPr>
        <p:spPr/>
        <p:txBody>
          <a:bodyPr/>
          <a:lstStyle/>
          <a:p>
            <a:endParaRPr lang="ar-IQ"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rtl="0"/>
            <a:r>
              <a:rPr lang="en-US" dirty="0" smtClean="0"/>
              <a:t>Mesial drift and continuous tooth eruption elicit remodeling of alveolar bone proper. During the mesial drift of a tooth, bone is apposed on the distal and resorbed on the mesial alveolar wall </a:t>
            </a:r>
            <a:r>
              <a:rPr lang="en-US" dirty="0" smtClean="0"/>
              <a:t>.</a:t>
            </a:r>
          </a:p>
          <a:p>
            <a:pPr algn="l" rtl="0"/>
            <a:r>
              <a:rPr lang="en-US" dirty="0" smtClean="0"/>
              <a:t>The </a:t>
            </a:r>
            <a:r>
              <a:rPr lang="en-US" dirty="0" smtClean="0"/>
              <a:t>distal wall is made up almost entirely of bundle bone. </a:t>
            </a:r>
            <a:endParaRPr lang="en-US" dirty="0" smtClean="0"/>
          </a:p>
          <a:p>
            <a:pPr algn="l" rtl="0"/>
            <a:r>
              <a:rPr lang="en-US" dirty="0" smtClean="0"/>
              <a:t>However</a:t>
            </a:r>
            <a:r>
              <a:rPr lang="en-US" dirty="0" smtClean="0"/>
              <a:t>, the osteoclasts in the adjacent marrow spaces remove part of the bundle bone, when it reaches a certain thickness.</a:t>
            </a:r>
          </a:p>
          <a:p>
            <a:pPr algn="l" rtl="0"/>
            <a:endParaRPr lang="ar-SA" dirty="0"/>
          </a:p>
        </p:txBody>
      </p:sp>
      <p:sp>
        <p:nvSpPr>
          <p:cNvPr id="2" name="عنوان 1"/>
          <p:cNvSpPr>
            <a:spLocks noGrp="1"/>
          </p:cNvSpPr>
          <p:nvPr>
            <p:ph type="title"/>
          </p:nvPr>
        </p:nvSpPr>
        <p:spPr/>
        <p:txBody>
          <a:bodyPr>
            <a:normAutofit fontScale="90000"/>
          </a:bodyPr>
          <a:lstStyle/>
          <a:p>
            <a:r>
              <a:rPr lang="en-US" dirty="0" smtClean="0"/>
              <a:t>INTERNAL RECONSTRUCTION OF ALVEOLAR BONE</a:t>
            </a:r>
            <a:br>
              <a:rPr lang="en-US" dirty="0" smtClean="0"/>
            </a:br>
            <a:endParaRPr lang="ar-S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dirty="0" smtClean="0"/>
              <a:t>In its place, lamellated bone is deposited</a:t>
            </a:r>
            <a:r>
              <a:rPr lang="en-US" dirty="0" smtClean="0"/>
              <a:t>.</a:t>
            </a:r>
          </a:p>
          <a:p>
            <a:pPr algn="l" rtl="0"/>
            <a:r>
              <a:rPr lang="en-US" dirty="0" smtClean="0"/>
              <a:t> </a:t>
            </a:r>
            <a:r>
              <a:rPr lang="en-US" dirty="0" smtClean="0"/>
              <a:t>On the mesial alveolar wall of a drifting tooth, the sign of active resorption is the presence of </a:t>
            </a:r>
            <a:r>
              <a:rPr lang="en-US" dirty="0" err="1" smtClean="0"/>
              <a:t>Howship’s</a:t>
            </a:r>
            <a:r>
              <a:rPr lang="en-US" dirty="0" smtClean="0"/>
              <a:t> lacunae containing osteoclasts. Bundle bone, however, on this side is always present in some areas but forms merely a thin layer. </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a:t>This is because the mesial drift of a tooth does not occur simply as a bodily movement. Thus resorption does not involve the entire mesial surface of the alveolus at one and the same time</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278663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4" name="Content Placeholder 3"/>
          <p:cNvSpPr>
            <a:spLocks noGrp="1"/>
          </p:cNvSpPr>
          <p:nvPr>
            <p:ph idx="1"/>
          </p:nvPr>
        </p:nvSpPr>
        <p:spPr/>
        <p:txBody>
          <a:bodyPr/>
          <a:lstStyle/>
          <a:p>
            <a:pPr algn="l" rtl="0"/>
            <a:r>
              <a:rPr lang="en-US" dirty="0" smtClean="0"/>
              <a:t>Moreover, periods of resorption alternate with periods of rest and repair. It is during these periods of repair that bundle bone is formed, and detached periodontal fibers are again secured. </a:t>
            </a:r>
            <a:endParaRPr lang="en-US" dirty="0" smtClean="0"/>
          </a:p>
          <a:p>
            <a:pPr algn="l" rtl="0"/>
            <a:r>
              <a:rPr lang="en-US" dirty="0" smtClean="0"/>
              <a:t>Islands </a:t>
            </a:r>
            <a:r>
              <a:rPr lang="en-US" dirty="0" smtClean="0"/>
              <a:t>of bundle bone are separated from the lamellated bone by reversal lines that turn their convexities towards the lamellated bone.</a:t>
            </a:r>
          </a:p>
          <a:p>
            <a:pPr algn="l" rtl="0"/>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81328"/>
            <a:ext cx="8229600" cy="4525963"/>
          </a:xfrm>
        </p:spPr>
        <p:txBody>
          <a:bodyPr>
            <a:normAutofit/>
          </a:bodyPr>
          <a:lstStyle/>
          <a:p>
            <a:pPr algn="l" rtl="0"/>
            <a:r>
              <a:rPr lang="en-US" dirty="0" smtClean="0"/>
              <a:t>During these changes, compact bone may be replaced by spongy bone or spongy bone may change into compact bone. </a:t>
            </a:r>
          </a:p>
          <a:p>
            <a:pPr algn="l" rtl="0"/>
            <a:r>
              <a:rPr lang="en-US" dirty="0" smtClean="0"/>
              <a:t>This type of internal reconstruction of bone can be observed in physiologic mesial drift or in orthodontic mesial or distal movement of teeth. In these movements an </a:t>
            </a:r>
            <a:r>
              <a:rPr lang="en-US" dirty="0" err="1" smtClean="0"/>
              <a:t>interdental</a:t>
            </a:r>
            <a:r>
              <a:rPr lang="en-US" dirty="0" smtClean="0"/>
              <a:t> septum shows apposition on one surface and resorption on the other. </a:t>
            </a:r>
          </a:p>
          <a:p>
            <a:pPr algn="l" rtl="0"/>
            <a:endParaRPr lang="ar-SA" dirty="0"/>
          </a:p>
        </p:txBody>
      </p:sp>
      <p:sp>
        <p:nvSpPr>
          <p:cNvPr id="2" name="عنوان 1"/>
          <p:cNvSpPr>
            <a:spLocks noGrp="1"/>
          </p:cNvSpPr>
          <p:nvPr>
            <p:ph type="title"/>
          </p:nvPr>
        </p:nvSpPr>
        <p:spPr/>
        <p:txBody>
          <a:bodyPr>
            <a:normAutofit fontScale="90000"/>
          </a:bodyPr>
          <a:lstStyle/>
          <a:p>
            <a:r>
              <a:rPr lang="en-US" dirty="0" smtClean="0"/>
              <a:t/>
            </a:r>
            <a:br>
              <a:rPr lang="en-US" dirty="0" smtClean="0"/>
            </a:br>
            <a:endParaRPr lang="ar-S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a:t>The result is a reconstructive shift of the interdental septum. Alterations in the structure of the alveolar bone are of great importance in connection with the physiologic eruptive movements of the teeth.</a:t>
            </a:r>
          </a:p>
          <a:p>
            <a:pPr algn="l" rtl="0"/>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92291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rtl="0"/>
            <a:r>
              <a:rPr lang="en-US" b="1" dirty="0" smtClean="0"/>
              <a:t> </a:t>
            </a:r>
            <a:r>
              <a:rPr lang="en-US" dirty="0" smtClean="0"/>
              <a:t>These movements are directed </a:t>
            </a:r>
            <a:r>
              <a:rPr lang="en-US" dirty="0" err="1" smtClean="0"/>
              <a:t>mesioocclusally</a:t>
            </a:r>
            <a:r>
              <a:rPr lang="en-US" dirty="0" smtClean="0"/>
              <a:t>. At the alveolar fundus the continual apposition of bone can be recognized by resting lines separating parallel layers of bundle bone. </a:t>
            </a:r>
            <a:endParaRPr lang="en-US" dirty="0" smtClean="0"/>
          </a:p>
          <a:p>
            <a:pPr algn="l" rtl="0"/>
            <a:r>
              <a:rPr lang="en-US" dirty="0" smtClean="0"/>
              <a:t>When </a:t>
            </a:r>
            <a:r>
              <a:rPr lang="en-US" dirty="0" smtClean="0"/>
              <a:t>the bundle bone has reached a certain thickness, it is resorbed partly from the marrow spaces and then replaced by lamellated bone or spongy </a:t>
            </a:r>
            <a:r>
              <a:rPr lang="en-US" dirty="0" err="1" smtClean="0"/>
              <a:t>trabeculae</a:t>
            </a:r>
            <a:r>
              <a:rPr lang="en-US" dirty="0" smtClean="0"/>
              <a:t>.  </a:t>
            </a:r>
          </a:p>
          <a:p>
            <a:pPr algn="l" rtl="0"/>
            <a:endParaRPr lang="en-US" dirty="0" smtClean="0"/>
          </a:p>
          <a:p>
            <a:pPr algn="l"/>
            <a:endParaRPr lang="ar-SA" dirty="0"/>
          </a:p>
        </p:txBody>
      </p:sp>
      <p:sp>
        <p:nvSpPr>
          <p:cNvPr id="2" name="عنوان 1"/>
          <p:cNvSpPr>
            <a:spLocks noGrp="1"/>
          </p:cNvSpPr>
          <p:nvPr>
            <p:ph type="title"/>
          </p:nvPr>
        </p:nvSpPr>
        <p:spPr/>
        <p:txBody>
          <a:bodyPr/>
          <a:lstStyle/>
          <a:p>
            <a:endParaRPr lang="ar-S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l" rtl="0"/>
            <a:r>
              <a:rPr lang="en-US" dirty="0" smtClean="0"/>
              <a:t>In older individuals:</a:t>
            </a:r>
          </a:p>
          <a:p>
            <a:pPr algn="l" rtl="0"/>
            <a:r>
              <a:rPr lang="en-US" dirty="0" smtClean="0"/>
              <a:t> – Alveolar sockets appear jagged and uneven. </a:t>
            </a:r>
          </a:p>
          <a:p>
            <a:pPr algn="l" rtl="0"/>
            <a:r>
              <a:rPr lang="en-US" dirty="0" smtClean="0"/>
              <a:t>– The marrow spaces have fatty infiltration.</a:t>
            </a:r>
          </a:p>
          <a:p>
            <a:pPr algn="l" rtl="0"/>
            <a:r>
              <a:rPr lang="en-US" dirty="0" smtClean="0"/>
              <a:t>– The alveolar process in edentulous jaws decreases in size. </a:t>
            </a:r>
          </a:p>
          <a:p>
            <a:pPr algn="l" rtl="0"/>
            <a:r>
              <a:rPr lang="en-US" dirty="0" smtClean="0"/>
              <a:t>– Loss of maxillary bone is accompanied by increase in size of the maxillary sinus. </a:t>
            </a:r>
          </a:p>
          <a:p>
            <a:pPr algn="l" rtl="0"/>
            <a:r>
              <a:rPr lang="en-US" dirty="0" smtClean="0"/>
              <a:t>Internal </a:t>
            </a:r>
            <a:r>
              <a:rPr lang="en-US" dirty="0" err="1" smtClean="0"/>
              <a:t>trabecular</a:t>
            </a:r>
            <a:r>
              <a:rPr lang="en-US" dirty="0" smtClean="0"/>
              <a:t> arrangement is more open, which indicates bone loss.</a:t>
            </a:r>
          </a:p>
          <a:p>
            <a:pPr algn="l" rtl="0"/>
            <a:r>
              <a:rPr lang="en-US" dirty="0" smtClean="0"/>
              <a:t> – The distance between the crest of the alveolar bone and CEJ increases with age—approximately by 2.81 mm.</a:t>
            </a:r>
          </a:p>
          <a:p>
            <a:pPr algn="l" rtl="0"/>
            <a:endParaRPr lang="en-US" dirty="0"/>
          </a:p>
        </p:txBody>
      </p:sp>
      <p:sp>
        <p:nvSpPr>
          <p:cNvPr id="3" name="Title 2"/>
          <p:cNvSpPr>
            <a:spLocks noGrp="1"/>
          </p:cNvSpPr>
          <p:nvPr>
            <p:ph type="title"/>
          </p:nvPr>
        </p:nvSpPr>
        <p:spPr/>
        <p:txBody>
          <a:bodyPr>
            <a:normAutofit fontScale="90000"/>
          </a:bodyPr>
          <a:lstStyle/>
          <a:p>
            <a:r>
              <a:rPr lang="en-US" dirty="0" smtClean="0"/>
              <a:t>AGE CHANGES:</a:t>
            </a:r>
            <a:br>
              <a:rPr lang="en-US" dirty="0" smtClean="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lgn="l" rtl="0"/>
            <a:r>
              <a:rPr lang="en-US" sz="2400" dirty="0" smtClean="0"/>
              <a:t>Is that part of upper/lower jaw that responsible for carrying the teeth and support them. In addition to provide the attachment of some muscles of the face and mastication.</a:t>
            </a:r>
          </a:p>
          <a:p>
            <a:pPr algn="l" rtl="0"/>
            <a:endParaRPr lang="en-US" dirty="0"/>
          </a:p>
        </p:txBody>
      </p:sp>
      <p:sp>
        <p:nvSpPr>
          <p:cNvPr id="5" name="Title 4"/>
          <p:cNvSpPr>
            <a:spLocks noGrp="1"/>
          </p:cNvSpPr>
          <p:nvPr>
            <p:ph type="title"/>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ورقاء\Desktop\ثاني\07 .alveolar bone\7-1 alveolar bone.jpg"/>
          <p:cNvPicPr>
            <a:picLocks noGrp="1" noChangeAspect="1" noChangeArrowheads="1"/>
          </p:cNvPicPr>
          <p:nvPr>
            <p:ph idx="1"/>
          </p:nvPr>
        </p:nvPicPr>
        <p:blipFill>
          <a:blip r:embed="rId2" cstate="print"/>
          <a:stretch>
            <a:fillRect/>
          </a:stretch>
        </p:blipFill>
        <p:spPr bwMode="auto">
          <a:xfrm>
            <a:off x="1552614" y="1481138"/>
            <a:ext cx="6038772" cy="4525962"/>
          </a:xfrm>
          <a:prstGeom prst="rect">
            <a:avLst/>
          </a:prstGeom>
          <a:noFill/>
        </p:spPr>
      </p:pic>
      <p:sp>
        <p:nvSpPr>
          <p:cNvPr id="2" name="عنوان 1"/>
          <p:cNvSpPr>
            <a:spLocks noGrp="1"/>
          </p:cNvSpPr>
          <p:nvPr>
            <p:ph type="title"/>
          </p:nvPr>
        </p:nvSpPr>
        <p:spPr/>
        <p:txBody>
          <a:bodyPr/>
          <a:lstStyle/>
          <a:p>
            <a:endParaRPr lang="ar-S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l" rtl="0"/>
            <a:r>
              <a:rPr lang="en-US" dirty="0" smtClean="0"/>
              <a:t>1- Houses the roots of </a:t>
            </a:r>
            <a:r>
              <a:rPr lang="en-US" dirty="0" err="1" smtClean="0"/>
              <a:t>teeth:Anchors</a:t>
            </a:r>
            <a:r>
              <a:rPr lang="en-US" dirty="0" smtClean="0"/>
              <a:t> the roots of teeth to the alveoli, which is achieved by the insertion of </a:t>
            </a:r>
            <a:r>
              <a:rPr lang="en-US" dirty="0" err="1" smtClean="0"/>
              <a:t>Sharpey’s</a:t>
            </a:r>
            <a:r>
              <a:rPr lang="en-US" dirty="0" smtClean="0"/>
              <a:t> fibers into the alveolar bone proper</a:t>
            </a:r>
          </a:p>
          <a:p>
            <a:pPr algn="l" rtl="0"/>
            <a:r>
              <a:rPr lang="en-US" dirty="0" smtClean="0"/>
              <a:t>2-Helps to move the teeth for better occlusion.</a:t>
            </a:r>
          </a:p>
          <a:p>
            <a:pPr algn="l" rtl="0"/>
            <a:r>
              <a:rPr lang="en-US" dirty="0" smtClean="0"/>
              <a:t>3-Helps to absorb and distribute occlusal forces generated during tooth contact.</a:t>
            </a:r>
          </a:p>
          <a:p>
            <a:pPr algn="l" rtl="0"/>
            <a:r>
              <a:rPr lang="en-US" dirty="0" smtClean="0"/>
              <a:t> 4-Supplies vessels to periodontal ligament. </a:t>
            </a:r>
          </a:p>
          <a:p>
            <a:pPr algn="l" rtl="0"/>
            <a:r>
              <a:rPr lang="en-US" dirty="0" smtClean="0"/>
              <a:t>5- Houses and protects developing permanent teeth, while supporting primary teeth.</a:t>
            </a:r>
          </a:p>
          <a:p>
            <a:pPr algn="l" rtl="0"/>
            <a:r>
              <a:rPr lang="en-US" dirty="0" smtClean="0"/>
              <a:t> 6-Organizes eruption of primary and permanent teeth.</a:t>
            </a:r>
          </a:p>
          <a:p>
            <a:pPr algn="l" rtl="0"/>
            <a:endParaRPr lang="ar-IQ" dirty="0"/>
          </a:p>
        </p:txBody>
      </p:sp>
      <p:sp>
        <p:nvSpPr>
          <p:cNvPr id="2" name="Title 1"/>
          <p:cNvSpPr>
            <a:spLocks noGrp="1"/>
          </p:cNvSpPr>
          <p:nvPr>
            <p:ph type="title"/>
          </p:nvPr>
        </p:nvSpPr>
        <p:spPr/>
        <p:txBody>
          <a:bodyPr>
            <a:normAutofit fontScale="90000"/>
          </a:bodyPr>
          <a:lstStyle/>
          <a:p>
            <a:r>
              <a:rPr lang="en-US" dirty="0" smtClean="0"/>
              <a:t>Functions of alveolar bone are:</a:t>
            </a:r>
            <a:br>
              <a:rPr lang="en-US" dirty="0" smtClean="0"/>
            </a:b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ورقاء\Desktop\ثاني\07 .alveolar bone\Figure_09-29.jpg"/>
          <p:cNvPicPr>
            <a:picLocks noGrp="1" noChangeAspect="1" noChangeArrowheads="1"/>
          </p:cNvPicPr>
          <p:nvPr>
            <p:ph idx="1"/>
          </p:nvPr>
        </p:nvPicPr>
        <p:blipFill>
          <a:blip r:embed="rId2" cstate="print"/>
          <a:srcRect/>
          <a:stretch>
            <a:fillRect/>
          </a:stretch>
        </p:blipFill>
        <p:spPr bwMode="auto">
          <a:xfrm>
            <a:off x="571472" y="1600200"/>
            <a:ext cx="7143800" cy="4525963"/>
          </a:xfrm>
          <a:prstGeom prst="rect">
            <a:avLst/>
          </a:prstGeom>
          <a:noFill/>
        </p:spPr>
      </p:pic>
      <p:sp>
        <p:nvSpPr>
          <p:cNvPr id="2" name="عنوان 1"/>
          <p:cNvSpPr>
            <a:spLocks noGrp="1"/>
          </p:cNvSpPr>
          <p:nvPr>
            <p:ph type="title"/>
          </p:nvPr>
        </p:nvSpPr>
        <p:spPr/>
        <p:txBody>
          <a:bodyPr/>
          <a:lstStyle/>
          <a:p>
            <a:endParaRPr lang="ar-S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p:txBody>
          <a:bodyPr>
            <a:normAutofit/>
          </a:bodyPr>
          <a:lstStyle/>
          <a:p>
            <a:pPr algn="l" rtl="0"/>
            <a:r>
              <a:rPr lang="en-US" dirty="0" smtClean="0"/>
              <a:t>Near the end of the second month of fetal life, the maxilla as well as the mandible form a groove that is open towards the surface of the oral cavity.</a:t>
            </a:r>
          </a:p>
          <a:p>
            <a:pPr algn="l" rtl="0"/>
            <a:r>
              <a:rPr lang="en-US" dirty="0" smtClean="0"/>
              <a:t>Tooth germs develop within the bony structures at late bell stage. Bony septa and bony bridge begin to form and separate the individual tooth germs from one another, keeping individual tooth germs in clearly outlined bony compartments. </a:t>
            </a:r>
          </a:p>
          <a:p>
            <a:pPr algn="l" rtl="0"/>
            <a:endParaRPr lang="ar-SA" dirty="0"/>
          </a:p>
        </p:txBody>
      </p:sp>
      <p:sp>
        <p:nvSpPr>
          <p:cNvPr id="5" name="عنوان 4"/>
          <p:cNvSpPr>
            <a:spLocks noGrp="1"/>
          </p:cNvSpPr>
          <p:nvPr>
            <p:ph type="title"/>
          </p:nvPr>
        </p:nvSpPr>
        <p:spPr/>
        <p:txBody>
          <a:bodyPr>
            <a:normAutofit fontScale="90000"/>
          </a:bodyPr>
          <a:lstStyle/>
          <a:p>
            <a:pPr rtl="0"/>
            <a:r>
              <a:rPr lang="en-US" dirty="0" smtClean="0"/>
              <a:t>DEVELOPMENT OF ALVEOLAR PROCESS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l" rtl="0"/>
            <a:r>
              <a:rPr lang="en-US" dirty="0" smtClean="0"/>
              <a:t>Tooth germ  movement occurs by bone remodeling of bony compartment through bone resorption and bone deposition. </a:t>
            </a:r>
          </a:p>
          <a:p>
            <a:pPr algn="l" rtl="0"/>
            <a:r>
              <a:rPr lang="en-US" dirty="0" smtClean="0"/>
              <a:t>The major changes in the alveolar process begin to occur with development of roots and tooth eruption. </a:t>
            </a:r>
            <a:endParaRPr lang="en-US" dirty="0" smtClean="0"/>
          </a:p>
          <a:p>
            <a:pPr algn="l" rtl="0"/>
            <a:r>
              <a:rPr lang="en-US" dirty="0" smtClean="0"/>
              <a:t>As </a:t>
            </a:r>
            <a:r>
              <a:rPr lang="en-US" dirty="0" smtClean="0"/>
              <a:t>roots develop, the alveolar process increases in height</a:t>
            </a:r>
            <a:r>
              <a:rPr lang="en-US" dirty="0" smtClean="0"/>
              <a:t>.</a:t>
            </a:r>
          </a:p>
          <a:p>
            <a:pPr algn="l" rtl="0"/>
            <a:r>
              <a:rPr lang="en-US" dirty="0" smtClean="0"/>
              <a:t> </a:t>
            </a:r>
            <a:r>
              <a:rPr lang="en-US" dirty="0" smtClean="0"/>
              <a:t>Also, the cells in the dental follicle start to differentiate into periodontal ligament and cementum.</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l" rtl="0">
              <a:buNone/>
            </a:pPr>
            <a:r>
              <a:rPr lang="en-US" dirty="0" smtClean="0"/>
              <a:t>At the same time, some cells in the dental follicle differentiate into </a:t>
            </a:r>
            <a:r>
              <a:rPr lang="en-US" dirty="0" err="1" smtClean="0"/>
              <a:t>osteoblasts</a:t>
            </a:r>
            <a:r>
              <a:rPr lang="en-US" dirty="0" smtClean="0"/>
              <a:t> and form alveolar bone proper.</a:t>
            </a:r>
          </a:p>
          <a:p>
            <a:pPr algn="l" rtl="0">
              <a:buNone/>
            </a:pPr>
            <a:r>
              <a:rPr lang="en-US" dirty="0" smtClean="0"/>
              <a:t> Hence, an alveolar process develops only during the eruption of the </a:t>
            </a:r>
            <a:r>
              <a:rPr lang="en-US" dirty="0" smtClean="0"/>
              <a:t>teeth</a:t>
            </a:r>
          </a:p>
          <a:p>
            <a:pPr algn="l" rtl="0">
              <a:buNone/>
            </a:pPr>
            <a:r>
              <a:rPr lang="en-US" dirty="0" smtClean="0"/>
              <a:t>It </a:t>
            </a:r>
            <a:r>
              <a:rPr lang="en-US" dirty="0" smtClean="0"/>
              <a:t>is important to realize that, during growth, part of the alveolar process is gradually incorporated into the maxillary or mandibular body while it grows at a fairly rapid rate at its free borders. </a:t>
            </a:r>
          </a:p>
          <a:p>
            <a:pPr algn="l" rtl="0">
              <a:buNone/>
            </a:pPr>
            <a:r>
              <a:rPr lang="en-US" dirty="0" smtClean="0"/>
              <a:t>The alveolar process  gradually diminishes in height after the loss of teeth.</a:t>
            </a:r>
          </a:p>
          <a:p>
            <a:pPr algn="l" rtl="0">
              <a:buNone/>
            </a:pPr>
            <a:endParaRPr lang="ar-IQ" dirty="0"/>
          </a:p>
        </p:txBody>
      </p:sp>
      <p:sp>
        <p:nvSpPr>
          <p:cNvPr id="2" name="Title 1"/>
          <p:cNvSpPr>
            <a:spLocks noGrp="1"/>
          </p:cNvSpPr>
          <p:nvPr>
            <p:ph type="title"/>
          </p:nvPr>
        </p:nvSpPr>
        <p:spPr/>
        <p:txBody>
          <a:bodyPr>
            <a:normAutofit fontScale="90000"/>
          </a:bodyPr>
          <a:lstStyle/>
          <a:p>
            <a:r>
              <a:rPr lang="en-US" b="1" dirty="0" smtClean="0"/>
              <a:t> </a:t>
            </a:r>
            <a:r>
              <a:rPr lang="en-US" dirty="0" smtClean="0"/>
              <a:t/>
            </a:r>
            <a:br>
              <a:rPr lang="en-US" dirty="0" smtClean="0"/>
            </a:br>
            <a:endParaRPr lang="ar-IQ"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94</TotalTime>
  <Words>1544</Words>
  <Application>Microsoft Office PowerPoint</Application>
  <PresentationFormat>On-screen Show (4:3)</PresentationFormat>
  <Paragraphs>81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Alveolar bone: </vt:lpstr>
      <vt:lpstr>PowerPoint Presentation</vt:lpstr>
      <vt:lpstr>PowerPoint Presentation</vt:lpstr>
      <vt:lpstr>PowerPoint Presentation</vt:lpstr>
      <vt:lpstr>Functions of alveolar bone are: </vt:lpstr>
      <vt:lpstr>PowerPoint Presentation</vt:lpstr>
      <vt:lpstr>DEVELOPMENT OF ALVEOLAR PROCESS</vt:lpstr>
      <vt:lpstr>PowerPoint Presentation</vt:lpstr>
      <vt:lpstr>  </vt:lpstr>
      <vt:lpstr>STRUCTURE OF THE ALVEOLAR BONE </vt:lpstr>
      <vt:lpstr>1-Lamellated bone</vt:lpstr>
      <vt:lpstr>PowerPoint Presentation</vt:lpstr>
      <vt:lpstr>2-Bundle bone: </vt:lpstr>
      <vt:lpstr>  </vt:lpstr>
      <vt:lpstr>PowerPoint Presentation</vt:lpstr>
      <vt:lpstr>The supporting alveolar bone consists of two parts: </vt:lpstr>
      <vt:lpstr>PowerPoint Presentation</vt:lpstr>
      <vt:lpstr>b-Spongy bone </vt:lpstr>
      <vt:lpstr>The of the spongiosa of the alveolar process into two main types: </vt:lpstr>
      <vt:lpstr>PowerPoint Presentation</vt:lpstr>
      <vt:lpstr>INTERNAL RECONSTRUCTION OF ALVEOLAR BONE </vt:lpstr>
      <vt:lpstr>PowerPoint Presentation</vt:lpstr>
      <vt:lpstr>PowerPoint Presentation</vt:lpstr>
      <vt:lpstr>PowerPoint Presentation</vt:lpstr>
      <vt:lpstr> </vt:lpstr>
      <vt:lpstr>PowerPoint Presentation</vt:lpstr>
      <vt:lpstr>PowerPoint Presentation</vt:lpstr>
      <vt:lpstr>AGE CHANGES: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Alveolar bone: </dc:title>
  <dc:creator>ورقاء</dc:creator>
  <cp:lastModifiedBy>DR.Ahmed Saker 2O11</cp:lastModifiedBy>
  <cp:revision>20</cp:revision>
  <dcterms:created xsi:type="dcterms:W3CDTF">2017-03-17T09:21:39Z</dcterms:created>
  <dcterms:modified xsi:type="dcterms:W3CDTF">2021-03-15T18:11:39Z</dcterms:modified>
</cp:coreProperties>
</file>