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74" r:id="rId14"/>
    <p:sldId id="269" r:id="rId15"/>
    <p:sldId id="270" r:id="rId16"/>
    <p:sldId id="271" r:id="rId17"/>
    <p:sldId id="272" r:id="rId18"/>
    <p:sldId id="273" r:id="rId19"/>
    <p:sldId id="275" r:id="rId20"/>
    <p:sldId id="276" r:id="rId21"/>
    <p:sldId id="2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33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7" d="100"/>
          <a:sy n="87" d="100"/>
        </p:scale>
        <p:origin x="-528"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4FE299-723E-4A49-9C5E-B3E6CD7843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D4DA01FD-129C-4DF2-9959-4302763193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CE0D2A0B-15DA-42D0-88F5-27F80574E96E}"/>
              </a:ext>
            </a:extLst>
          </p:cNvPr>
          <p:cNvSpPr>
            <a:spLocks noGrp="1"/>
          </p:cNvSpPr>
          <p:nvPr>
            <p:ph type="dt" sz="half" idx="10"/>
          </p:nvPr>
        </p:nvSpPr>
        <p:spPr/>
        <p:txBody>
          <a:bodyPr/>
          <a:lstStyle/>
          <a:p>
            <a:fld id="{96DC4369-49B8-4C4E-8038-3A9FB94827A5}" type="datetimeFigureOut">
              <a:rPr lang="en-GB" smtClean="0"/>
              <a:t>22/10/2022</a:t>
            </a:fld>
            <a:endParaRPr lang="en-GB"/>
          </a:p>
        </p:txBody>
      </p:sp>
      <p:sp>
        <p:nvSpPr>
          <p:cNvPr id="5" name="Footer Placeholder 4">
            <a:extLst>
              <a:ext uri="{FF2B5EF4-FFF2-40B4-BE49-F238E27FC236}">
                <a16:creationId xmlns="" xmlns:a16="http://schemas.microsoft.com/office/drawing/2014/main" id="{4451E62E-C262-473C-B049-632B9ECE01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6B4DE07A-1A46-4727-9439-5E02EF96E390}"/>
              </a:ext>
            </a:extLst>
          </p:cNvPr>
          <p:cNvSpPr>
            <a:spLocks noGrp="1"/>
          </p:cNvSpPr>
          <p:nvPr>
            <p:ph type="sldNum" sz="quarter" idx="12"/>
          </p:nvPr>
        </p:nvSpPr>
        <p:spPr/>
        <p:txBody>
          <a:bodyPr/>
          <a:lstStyle/>
          <a:p>
            <a:fld id="{21DA07D5-2BDE-4047-8F54-07FC8EF2696D}" type="slidenum">
              <a:rPr lang="en-GB" smtClean="0"/>
              <a:t>‹#›</a:t>
            </a:fld>
            <a:endParaRPr lang="en-GB"/>
          </a:p>
        </p:txBody>
      </p:sp>
    </p:spTree>
    <p:extLst>
      <p:ext uri="{BB962C8B-B14F-4D97-AF65-F5344CB8AC3E}">
        <p14:creationId xmlns:p14="http://schemas.microsoft.com/office/powerpoint/2010/main" val="810893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93D05B-3207-4B40-B533-A2E931234B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574A0412-CAEA-48F4-9E84-B2EF5714E1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E37FEA76-7C7E-43AD-AEE5-6B262DC295E3}"/>
              </a:ext>
            </a:extLst>
          </p:cNvPr>
          <p:cNvSpPr>
            <a:spLocks noGrp="1"/>
          </p:cNvSpPr>
          <p:nvPr>
            <p:ph type="dt" sz="half" idx="10"/>
          </p:nvPr>
        </p:nvSpPr>
        <p:spPr/>
        <p:txBody>
          <a:bodyPr/>
          <a:lstStyle/>
          <a:p>
            <a:fld id="{96DC4369-49B8-4C4E-8038-3A9FB94827A5}" type="datetimeFigureOut">
              <a:rPr lang="en-GB" smtClean="0"/>
              <a:t>22/10/2022</a:t>
            </a:fld>
            <a:endParaRPr lang="en-GB"/>
          </a:p>
        </p:txBody>
      </p:sp>
      <p:sp>
        <p:nvSpPr>
          <p:cNvPr id="5" name="Footer Placeholder 4">
            <a:extLst>
              <a:ext uri="{FF2B5EF4-FFF2-40B4-BE49-F238E27FC236}">
                <a16:creationId xmlns="" xmlns:a16="http://schemas.microsoft.com/office/drawing/2014/main" id="{C04613AD-F99E-4B92-B18B-14EA7B0597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012C3628-86A0-413D-BACE-98C668F0A2FA}"/>
              </a:ext>
            </a:extLst>
          </p:cNvPr>
          <p:cNvSpPr>
            <a:spLocks noGrp="1"/>
          </p:cNvSpPr>
          <p:nvPr>
            <p:ph type="sldNum" sz="quarter" idx="12"/>
          </p:nvPr>
        </p:nvSpPr>
        <p:spPr/>
        <p:txBody>
          <a:bodyPr/>
          <a:lstStyle/>
          <a:p>
            <a:fld id="{21DA07D5-2BDE-4047-8F54-07FC8EF2696D}" type="slidenum">
              <a:rPr lang="en-GB" smtClean="0"/>
              <a:t>‹#›</a:t>
            </a:fld>
            <a:endParaRPr lang="en-GB"/>
          </a:p>
        </p:txBody>
      </p:sp>
    </p:spTree>
    <p:extLst>
      <p:ext uri="{BB962C8B-B14F-4D97-AF65-F5344CB8AC3E}">
        <p14:creationId xmlns:p14="http://schemas.microsoft.com/office/powerpoint/2010/main" val="2439305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D23C1D3-D512-4739-8AF3-DC509CFF0E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5461E1E2-4EE0-4CC8-8790-970572AE85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B0BE749-5F63-4D83-9B2A-AD7D8BFB64B5}"/>
              </a:ext>
            </a:extLst>
          </p:cNvPr>
          <p:cNvSpPr>
            <a:spLocks noGrp="1"/>
          </p:cNvSpPr>
          <p:nvPr>
            <p:ph type="dt" sz="half" idx="10"/>
          </p:nvPr>
        </p:nvSpPr>
        <p:spPr/>
        <p:txBody>
          <a:bodyPr/>
          <a:lstStyle/>
          <a:p>
            <a:fld id="{96DC4369-49B8-4C4E-8038-3A9FB94827A5}" type="datetimeFigureOut">
              <a:rPr lang="en-GB" smtClean="0"/>
              <a:t>22/10/2022</a:t>
            </a:fld>
            <a:endParaRPr lang="en-GB"/>
          </a:p>
        </p:txBody>
      </p:sp>
      <p:sp>
        <p:nvSpPr>
          <p:cNvPr id="5" name="Footer Placeholder 4">
            <a:extLst>
              <a:ext uri="{FF2B5EF4-FFF2-40B4-BE49-F238E27FC236}">
                <a16:creationId xmlns="" xmlns:a16="http://schemas.microsoft.com/office/drawing/2014/main" id="{63B6F767-9E1E-4B86-A26D-882CF3109C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7A6AF45E-B018-4EC8-A0F8-30ABA5DB0698}"/>
              </a:ext>
            </a:extLst>
          </p:cNvPr>
          <p:cNvSpPr>
            <a:spLocks noGrp="1"/>
          </p:cNvSpPr>
          <p:nvPr>
            <p:ph type="sldNum" sz="quarter" idx="12"/>
          </p:nvPr>
        </p:nvSpPr>
        <p:spPr/>
        <p:txBody>
          <a:bodyPr/>
          <a:lstStyle/>
          <a:p>
            <a:fld id="{21DA07D5-2BDE-4047-8F54-07FC8EF2696D}" type="slidenum">
              <a:rPr lang="en-GB" smtClean="0"/>
              <a:t>‹#›</a:t>
            </a:fld>
            <a:endParaRPr lang="en-GB"/>
          </a:p>
        </p:txBody>
      </p:sp>
    </p:spTree>
    <p:extLst>
      <p:ext uri="{BB962C8B-B14F-4D97-AF65-F5344CB8AC3E}">
        <p14:creationId xmlns:p14="http://schemas.microsoft.com/office/powerpoint/2010/main" val="1951752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0DCF22-06F3-4416-88F9-CBB7BBD1EB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414943D8-3E9D-4752-885C-ED7B538ABD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D5653D6-50DA-4E67-AFC3-429D16C4D5EB}"/>
              </a:ext>
            </a:extLst>
          </p:cNvPr>
          <p:cNvSpPr>
            <a:spLocks noGrp="1"/>
          </p:cNvSpPr>
          <p:nvPr>
            <p:ph type="dt" sz="half" idx="10"/>
          </p:nvPr>
        </p:nvSpPr>
        <p:spPr/>
        <p:txBody>
          <a:bodyPr/>
          <a:lstStyle/>
          <a:p>
            <a:fld id="{96DC4369-49B8-4C4E-8038-3A9FB94827A5}" type="datetimeFigureOut">
              <a:rPr lang="en-GB" smtClean="0"/>
              <a:t>22/10/2022</a:t>
            </a:fld>
            <a:endParaRPr lang="en-GB"/>
          </a:p>
        </p:txBody>
      </p:sp>
      <p:sp>
        <p:nvSpPr>
          <p:cNvPr id="5" name="Footer Placeholder 4">
            <a:extLst>
              <a:ext uri="{FF2B5EF4-FFF2-40B4-BE49-F238E27FC236}">
                <a16:creationId xmlns="" xmlns:a16="http://schemas.microsoft.com/office/drawing/2014/main" id="{CA5C5F56-A14B-4BF7-B2EA-623EAC9A29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3310387C-AA7E-4F1A-8F1C-42E3528C410F}"/>
              </a:ext>
            </a:extLst>
          </p:cNvPr>
          <p:cNvSpPr>
            <a:spLocks noGrp="1"/>
          </p:cNvSpPr>
          <p:nvPr>
            <p:ph type="sldNum" sz="quarter" idx="12"/>
          </p:nvPr>
        </p:nvSpPr>
        <p:spPr/>
        <p:txBody>
          <a:bodyPr/>
          <a:lstStyle/>
          <a:p>
            <a:fld id="{21DA07D5-2BDE-4047-8F54-07FC8EF2696D}" type="slidenum">
              <a:rPr lang="en-GB" smtClean="0"/>
              <a:t>‹#›</a:t>
            </a:fld>
            <a:endParaRPr lang="en-GB"/>
          </a:p>
        </p:txBody>
      </p:sp>
    </p:spTree>
    <p:extLst>
      <p:ext uri="{BB962C8B-B14F-4D97-AF65-F5344CB8AC3E}">
        <p14:creationId xmlns:p14="http://schemas.microsoft.com/office/powerpoint/2010/main" val="255432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43E8EE-3FEF-4138-BB05-3E8FCABDD8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53F0449-EFAB-4CC8-A806-71BC9878D4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ED7FDB4-F438-4797-ABD6-2795245C9377}"/>
              </a:ext>
            </a:extLst>
          </p:cNvPr>
          <p:cNvSpPr>
            <a:spLocks noGrp="1"/>
          </p:cNvSpPr>
          <p:nvPr>
            <p:ph type="dt" sz="half" idx="10"/>
          </p:nvPr>
        </p:nvSpPr>
        <p:spPr/>
        <p:txBody>
          <a:bodyPr/>
          <a:lstStyle/>
          <a:p>
            <a:fld id="{96DC4369-49B8-4C4E-8038-3A9FB94827A5}" type="datetimeFigureOut">
              <a:rPr lang="en-GB" smtClean="0"/>
              <a:t>22/10/2022</a:t>
            </a:fld>
            <a:endParaRPr lang="en-GB"/>
          </a:p>
        </p:txBody>
      </p:sp>
      <p:sp>
        <p:nvSpPr>
          <p:cNvPr id="5" name="Footer Placeholder 4">
            <a:extLst>
              <a:ext uri="{FF2B5EF4-FFF2-40B4-BE49-F238E27FC236}">
                <a16:creationId xmlns="" xmlns:a16="http://schemas.microsoft.com/office/drawing/2014/main" id="{D9BA8563-588F-4BFA-A75F-62CFEA6D07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E7A0BDB1-A37A-4C92-AA24-5A62C24C4C36}"/>
              </a:ext>
            </a:extLst>
          </p:cNvPr>
          <p:cNvSpPr>
            <a:spLocks noGrp="1"/>
          </p:cNvSpPr>
          <p:nvPr>
            <p:ph type="sldNum" sz="quarter" idx="12"/>
          </p:nvPr>
        </p:nvSpPr>
        <p:spPr/>
        <p:txBody>
          <a:bodyPr/>
          <a:lstStyle/>
          <a:p>
            <a:fld id="{21DA07D5-2BDE-4047-8F54-07FC8EF2696D}" type="slidenum">
              <a:rPr lang="en-GB" smtClean="0"/>
              <a:t>‹#›</a:t>
            </a:fld>
            <a:endParaRPr lang="en-GB"/>
          </a:p>
        </p:txBody>
      </p:sp>
    </p:spTree>
    <p:extLst>
      <p:ext uri="{BB962C8B-B14F-4D97-AF65-F5344CB8AC3E}">
        <p14:creationId xmlns:p14="http://schemas.microsoft.com/office/powerpoint/2010/main" val="132490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B8BC5C-C586-4AC9-9C87-7B526604F3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791A3BB8-4511-4C55-A5E7-FDEAE09BFB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4BDE439A-C069-447C-B514-CDD5C9FF29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081091EC-FA3D-4F11-85F2-0D2AFD5CCF4E}"/>
              </a:ext>
            </a:extLst>
          </p:cNvPr>
          <p:cNvSpPr>
            <a:spLocks noGrp="1"/>
          </p:cNvSpPr>
          <p:nvPr>
            <p:ph type="dt" sz="half" idx="10"/>
          </p:nvPr>
        </p:nvSpPr>
        <p:spPr/>
        <p:txBody>
          <a:bodyPr/>
          <a:lstStyle/>
          <a:p>
            <a:fld id="{96DC4369-49B8-4C4E-8038-3A9FB94827A5}" type="datetimeFigureOut">
              <a:rPr lang="en-GB" smtClean="0"/>
              <a:t>22/10/2022</a:t>
            </a:fld>
            <a:endParaRPr lang="en-GB"/>
          </a:p>
        </p:txBody>
      </p:sp>
      <p:sp>
        <p:nvSpPr>
          <p:cNvPr id="6" name="Footer Placeholder 5">
            <a:extLst>
              <a:ext uri="{FF2B5EF4-FFF2-40B4-BE49-F238E27FC236}">
                <a16:creationId xmlns="" xmlns:a16="http://schemas.microsoft.com/office/drawing/2014/main" id="{7BAE62A3-CC4C-4CAB-BA0E-ADE2912FE6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8F8756AB-32CC-4B7E-B9D4-D2DBD608212C}"/>
              </a:ext>
            </a:extLst>
          </p:cNvPr>
          <p:cNvSpPr>
            <a:spLocks noGrp="1"/>
          </p:cNvSpPr>
          <p:nvPr>
            <p:ph type="sldNum" sz="quarter" idx="12"/>
          </p:nvPr>
        </p:nvSpPr>
        <p:spPr/>
        <p:txBody>
          <a:bodyPr/>
          <a:lstStyle/>
          <a:p>
            <a:fld id="{21DA07D5-2BDE-4047-8F54-07FC8EF2696D}" type="slidenum">
              <a:rPr lang="en-GB" smtClean="0"/>
              <a:t>‹#›</a:t>
            </a:fld>
            <a:endParaRPr lang="en-GB"/>
          </a:p>
        </p:txBody>
      </p:sp>
    </p:spTree>
    <p:extLst>
      <p:ext uri="{BB962C8B-B14F-4D97-AF65-F5344CB8AC3E}">
        <p14:creationId xmlns:p14="http://schemas.microsoft.com/office/powerpoint/2010/main" val="639518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6B9345-D6C2-4D13-8B42-243A13A85D6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D4A96EEE-1338-4F43-A746-3A29E426BB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6E7535C-2115-4716-A619-6668BB3C9F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30FC9501-6165-4BC9-9E56-477D84DFAF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C29FB67-D65F-4C87-893D-5D4786555E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409CD242-AB98-475B-84BC-BFECC45F5667}"/>
              </a:ext>
            </a:extLst>
          </p:cNvPr>
          <p:cNvSpPr>
            <a:spLocks noGrp="1"/>
          </p:cNvSpPr>
          <p:nvPr>
            <p:ph type="dt" sz="half" idx="10"/>
          </p:nvPr>
        </p:nvSpPr>
        <p:spPr/>
        <p:txBody>
          <a:bodyPr/>
          <a:lstStyle/>
          <a:p>
            <a:fld id="{96DC4369-49B8-4C4E-8038-3A9FB94827A5}" type="datetimeFigureOut">
              <a:rPr lang="en-GB" smtClean="0"/>
              <a:t>22/10/2022</a:t>
            </a:fld>
            <a:endParaRPr lang="en-GB"/>
          </a:p>
        </p:txBody>
      </p:sp>
      <p:sp>
        <p:nvSpPr>
          <p:cNvPr id="8" name="Footer Placeholder 7">
            <a:extLst>
              <a:ext uri="{FF2B5EF4-FFF2-40B4-BE49-F238E27FC236}">
                <a16:creationId xmlns="" xmlns:a16="http://schemas.microsoft.com/office/drawing/2014/main" id="{AA00005F-CCCA-45D6-9C30-61676A04533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F67B3FD7-944D-4097-BAD3-B314008CB4D1}"/>
              </a:ext>
            </a:extLst>
          </p:cNvPr>
          <p:cNvSpPr>
            <a:spLocks noGrp="1"/>
          </p:cNvSpPr>
          <p:nvPr>
            <p:ph type="sldNum" sz="quarter" idx="12"/>
          </p:nvPr>
        </p:nvSpPr>
        <p:spPr/>
        <p:txBody>
          <a:bodyPr/>
          <a:lstStyle/>
          <a:p>
            <a:fld id="{21DA07D5-2BDE-4047-8F54-07FC8EF2696D}" type="slidenum">
              <a:rPr lang="en-GB" smtClean="0"/>
              <a:t>‹#›</a:t>
            </a:fld>
            <a:endParaRPr lang="en-GB"/>
          </a:p>
        </p:txBody>
      </p:sp>
    </p:spTree>
    <p:extLst>
      <p:ext uri="{BB962C8B-B14F-4D97-AF65-F5344CB8AC3E}">
        <p14:creationId xmlns:p14="http://schemas.microsoft.com/office/powerpoint/2010/main" val="3299355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772BB7-0897-4577-82CB-C0D9C93E47C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D859007B-9AEC-4647-9B68-6BDD7478FDE3}"/>
              </a:ext>
            </a:extLst>
          </p:cNvPr>
          <p:cNvSpPr>
            <a:spLocks noGrp="1"/>
          </p:cNvSpPr>
          <p:nvPr>
            <p:ph type="dt" sz="half" idx="10"/>
          </p:nvPr>
        </p:nvSpPr>
        <p:spPr/>
        <p:txBody>
          <a:bodyPr/>
          <a:lstStyle/>
          <a:p>
            <a:fld id="{96DC4369-49B8-4C4E-8038-3A9FB94827A5}" type="datetimeFigureOut">
              <a:rPr lang="en-GB" smtClean="0"/>
              <a:t>22/10/2022</a:t>
            </a:fld>
            <a:endParaRPr lang="en-GB"/>
          </a:p>
        </p:txBody>
      </p:sp>
      <p:sp>
        <p:nvSpPr>
          <p:cNvPr id="4" name="Footer Placeholder 3">
            <a:extLst>
              <a:ext uri="{FF2B5EF4-FFF2-40B4-BE49-F238E27FC236}">
                <a16:creationId xmlns="" xmlns:a16="http://schemas.microsoft.com/office/drawing/2014/main" id="{B2FC5A41-6324-4F7A-ACA9-F83B5360BF7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141040EE-E982-4DBF-9A9A-DBAE578C0067}"/>
              </a:ext>
            </a:extLst>
          </p:cNvPr>
          <p:cNvSpPr>
            <a:spLocks noGrp="1"/>
          </p:cNvSpPr>
          <p:nvPr>
            <p:ph type="sldNum" sz="quarter" idx="12"/>
          </p:nvPr>
        </p:nvSpPr>
        <p:spPr/>
        <p:txBody>
          <a:bodyPr/>
          <a:lstStyle/>
          <a:p>
            <a:fld id="{21DA07D5-2BDE-4047-8F54-07FC8EF2696D}" type="slidenum">
              <a:rPr lang="en-GB" smtClean="0"/>
              <a:t>‹#›</a:t>
            </a:fld>
            <a:endParaRPr lang="en-GB"/>
          </a:p>
        </p:txBody>
      </p:sp>
    </p:spTree>
    <p:extLst>
      <p:ext uri="{BB962C8B-B14F-4D97-AF65-F5344CB8AC3E}">
        <p14:creationId xmlns:p14="http://schemas.microsoft.com/office/powerpoint/2010/main" val="1380920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5872CA0-EE51-4985-83F8-759FFFB3463B}"/>
              </a:ext>
            </a:extLst>
          </p:cNvPr>
          <p:cNvSpPr>
            <a:spLocks noGrp="1"/>
          </p:cNvSpPr>
          <p:nvPr>
            <p:ph type="dt" sz="half" idx="10"/>
          </p:nvPr>
        </p:nvSpPr>
        <p:spPr/>
        <p:txBody>
          <a:bodyPr/>
          <a:lstStyle/>
          <a:p>
            <a:fld id="{96DC4369-49B8-4C4E-8038-3A9FB94827A5}" type="datetimeFigureOut">
              <a:rPr lang="en-GB" smtClean="0"/>
              <a:t>22/10/2022</a:t>
            </a:fld>
            <a:endParaRPr lang="en-GB"/>
          </a:p>
        </p:txBody>
      </p:sp>
      <p:sp>
        <p:nvSpPr>
          <p:cNvPr id="3" name="Footer Placeholder 2">
            <a:extLst>
              <a:ext uri="{FF2B5EF4-FFF2-40B4-BE49-F238E27FC236}">
                <a16:creationId xmlns="" xmlns:a16="http://schemas.microsoft.com/office/drawing/2014/main" id="{ECEE28E7-E5D8-46C9-99D1-0252B25D80E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12A9C830-05A3-47FF-B4BD-446FF16DB67F}"/>
              </a:ext>
            </a:extLst>
          </p:cNvPr>
          <p:cNvSpPr>
            <a:spLocks noGrp="1"/>
          </p:cNvSpPr>
          <p:nvPr>
            <p:ph type="sldNum" sz="quarter" idx="12"/>
          </p:nvPr>
        </p:nvSpPr>
        <p:spPr/>
        <p:txBody>
          <a:bodyPr/>
          <a:lstStyle/>
          <a:p>
            <a:fld id="{21DA07D5-2BDE-4047-8F54-07FC8EF2696D}" type="slidenum">
              <a:rPr lang="en-GB" smtClean="0"/>
              <a:t>‹#›</a:t>
            </a:fld>
            <a:endParaRPr lang="en-GB"/>
          </a:p>
        </p:txBody>
      </p:sp>
    </p:spTree>
    <p:extLst>
      <p:ext uri="{BB962C8B-B14F-4D97-AF65-F5344CB8AC3E}">
        <p14:creationId xmlns:p14="http://schemas.microsoft.com/office/powerpoint/2010/main" val="2376753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64BC63-2CEB-41EE-912C-2B79292DDF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28E29E1E-F20C-4E78-B422-22350814C5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F8F97138-4DA5-420A-8AB1-E4BF02EB98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84834E2-EAC6-44B4-9A17-3C1E3A9E46A1}"/>
              </a:ext>
            </a:extLst>
          </p:cNvPr>
          <p:cNvSpPr>
            <a:spLocks noGrp="1"/>
          </p:cNvSpPr>
          <p:nvPr>
            <p:ph type="dt" sz="half" idx="10"/>
          </p:nvPr>
        </p:nvSpPr>
        <p:spPr/>
        <p:txBody>
          <a:bodyPr/>
          <a:lstStyle/>
          <a:p>
            <a:fld id="{96DC4369-49B8-4C4E-8038-3A9FB94827A5}" type="datetimeFigureOut">
              <a:rPr lang="en-GB" smtClean="0"/>
              <a:t>22/10/2022</a:t>
            </a:fld>
            <a:endParaRPr lang="en-GB"/>
          </a:p>
        </p:txBody>
      </p:sp>
      <p:sp>
        <p:nvSpPr>
          <p:cNvPr id="6" name="Footer Placeholder 5">
            <a:extLst>
              <a:ext uri="{FF2B5EF4-FFF2-40B4-BE49-F238E27FC236}">
                <a16:creationId xmlns="" xmlns:a16="http://schemas.microsoft.com/office/drawing/2014/main" id="{5C85D924-01B1-497B-A75C-FF50931B3F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727FF05E-C3A7-4C51-8A23-5557406FD21E}"/>
              </a:ext>
            </a:extLst>
          </p:cNvPr>
          <p:cNvSpPr>
            <a:spLocks noGrp="1"/>
          </p:cNvSpPr>
          <p:nvPr>
            <p:ph type="sldNum" sz="quarter" idx="12"/>
          </p:nvPr>
        </p:nvSpPr>
        <p:spPr/>
        <p:txBody>
          <a:bodyPr/>
          <a:lstStyle/>
          <a:p>
            <a:fld id="{21DA07D5-2BDE-4047-8F54-07FC8EF2696D}" type="slidenum">
              <a:rPr lang="en-GB" smtClean="0"/>
              <a:t>‹#›</a:t>
            </a:fld>
            <a:endParaRPr lang="en-GB"/>
          </a:p>
        </p:txBody>
      </p:sp>
    </p:spTree>
    <p:extLst>
      <p:ext uri="{BB962C8B-B14F-4D97-AF65-F5344CB8AC3E}">
        <p14:creationId xmlns:p14="http://schemas.microsoft.com/office/powerpoint/2010/main" val="240441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E7ACD0-9A7C-474E-B7E8-71F1D4636F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F8F9AC1A-E79B-4C35-AF9D-EDE143EC7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C116217F-F9EF-47F1-B6F5-C90FF8FF24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440BF53-B679-45BA-8823-9F518B5DE69B}"/>
              </a:ext>
            </a:extLst>
          </p:cNvPr>
          <p:cNvSpPr>
            <a:spLocks noGrp="1"/>
          </p:cNvSpPr>
          <p:nvPr>
            <p:ph type="dt" sz="half" idx="10"/>
          </p:nvPr>
        </p:nvSpPr>
        <p:spPr/>
        <p:txBody>
          <a:bodyPr/>
          <a:lstStyle/>
          <a:p>
            <a:fld id="{96DC4369-49B8-4C4E-8038-3A9FB94827A5}" type="datetimeFigureOut">
              <a:rPr lang="en-GB" smtClean="0"/>
              <a:t>22/10/2022</a:t>
            </a:fld>
            <a:endParaRPr lang="en-GB"/>
          </a:p>
        </p:txBody>
      </p:sp>
      <p:sp>
        <p:nvSpPr>
          <p:cNvPr id="6" name="Footer Placeholder 5">
            <a:extLst>
              <a:ext uri="{FF2B5EF4-FFF2-40B4-BE49-F238E27FC236}">
                <a16:creationId xmlns="" xmlns:a16="http://schemas.microsoft.com/office/drawing/2014/main" id="{0C620DEC-D5FA-4DC6-9318-66A2504DE0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A48A6018-608A-4376-B82E-991E56AC7EB6}"/>
              </a:ext>
            </a:extLst>
          </p:cNvPr>
          <p:cNvSpPr>
            <a:spLocks noGrp="1"/>
          </p:cNvSpPr>
          <p:nvPr>
            <p:ph type="sldNum" sz="quarter" idx="12"/>
          </p:nvPr>
        </p:nvSpPr>
        <p:spPr/>
        <p:txBody>
          <a:bodyPr/>
          <a:lstStyle/>
          <a:p>
            <a:fld id="{21DA07D5-2BDE-4047-8F54-07FC8EF2696D}" type="slidenum">
              <a:rPr lang="en-GB" smtClean="0"/>
              <a:t>‹#›</a:t>
            </a:fld>
            <a:endParaRPr lang="en-GB"/>
          </a:p>
        </p:txBody>
      </p:sp>
    </p:spTree>
    <p:extLst>
      <p:ext uri="{BB962C8B-B14F-4D97-AF65-F5344CB8AC3E}">
        <p14:creationId xmlns:p14="http://schemas.microsoft.com/office/powerpoint/2010/main" val="3610221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779269E-A7A7-48B0-B86D-FB8353FF19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E85776CD-53C9-4B57-AC9A-9A15EFEB70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C1ECBD09-096B-48C5-9524-5D5148D0BC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C4369-49B8-4C4E-8038-3A9FB94827A5}" type="datetimeFigureOut">
              <a:rPr lang="en-GB" smtClean="0"/>
              <a:t>22/10/2022</a:t>
            </a:fld>
            <a:endParaRPr lang="en-GB"/>
          </a:p>
        </p:txBody>
      </p:sp>
      <p:sp>
        <p:nvSpPr>
          <p:cNvPr id="5" name="Footer Placeholder 4">
            <a:extLst>
              <a:ext uri="{FF2B5EF4-FFF2-40B4-BE49-F238E27FC236}">
                <a16:creationId xmlns="" xmlns:a16="http://schemas.microsoft.com/office/drawing/2014/main" id="{3833ABD7-DCA8-45AF-ADC8-2BCDC0EAB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A23B29CE-B52E-4628-8107-6A4F975F73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DA07D5-2BDE-4047-8F54-07FC8EF2696D}" type="slidenum">
              <a:rPr lang="en-GB" smtClean="0"/>
              <a:t>‹#›</a:t>
            </a:fld>
            <a:endParaRPr lang="en-GB"/>
          </a:p>
        </p:txBody>
      </p:sp>
    </p:spTree>
    <p:extLst>
      <p:ext uri="{BB962C8B-B14F-4D97-AF65-F5344CB8AC3E}">
        <p14:creationId xmlns:p14="http://schemas.microsoft.com/office/powerpoint/2010/main" val="2879509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29768C26-F74A-455F-8B4F-C596E56E72E8}"/>
              </a:ext>
            </a:extLst>
          </p:cNvPr>
          <p:cNvSpPr>
            <a:spLocks noGrp="1"/>
          </p:cNvSpPr>
          <p:nvPr>
            <p:ph type="subTitle" idx="1"/>
          </p:nvPr>
        </p:nvSpPr>
        <p:spPr/>
        <p:txBody>
          <a:bodyPr/>
          <a:lstStyle/>
          <a:p>
            <a:r>
              <a:rPr lang="en-GB" b="1" dirty="0" smtClean="0">
                <a:solidFill>
                  <a:srgbClr val="FF6699"/>
                </a:solidFill>
              </a:rPr>
              <a:t>Dr . Farah </a:t>
            </a:r>
            <a:r>
              <a:rPr lang="en-GB" b="1" dirty="0" err="1" smtClean="0">
                <a:solidFill>
                  <a:srgbClr val="FF6699"/>
                </a:solidFill>
              </a:rPr>
              <a:t>Salahaldeen</a:t>
            </a:r>
            <a:r>
              <a:rPr lang="en-GB" b="1" dirty="0" smtClean="0">
                <a:solidFill>
                  <a:srgbClr val="FF6699"/>
                </a:solidFill>
              </a:rPr>
              <a:t>  </a:t>
            </a:r>
            <a:endParaRPr lang="en-GB" b="1" dirty="0">
              <a:solidFill>
                <a:srgbClr val="FF6699"/>
              </a:solidFill>
            </a:endParaRPr>
          </a:p>
          <a:p>
            <a:r>
              <a:rPr lang="en-GB" b="1" dirty="0" smtClean="0">
                <a:solidFill>
                  <a:srgbClr val="FF6699"/>
                </a:solidFill>
              </a:rPr>
              <a:t>Lecturer in </a:t>
            </a:r>
            <a:r>
              <a:rPr lang="en-GB" b="1" dirty="0">
                <a:solidFill>
                  <a:srgbClr val="FF6699"/>
                </a:solidFill>
              </a:rPr>
              <a:t>restorative department</a:t>
            </a:r>
            <a:r>
              <a:rPr lang="en-GB" b="1" dirty="0">
                <a:solidFill>
                  <a:srgbClr val="FF33CC"/>
                </a:solidFill>
              </a:rPr>
              <a:t> </a:t>
            </a:r>
          </a:p>
        </p:txBody>
      </p:sp>
      <p:sp>
        <p:nvSpPr>
          <p:cNvPr id="7" name="Rectangle 6">
            <a:extLst>
              <a:ext uri="{FF2B5EF4-FFF2-40B4-BE49-F238E27FC236}">
                <a16:creationId xmlns="" xmlns:a16="http://schemas.microsoft.com/office/drawing/2014/main" id="{FB1255E3-0712-40FC-AA07-F43BE6F4CE74}"/>
              </a:ext>
            </a:extLst>
          </p:cNvPr>
          <p:cNvSpPr/>
          <p:nvPr/>
        </p:nvSpPr>
        <p:spPr>
          <a:xfrm>
            <a:off x="1187252" y="1866947"/>
            <a:ext cx="9817496" cy="646331"/>
          </a:xfrm>
          <a:prstGeom prst="rect">
            <a:avLst/>
          </a:prstGeom>
        </p:spPr>
        <p:txBody>
          <a:bodyPr wrap="none">
            <a:spAutoFit/>
          </a:bodyPr>
          <a:lstStyle/>
          <a:p>
            <a:pPr algn="ctr">
              <a:spcAft>
                <a:spcPts val="0"/>
              </a:spcAft>
            </a:pPr>
            <a:r>
              <a:rPr lang="en-US" sz="3600" b="1" dirty="0">
                <a:latin typeface="Myriad Web Pro"/>
                <a:ea typeface="Times New Roman" panose="02020603050405020304" pitchFamily="18" charset="0"/>
                <a:cs typeface="Tahoma" panose="020B0604030504040204" pitchFamily="34" charset="0"/>
              </a:rPr>
              <a:t>Enamel, Dentin, and Pulp; biological consideration</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87905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059AC6-80FE-4E83-A7BF-CE31822B76C4}"/>
              </a:ext>
            </a:extLst>
          </p:cNvPr>
          <p:cNvSpPr>
            <a:spLocks noGrp="1"/>
          </p:cNvSpPr>
          <p:nvPr>
            <p:ph type="title"/>
          </p:nvPr>
        </p:nvSpPr>
        <p:spPr/>
        <p:txBody>
          <a:bodyPr/>
          <a:lstStyle/>
          <a:p>
            <a:r>
              <a:rPr lang="en-GB" dirty="0" err="1"/>
              <a:t>Color</a:t>
            </a:r>
            <a:r>
              <a:rPr lang="en-GB" dirty="0"/>
              <a:t> of enamel </a:t>
            </a:r>
          </a:p>
        </p:txBody>
      </p:sp>
      <p:sp>
        <p:nvSpPr>
          <p:cNvPr id="3" name="Content Placeholder 2">
            <a:extLst>
              <a:ext uri="{FF2B5EF4-FFF2-40B4-BE49-F238E27FC236}">
                <a16:creationId xmlns="" xmlns:a16="http://schemas.microsoft.com/office/drawing/2014/main" id="{9779BD2C-CA5A-4488-BC54-5C4508A14433}"/>
              </a:ext>
            </a:extLst>
          </p:cNvPr>
          <p:cNvSpPr>
            <a:spLocks noGrp="1"/>
          </p:cNvSpPr>
          <p:nvPr>
            <p:ph idx="1"/>
          </p:nvPr>
        </p:nvSpPr>
        <p:spPr>
          <a:xfrm>
            <a:off x="838200" y="1825625"/>
            <a:ext cx="10515600" cy="4351338"/>
          </a:xfrm>
        </p:spPr>
        <p:txBody>
          <a:bodyPr>
            <a:normAutofit/>
          </a:bodyPr>
          <a:lstStyle/>
          <a:p>
            <a:r>
              <a:rPr lang="en-GB" dirty="0"/>
              <a:t>Enamel is mostly grey and is </a:t>
            </a:r>
            <a:r>
              <a:rPr lang="en-GB" dirty="0" err="1"/>
              <a:t>semitranslucent</a:t>
            </a:r>
            <a:r>
              <a:rPr lang="en-GB" dirty="0"/>
              <a:t>, </a:t>
            </a:r>
          </a:p>
          <a:p>
            <a:r>
              <a:rPr lang="en-GB" dirty="0"/>
              <a:t>the </a:t>
            </a:r>
            <a:r>
              <a:rPr lang="en-GB" dirty="0" err="1"/>
              <a:t>color</a:t>
            </a:r>
            <a:r>
              <a:rPr lang="en-GB" dirty="0"/>
              <a:t> of the tooth depends </a:t>
            </a:r>
            <a:r>
              <a:rPr lang="en-GB" dirty="0" smtClean="0"/>
              <a:t>upon:</a:t>
            </a:r>
            <a:endParaRPr lang="en-GB" dirty="0"/>
          </a:p>
          <a:p>
            <a:pPr>
              <a:buFontTx/>
              <a:buChar char="-"/>
            </a:pPr>
            <a:r>
              <a:rPr lang="en-GB" dirty="0"/>
              <a:t>the </a:t>
            </a:r>
            <a:r>
              <a:rPr lang="en-GB" dirty="0" err="1"/>
              <a:t>color</a:t>
            </a:r>
            <a:r>
              <a:rPr lang="en-GB" dirty="0"/>
              <a:t> of the underlying dentin, </a:t>
            </a:r>
          </a:p>
          <a:p>
            <a:pPr>
              <a:buFontTx/>
              <a:buChar char="-"/>
            </a:pPr>
            <a:r>
              <a:rPr lang="en-GB" dirty="0"/>
              <a:t>the thickness of the enamel, </a:t>
            </a:r>
          </a:p>
          <a:p>
            <a:pPr>
              <a:buFontTx/>
              <a:buChar char="-"/>
            </a:pPr>
            <a:r>
              <a:rPr lang="en-GB" dirty="0"/>
              <a:t>the amount of the stain in the enamel. </a:t>
            </a:r>
          </a:p>
          <a:p>
            <a:r>
              <a:rPr lang="en-GB" dirty="0"/>
              <a:t>Abnormal conditions of enamel usually result in aberrant </a:t>
            </a:r>
            <a:r>
              <a:rPr lang="en-GB" dirty="0" err="1"/>
              <a:t>color</a:t>
            </a:r>
            <a:r>
              <a:rPr lang="en-GB" dirty="0"/>
              <a:t>. </a:t>
            </a:r>
          </a:p>
        </p:txBody>
      </p:sp>
      <p:pic>
        <p:nvPicPr>
          <p:cNvPr id="4" name="Picture 3">
            <a:extLst>
              <a:ext uri="{FF2B5EF4-FFF2-40B4-BE49-F238E27FC236}">
                <a16:creationId xmlns="" xmlns:a16="http://schemas.microsoft.com/office/drawing/2014/main" id="{A9449D49-336C-4FB5-83BF-CE7D6544C751}"/>
              </a:ext>
            </a:extLst>
          </p:cNvPr>
          <p:cNvPicPr>
            <a:picLocks noChangeAspect="1"/>
          </p:cNvPicPr>
          <p:nvPr/>
        </p:nvPicPr>
        <p:blipFill rotWithShape="1">
          <a:blip r:embed="rId2"/>
          <a:srcRect l="65222" t="17778" r="5700" b="42279"/>
          <a:stretch/>
        </p:blipFill>
        <p:spPr>
          <a:xfrm>
            <a:off x="8021257" y="918258"/>
            <a:ext cx="3545248" cy="2739342"/>
          </a:xfrm>
          <a:prstGeom prst="rect">
            <a:avLst/>
          </a:prstGeom>
        </p:spPr>
      </p:pic>
    </p:spTree>
    <p:extLst>
      <p:ext uri="{BB962C8B-B14F-4D97-AF65-F5344CB8AC3E}">
        <p14:creationId xmlns:p14="http://schemas.microsoft.com/office/powerpoint/2010/main" val="1913766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E496783-F43E-44CA-A0E7-BFCCBEDF6B34}"/>
              </a:ext>
            </a:extLst>
          </p:cNvPr>
          <p:cNvPicPr>
            <a:picLocks noChangeAspect="1"/>
          </p:cNvPicPr>
          <p:nvPr/>
        </p:nvPicPr>
        <p:blipFill rotWithShape="1">
          <a:blip r:embed="rId2"/>
          <a:srcRect l="68900" t="19072" r="6875" b="50000"/>
          <a:stretch/>
        </p:blipFill>
        <p:spPr>
          <a:xfrm>
            <a:off x="2740268" y="347240"/>
            <a:ext cx="2953512" cy="2121061"/>
          </a:xfrm>
          <a:prstGeom prst="rect">
            <a:avLst/>
          </a:prstGeom>
        </p:spPr>
      </p:pic>
      <p:sp>
        <p:nvSpPr>
          <p:cNvPr id="3" name="Content Placeholder 2">
            <a:extLst>
              <a:ext uri="{FF2B5EF4-FFF2-40B4-BE49-F238E27FC236}">
                <a16:creationId xmlns="" xmlns:a16="http://schemas.microsoft.com/office/drawing/2014/main" id="{67AC04B4-8582-4321-B580-CDA9A9C921D8}"/>
              </a:ext>
            </a:extLst>
          </p:cNvPr>
          <p:cNvSpPr>
            <a:spLocks noGrp="1"/>
          </p:cNvSpPr>
          <p:nvPr>
            <p:ph idx="1"/>
          </p:nvPr>
        </p:nvSpPr>
        <p:spPr>
          <a:xfrm>
            <a:off x="838200" y="2716876"/>
            <a:ext cx="10515600" cy="4351338"/>
          </a:xfrm>
        </p:spPr>
        <p:txBody>
          <a:bodyPr/>
          <a:lstStyle/>
          <a:p>
            <a:r>
              <a:rPr lang="en-GB" dirty="0"/>
              <a:t>Enamel becomes temporary whiter within minutes when the tooth is isolated from the moist oral environment by rubber dam or absorbents. </a:t>
            </a:r>
          </a:p>
          <a:p>
            <a:r>
              <a:rPr lang="en-GB" dirty="0"/>
              <a:t>This change in </a:t>
            </a:r>
            <a:r>
              <a:rPr lang="en-GB" dirty="0" err="1"/>
              <a:t>color</a:t>
            </a:r>
            <a:r>
              <a:rPr lang="en-GB" dirty="0"/>
              <a:t> explained by the </a:t>
            </a:r>
            <a:r>
              <a:rPr lang="en-GB" dirty="0">
                <a:solidFill>
                  <a:srgbClr val="FF0000"/>
                </a:solidFill>
              </a:rPr>
              <a:t>temporary lost of loosely bonded (or exchangeable) water </a:t>
            </a:r>
            <a:r>
              <a:rPr lang="en-GB" dirty="0"/>
              <a:t>(less than 1% by weight). </a:t>
            </a:r>
          </a:p>
          <a:p>
            <a:r>
              <a:rPr lang="en-GB" dirty="0"/>
              <a:t>Accordingly, the shade must be determined before isolation and preparation for a tooth - </a:t>
            </a:r>
            <a:r>
              <a:rPr lang="en-GB" dirty="0" err="1"/>
              <a:t>colored</a:t>
            </a:r>
            <a:r>
              <a:rPr lang="en-GB" dirty="0"/>
              <a:t> restoration. </a:t>
            </a:r>
          </a:p>
          <a:p>
            <a:endParaRPr lang="en-GB" dirty="0"/>
          </a:p>
        </p:txBody>
      </p:sp>
      <p:pic>
        <p:nvPicPr>
          <p:cNvPr id="5" name="Picture 4">
            <a:extLst>
              <a:ext uri="{FF2B5EF4-FFF2-40B4-BE49-F238E27FC236}">
                <a16:creationId xmlns="" xmlns:a16="http://schemas.microsoft.com/office/drawing/2014/main" id="{29DDA5FB-4F49-42F9-A5F0-0F1FE085AC45}"/>
              </a:ext>
            </a:extLst>
          </p:cNvPr>
          <p:cNvPicPr>
            <a:picLocks noChangeAspect="1"/>
          </p:cNvPicPr>
          <p:nvPr/>
        </p:nvPicPr>
        <p:blipFill rotWithShape="1">
          <a:blip r:embed="rId3"/>
          <a:srcRect l="64747" t="22756" r="3900" b="44641"/>
          <a:stretch/>
        </p:blipFill>
        <p:spPr>
          <a:xfrm>
            <a:off x="6609144" y="347240"/>
            <a:ext cx="3669175" cy="2146191"/>
          </a:xfrm>
          <a:prstGeom prst="rect">
            <a:avLst/>
          </a:prstGeom>
        </p:spPr>
      </p:pic>
    </p:spTree>
    <p:extLst>
      <p:ext uri="{BB962C8B-B14F-4D97-AF65-F5344CB8AC3E}">
        <p14:creationId xmlns:p14="http://schemas.microsoft.com/office/powerpoint/2010/main" val="836395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E69402-C248-4A22-9CBA-317311FE537C}"/>
              </a:ext>
            </a:extLst>
          </p:cNvPr>
          <p:cNvSpPr>
            <a:spLocks noGrp="1"/>
          </p:cNvSpPr>
          <p:nvPr>
            <p:ph type="title"/>
          </p:nvPr>
        </p:nvSpPr>
        <p:spPr>
          <a:xfrm>
            <a:off x="3812893" y="1858259"/>
            <a:ext cx="10515600" cy="1325563"/>
          </a:xfrm>
        </p:spPr>
        <p:txBody>
          <a:bodyPr/>
          <a:lstStyle/>
          <a:p>
            <a:r>
              <a:rPr lang="en-GB" sz="6600" b="1" dirty="0"/>
              <a:t>Dentine</a:t>
            </a:r>
            <a:r>
              <a:rPr lang="en-GB" dirty="0"/>
              <a:t> </a:t>
            </a:r>
          </a:p>
        </p:txBody>
      </p:sp>
    </p:spTree>
    <p:extLst>
      <p:ext uri="{BB962C8B-B14F-4D97-AF65-F5344CB8AC3E}">
        <p14:creationId xmlns:p14="http://schemas.microsoft.com/office/powerpoint/2010/main" val="3193375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B1268B8-8D0A-4532-9B73-283C697B71AE}"/>
              </a:ext>
            </a:extLst>
          </p:cNvPr>
          <p:cNvPicPr>
            <a:picLocks noChangeAspect="1"/>
          </p:cNvPicPr>
          <p:nvPr/>
        </p:nvPicPr>
        <p:blipFill>
          <a:blip r:embed="rId2"/>
          <a:stretch>
            <a:fillRect/>
          </a:stretch>
        </p:blipFill>
        <p:spPr>
          <a:xfrm>
            <a:off x="1461333" y="1465193"/>
            <a:ext cx="4533900" cy="3400425"/>
          </a:xfrm>
          <a:prstGeom prst="rect">
            <a:avLst/>
          </a:prstGeom>
        </p:spPr>
      </p:pic>
      <p:sp>
        <p:nvSpPr>
          <p:cNvPr id="2" name="Title 1">
            <a:extLst>
              <a:ext uri="{FF2B5EF4-FFF2-40B4-BE49-F238E27FC236}">
                <a16:creationId xmlns="" xmlns:a16="http://schemas.microsoft.com/office/drawing/2014/main" id="{75F97FB0-1B57-4D3F-BE71-84441642D4BC}"/>
              </a:ext>
            </a:extLst>
          </p:cNvPr>
          <p:cNvSpPr>
            <a:spLocks noGrp="1"/>
          </p:cNvSpPr>
          <p:nvPr>
            <p:ph type="title"/>
          </p:nvPr>
        </p:nvSpPr>
        <p:spPr/>
        <p:txBody>
          <a:bodyPr/>
          <a:lstStyle/>
          <a:p>
            <a:r>
              <a:rPr lang="en-GB" dirty="0"/>
              <a:t>Main structure of dentine /Dentinal tubules</a:t>
            </a:r>
          </a:p>
        </p:txBody>
      </p:sp>
      <p:pic>
        <p:nvPicPr>
          <p:cNvPr id="5" name="Picture 4">
            <a:extLst>
              <a:ext uri="{FF2B5EF4-FFF2-40B4-BE49-F238E27FC236}">
                <a16:creationId xmlns="" xmlns:a16="http://schemas.microsoft.com/office/drawing/2014/main" id="{32E42697-E96B-4780-9185-97620279A44C}"/>
              </a:ext>
            </a:extLst>
          </p:cNvPr>
          <p:cNvPicPr>
            <a:picLocks noChangeAspect="1"/>
          </p:cNvPicPr>
          <p:nvPr/>
        </p:nvPicPr>
        <p:blipFill rotWithShape="1">
          <a:blip r:embed="rId3"/>
          <a:srcRect r="46162"/>
          <a:stretch/>
        </p:blipFill>
        <p:spPr>
          <a:xfrm>
            <a:off x="6368669" y="2009203"/>
            <a:ext cx="4539378" cy="3400425"/>
          </a:xfrm>
          <a:prstGeom prst="rect">
            <a:avLst/>
          </a:prstGeom>
        </p:spPr>
      </p:pic>
      <p:sp>
        <p:nvSpPr>
          <p:cNvPr id="6" name="Rectangle 5">
            <a:extLst>
              <a:ext uri="{FF2B5EF4-FFF2-40B4-BE49-F238E27FC236}">
                <a16:creationId xmlns="" xmlns:a16="http://schemas.microsoft.com/office/drawing/2014/main" id="{4D068D85-A764-4E86-99F3-6E87A14B07D6}"/>
              </a:ext>
            </a:extLst>
          </p:cNvPr>
          <p:cNvSpPr/>
          <p:nvPr/>
        </p:nvSpPr>
        <p:spPr>
          <a:xfrm>
            <a:off x="590926" y="5816140"/>
            <a:ext cx="11010147" cy="461665"/>
          </a:xfrm>
          <a:prstGeom prst="rect">
            <a:avLst/>
          </a:prstGeom>
        </p:spPr>
        <p:txBody>
          <a:bodyPr wrap="square">
            <a:spAutoFit/>
          </a:bodyPr>
          <a:lstStyle/>
          <a:p>
            <a:r>
              <a:rPr lang="en-GB" sz="2400" dirty="0"/>
              <a:t>75% inorganic material, 20% organic material, and 5% water and other materials.</a:t>
            </a:r>
          </a:p>
        </p:txBody>
      </p:sp>
    </p:spTree>
    <p:extLst>
      <p:ext uri="{BB962C8B-B14F-4D97-AF65-F5344CB8AC3E}">
        <p14:creationId xmlns:p14="http://schemas.microsoft.com/office/powerpoint/2010/main" val="477166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A8EF61-B982-4E11-A3A7-AF4DF7AE9B23}"/>
              </a:ext>
            </a:extLst>
          </p:cNvPr>
          <p:cNvSpPr>
            <a:spLocks noGrp="1"/>
          </p:cNvSpPr>
          <p:nvPr>
            <p:ph type="title"/>
          </p:nvPr>
        </p:nvSpPr>
        <p:spPr/>
        <p:txBody>
          <a:bodyPr/>
          <a:lstStyle/>
          <a:p>
            <a:r>
              <a:rPr lang="en-GB" b="1" dirty="0">
                <a:solidFill>
                  <a:srgbClr val="0070C0"/>
                </a:solidFill>
              </a:rPr>
              <a:t>Stages of dentine formation </a:t>
            </a:r>
          </a:p>
        </p:txBody>
      </p:sp>
      <p:sp>
        <p:nvSpPr>
          <p:cNvPr id="3" name="Content Placeholder 2">
            <a:extLst>
              <a:ext uri="{FF2B5EF4-FFF2-40B4-BE49-F238E27FC236}">
                <a16:creationId xmlns="" xmlns:a16="http://schemas.microsoft.com/office/drawing/2014/main" id="{A01C41A8-207E-47B3-A137-F1FB38110D29}"/>
              </a:ext>
            </a:extLst>
          </p:cNvPr>
          <p:cNvSpPr>
            <a:spLocks noGrp="1"/>
          </p:cNvSpPr>
          <p:nvPr>
            <p:ph idx="1"/>
          </p:nvPr>
        </p:nvSpPr>
        <p:spPr>
          <a:xfrm>
            <a:off x="838200" y="1825625"/>
            <a:ext cx="7067309" cy="4351338"/>
          </a:xfrm>
        </p:spPr>
        <p:txBody>
          <a:bodyPr/>
          <a:lstStyle/>
          <a:p>
            <a:r>
              <a:rPr lang="en-GB" sz="3200" b="1" dirty="0" err="1"/>
              <a:t>Predentine</a:t>
            </a:r>
            <a:r>
              <a:rPr lang="en-GB" sz="3200" dirty="0"/>
              <a:t>: </a:t>
            </a:r>
          </a:p>
          <a:p>
            <a:pPr>
              <a:buFont typeface="Wingdings" panose="05000000000000000000" pitchFamily="2" charset="2"/>
              <a:buChar char="Ø"/>
            </a:pPr>
            <a:r>
              <a:rPr lang="en-GB" dirty="0">
                <a:solidFill>
                  <a:srgbClr val="FF0000"/>
                </a:solidFill>
              </a:rPr>
              <a:t>most recently formed layer of dentine.</a:t>
            </a:r>
          </a:p>
          <a:p>
            <a:pPr>
              <a:buFont typeface="Wingdings" panose="05000000000000000000" pitchFamily="2" charset="2"/>
              <a:buChar char="Ø"/>
            </a:pPr>
            <a:r>
              <a:rPr lang="en-GB" dirty="0"/>
              <a:t>This unmineralized zone of dentin is immediately </a:t>
            </a:r>
            <a:r>
              <a:rPr lang="en-GB" dirty="0">
                <a:solidFill>
                  <a:srgbClr val="FF0000"/>
                </a:solidFill>
              </a:rPr>
              <a:t>next to the cell bodies of the </a:t>
            </a:r>
            <a:r>
              <a:rPr lang="en-GB" dirty="0" err="1">
                <a:solidFill>
                  <a:srgbClr val="FF0000"/>
                </a:solidFill>
              </a:rPr>
              <a:t>odontoblastes</a:t>
            </a:r>
            <a:r>
              <a:rPr lang="en-GB" dirty="0">
                <a:solidFill>
                  <a:srgbClr val="FF0000"/>
                </a:solidFill>
              </a:rPr>
              <a:t> </a:t>
            </a:r>
          </a:p>
        </p:txBody>
      </p:sp>
      <p:pic>
        <p:nvPicPr>
          <p:cNvPr id="4" name="Picture 3">
            <a:extLst>
              <a:ext uri="{FF2B5EF4-FFF2-40B4-BE49-F238E27FC236}">
                <a16:creationId xmlns="" xmlns:a16="http://schemas.microsoft.com/office/drawing/2014/main" id="{557DB29F-3E94-4035-9570-0AD42E5D220D}"/>
              </a:ext>
            </a:extLst>
          </p:cNvPr>
          <p:cNvPicPr>
            <a:picLocks noChangeAspect="1"/>
          </p:cNvPicPr>
          <p:nvPr/>
        </p:nvPicPr>
        <p:blipFill>
          <a:blip r:embed="rId2"/>
          <a:stretch>
            <a:fillRect/>
          </a:stretch>
        </p:blipFill>
        <p:spPr>
          <a:xfrm>
            <a:off x="7504615" y="1027906"/>
            <a:ext cx="4826281" cy="4219575"/>
          </a:xfrm>
          <a:prstGeom prst="rect">
            <a:avLst/>
          </a:prstGeom>
        </p:spPr>
      </p:pic>
    </p:spTree>
    <p:extLst>
      <p:ext uri="{BB962C8B-B14F-4D97-AF65-F5344CB8AC3E}">
        <p14:creationId xmlns:p14="http://schemas.microsoft.com/office/powerpoint/2010/main" val="3291863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1AA4AA-E710-48CB-902F-CB63ACB8F3FD}"/>
              </a:ext>
            </a:extLst>
          </p:cNvPr>
          <p:cNvSpPr>
            <a:spLocks noGrp="1"/>
          </p:cNvSpPr>
          <p:nvPr>
            <p:ph type="title"/>
          </p:nvPr>
        </p:nvSpPr>
        <p:spPr/>
        <p:txBody>
          <a:bodyPr/>
          <a:lstStyle/>
          <a:p>
            <a:pPr marL="457200" indent="-457200">
              <a:buFont typeface="Arial" panose="020B0604020202020204" pitchFamily="34" charset="0"/>
              <a:buChar char="•"/>
            </a:pPr>
            <a:r>
              <a:rPr lang="en-GB" sz="3200" b="1" dirty="0">
                <a:latin typeface="+mn-lt"/>
                <a:ea typeface="+mn-ea"/>
                <a:cs typeface="+mn-cs"/>
              </a:rPr>
              <a:t>Primary dentine</a:t>
            </a:r>
          </a:p>
        </p:txBody>
      </p:sp>
      <p:sp>
        <p:nvSpPr>
          <p:cNvPr id="3" name="Content Placeholder 2">
            <a:extLst>
              <a:ext uri="{FF2B5EF4-FFF2-40B4-BE49-F238E27FC236}">
                <a16:creationId xmlns="" xmlns:a16="http://schemas.microsoft.com/office/drawing/2014/main" id="{D695F1E7-8C15-4EE1-ADF9-0C71AA3A654C}"/>
              </a:ext>
            </a:extLst>
          </p:cNvPr>
          <p:cNvSpPr>
            <a:spLocks noGrp="1"/>
          </p:cNvSpPr>
          <p:nvPr>
            <p:ph idx="1"/>
          </p:nvPr>
        </p:nvSpPr>
        <p:spPr/>
        <p:txBody>
          <a:bodyPr/>
          <a:lstStyle/>
          <a:p>
            <a:pPr>
              <a:buFont typeface="Wingdings" panose="05000000000000000000" pitchFamily="2" charset="2"/>
              <a:buChar char="Ø"/>
            </a:pPr>
            <a:r>
              <a:rPr lang="en-GB" dirty="0"/>
              <a:t>The dentine </a:t>
            </a:r>
            <a:r>
              <a:rPr lang="en-GB" dirty="0">
                <a:solidFill>
                  <a:srgbClr val="FF0000"/>
                </a:solidFill>
              </a:rPr>
              <a:t>forming the initial shape of the tooth.</a:t>
            </a:r>
          </a:p>
          <a:p>
            <a:pPr>
              <a:buFont typeface="Wingdings" panose="05000000000000000000" pitchFamily="2" charset="2"/>
              <a:buChar char="Ø"/>
            </a:pPr>
            <a:r>
              <a:rPr lang="en-GB" dirty="0"/>
              <a:t>It is usually completed three years after tooth eruption (for permanent teeth). </a:t>
            </a:r>
          </a:p>
        </p:txBody>
      </p:sp>
      <p:pic>
        <p:nvPicPr>
          <p:cNvPr id="4" name="Picture 3">
            <a:extLst>
              <a:ext uri="{FF2B5EF4-FFF2-40B4-BE49-F238E27FC236}">
                <a16:creationId xmlns="" xmlns:a16="http://schemas.microsoft.com/office/drawing/2014/main" id="{EC39654A-07FF-43E9-89C2-1348BDC62299}"/>
              </a:ext>
            </a:extLst>
          </p:cNvPr>
          <p:cNvPicPr>
            <a:picLocks noChangeAspect="1"/>
          </p:cNvPicPr>
          <p:nvPr/>
        </p:nvPicPr>
        <p:blipFill rotWithShape="1">
          <a:blip r:embed="rId2"/>
          <a:srcRect l="55800" t="19800" r="3987" b="11582"/>
          <a:stretch/>
        </p:blipFill>
        <p:spPr>
          <a:xfrm>
            <a:off x="4192505" y="2881633"/>
            <a:ext cx="3064822" cy="3922292"/>
          </a:xfrm>
          <a:prstGeom prst="rect">
            <a:avLst/>
          </a:prstGeom>
        </p:spPr>
      </p:pic>
    </p:spTree>
    <p:extLst>
      <p:ext uri="{BB962C8B-B14F-4D97-AF65-F5344CB8AC3E}">
        <p14:creationId xmlns:p14="http://schemas.microsoft.com/office/powerpoint/2010/main" val="3768581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2CC209-0710-4D31-8C9E-C797E968E8E3}"/>
              </a:ext>
            </a:extLst>
          </p:cNvPr>
          <p:cNvSpPr>
            <a:spLocks noGrp="1"/>
          </p:cNvSpPr>
          <p:nvPr>
            <p:ph type="title"/>
          </p:nvPr>
        </p:nvSpPr>
        <p:spPr/>
        <p:txBody>
          <a:bodyPr/>
          <a:lstStyle/>
          <a:p>
            <a:pPr marL="571500" indent="-571500">
              <a:buFont typeface="Arial" panose="020B0604020202020204" pitchFamily="34" charset="0"/>
              <a:buChar char="•"/>
            </a:pPr>
            <a:r>
              <a:rPr lang="en-GB" b="1" dirty="0"/>
              <a:t>Secondary dentine</a:t>
            </a:r>
            <a:endParaRPr lang="en-GB" dirty="0"/>
          </a:p>
        </p:txBody>
      </p:sp>
      <p:sp>
        <p:nvSpPr>
          <p:cNvPr id="3" name="Content Placeholder 2">
            <a:extLst>
              <a:ext uri="{FF2B5EF4-FFF2-40B4-BE49-F238E27FC236}">
                <a16:creationId xmlns="" xmlns:a16="http://schemas.microsoft.com/office/drawing/2014/main" id="{71BC92B4-D078-45CB-8DC0-DDD3BD1EFE2B}"/>
              </a:ext>
            </a:extLst>
          </p:cNvPr>
          <p:cNvSpPr>
            <a:spLocks noGrp="1"/>
          </p:cNvSpPr>
          <p:nvPr>
            <p:ph idx="1"/>
          </p:nvPr>
        </p:nvSpPr>
        <p:spPr/>
        <p:txBody>
          <a:bodyPr>
            <a:normAutofit/>
          </a:bodyPr>
          <a:lstStyle/>
          <a:p>
            <a:pPr>
              <a:buFont typeface="Wingdings" panose="05000000000000000000" pitchFamily="2" charset="2"/>
              <a:buChar char="Ø"/>
            </a:pPr>
            <a:r>
              <a:rPr lang="en-GB" sz="3200" b="1" dirty="0">
                <a:solidFill>
                  <a:srgbClr val="FF0000"/>
                </a:solidFill>
              </a:rPr>
              <a:t>Slowly formed dentin </a:t>
            </a:r>
            <a:r>
              <a:rPr lang="en-GB" sz="3200" b="1" dirty="0"/>
              <a:t>that continues to </a:t>
            </a:r>
          </a:p>
          <a:p>
            <a:pPr marL="0" indent="0">
              <a:buNone/>
            </a:pPr>
            <a:r>
              <a:rPr lang="en-GB" sz="3200" b="1" dirty="0"/>
              <a:t>construct the dimensions of the pulp chamber. </a:t>
            </a:r>
          </a:p>
          <a:p>
            <a:pPr>
              <a:buFont typeface="Wingdings" panose="05000000000000000000" pitchFamily="2" charset="2"/>
              <a:buChar char="Ø"/>
            </a:pPr>
            <a:r>
              <a:rPr lang="en-GB" sz="3200" b="1" dirty="0"/>
              <a:t>In response to </a:t>
            </a:r>
            <a:r>
              <a:rPr lang="en-GB" sz="3200" b="1" dirty="0">
                <a:solidFill>
                  <a:srgbClr val="FF0000"/>
                </a:solidFill>
              </a:rPr>
              <a:t>mild occlusal stimulus</a:t>
            </a:r>
            <a:r>
              <a:rPr lang="en-GB" sz="3200" b="1" dirty="0"/>
              <a:t>.</a:t>
            </a:r>
          </a:p>
          <a:p>
            <a:pPr>
              <a:buFont typeface="Wingdings" panose="05000000000000000000" pitchFamily="2" charset="2"/>
              <a:buChar char="Ø"/>
            </a:pPr>
            <a:r>
              <a:rPr lang="en-GB" sz="3200" b="1" dirty="0"/>
              <a:t>Mainly deposited in the </a:t>
            </a:r>
            <a:r>
              <a:rPr lang="en-GB" sz="3200" b="1" dirty="0">
                <a:solidFill>
                  <a:srgbClr val="FF0000"/>
                </a:solidFill>
              </a:rPr>
              <a:t>pulp horns </a:t>
            </a:r>
            <a:r>
              <a:rPr lang="en-GB" sz="3200" b="1" dirty="0"/>
              <a:t>and on the </a:t>
            </a:r>
            <a:r>
              <a:rPr lang="en-GB" sz="3200" b="1" dirty="0">
                <a:solidFill>
                  <a:srgbClr val="FF0000"/>
                </a:solidFill>
              </a:rPr>
              <a:t>roof and floor of the pulp chamber </a:t>
            </a:r>
            <a:r>
              <a:rPr lang="en-GB" sz="3200" b="1" dirty="0"/>
              <a:t>(narrow </a:t>
            </a:r>
            <a:r>
              <a:rPr lang="en-GB" sz="3200" b="1" dirty="0" err="1"/>
              <a:t>occlusogingivally</a:t>
            </a:r>
            <a:r>
              <a:rPr lang="en-GB" sz="3200" b="1" dirty="0"/>
              <a:t>). </a:t>
            </a:r>
          </a:p>
          <a:p>
            <a:pPr>
              <a:buFont typeface="Wingdings" panose="05000000000000000000" pitchFamily="2" charset="2"/>
              <a:buChar char="Ø"/>
            </a:pPr>
            <a:r>
              <a:rPr lang="en-GB" sz="3200" b="1" dirty="0"/>
              <a:t>The dentist must pay attention for the </a:t>
            </a:r>
            <a:r>
              <a:rPr lang="en-GB" sz="3200" b="1" dirty="0">
                <a:solidFill>
                  <a:srgbClr val="FF0000"/>
                </a:solidFill>
              </a:rPr>
              <a:t>size and location </a:t>
            </a:r>
            <a:r>
              <a:rPr lang="en-GB" sz="3200" b="1" dirty="0"/>
              <a:t>of the pulp chamber to decide the design of the preparation and placement of retentive features such as pins.</a:t>
            </a:r>
          </a:p>
        </p:txBody>
      </p:sp>
      <p:pic>
        <p:nvPicPr>
          <p:cNvPr id="4" name="Picture 3">
            <a:extLst>
              <a:ext uri="{FF2B5EF4-FFF2-40B4-BE49-F238E27FC236}">
                <a16:creationId xmlns="" xmlns:a16="http://schemas.microsoft.com/office/drawing/2014/main" id="{B98BC558-06EE-4379-A96D-285DA3250579}"/>
              </a:ext>
            </a:extLst>
          </p:cNvPr>
          <p:cNvPicPr>
            <a:picLocks noChangeAspect="1"/>
          </p:cNvPicPr>
          <p:nvPr/>
        </p:nvPicPr>
        <p:blipFill rotWithShape="1">
          <a:blip r:embed="rId2"/>
          <a:srcRect l="55400" t="21667" r="3797" b="12088"/>
          <a:stretch/>
        </p:blipFill>
        <p:spPr>
          <a:xfrm>
            <a:off x="9399877" y="243802"/>
            <a:ext cx="2487322" cy="3028709"/>
          </a:xfrm>
          <a:prstGeom prst="rect">
            <a:avLst/>
          </a:prstGeom>
        </p:spPr>
      </p:pic>
    </p:spTree>
    <p:extLst>
      <p:ext uri="{BB962C8B-B14F-4D97-AF65-F5344CB8AC3E}">
        <p14:creationId xmlns:p14="http://schemas.microsoft.com/office/powerpoint/2010/main" val="3245374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427638-5AF4-46B5-8B8F-94FDD1108A00}"/>
              </a:ext>
            </a:extLst>
          </p:cNvPr>
          <p:cNvSpPr>
            <a:spLocks noGrp="1"/>
          </p:cNvSpPr>
          <p:nvPr>
            <p:ph type="title"/>
          </p:nvPr>
        </p:nvSpPr>
        <p:spPr/>
        <p:txBody>
          <a:bodyPr/>
          <a:lstStyle/>
          <a:p>
            <a:r>
              <a:rPr lang="en-GB" b="1" dirty="0"/>
              <a:t>Sclerotic dentine </a:t>
            </a:r>
            <a:r>
              <a:rPr lang="en-GB" dirty="0"/>
              <a:t>(Transparent or peritubular dentin); </a:t>
            </a:r>
            <a:endParaRPr lang="en-GB" b="1" dirty="0"/>
          </a:p>
        </p:txBody>
      </p:sp>
      <p:sp>
        <p:nvSpPr>
          <p:cNvPr id="3" name="Content Placeholder 2">
            <a:extLst>
              <a:ext uri="{FF2B5EF4-FFF2-40B4-BE49-F238E27FC236}">
                <a16:creationId xmlns="" xmlns:a16="http://schemas.microsoft.com/office/drawing/2014/main" id="{08AA7AEF-B96E-4010-BC23-B69B242B1A27}"/>
              </a:ext>
            </a:extLst>
          </p:cNvPr>
          <p:cNvSpPr>
            <a:spLocks noGrp="1"/>
          </p:cNvSpPr>
          <p:nvPr>
            <p:ph idx="1"/>
          </p:nvPr>
        </p:nvSpPr>
        <p:spPr>
          <a:xfrm>
            <a:off x="653005" y="1690688"/>
            <a:ext cx="7889111" cy="4351338"/>
          </a:xfrm>
        </p:spPr>
        <p:txBody>
          <a:bodyPr>
            <a:normAutofit fontScale="92500" lnSpcReduction="10000"/>
          </a:bodyPr>
          <a:lstStyle/>
          <a:p>
            <a:r>
              <a:rPr lang="en-GB" dirty="0"/>
              <a:t>results from </a:t>
            </a:r>
            <a:r>
              <a:rPr lang="en-GB" dirty="0">
                <a:solidFill>
                  <a:srgbClr val="FF0000"/>
                </a:solidFill>
              </a:rPr>
              <a:t>aging or mild irritation </a:t>
            </a:r>
            <a:r>
              <a:rPr lang="en-GB" dirty="0"/>
              <a:t>(such as slow caries) and causes a </a:t>
            </a:r>
            <a:r>
              <a:rPr lang="en-GB" dirty="0">
                <a:solidFill>
                  <a:srgbClr val="FF0000"/>
                </a:solidFill>
              </a:rPr>
              <a:t>change in the composition of the primary dentin.</a:t>
            </a:r>
          </a:p>
          <a:p>
            <a:r>
              <a:rPr lang="en-GB" dirty="0"/>
              <a:t> The peritubular dentine becomes wider, gradually </a:t>
            </a:r>
            <a:r>
              <a:rPr lang="en-GB" dirty="0">
                <a:solidFill>
                  <a:srgbClr val="FF0000"/>
                </a:solidFill>
              </a:rPr>
              <a:t>filling the tubules with calcified materials</a:t>
            </a:r>
            <a:r>
              <a:rPr lang="en-GB" dirty="0"/>
              <a:t>, progressing from the </a:t>
            </a:r>
            <a:r>
              <a:rPr lang="en-GB" dirty="0" err="1"/>
              <a:t>dentinoenamel</a:t>
            </a:r>
            <a:r>
              <a:rPr lang="en-GB" dirty="0"/>
              <a:t> junction </a:t>
            </a:r>
            <a:r>
              <a:rPr lang="en-GB" dirty="0" err="1"/>
              <a:t>pulpally</a:t>
            </a:r>
            <a:r>
              <a:rPr lang="en-GB" dirty="0"/>
              <a:t>. </a:t>
            </a:r>
          </a:p>
          <a:p>
            <a:r>
              <a:rPr lang="en-GB" dirty="0">
                <a:solidFill>
                  <a:srgbClr val="FF0000"/>
                </a:solidFill>
              </a:rPr>
              <a:t>Harder, denser, less sensitive, and more protective </a:t>
            </a:r>
            <a:r>
              <a:rPr lang="en-GB" dirty="0"/>
              <a:t>of the pulp against subsequent irritation. </a:t>
            </a:r>
          </a:p>
          <a:p>
            <a:r>
              <a:rPr lang="en-GB" dirty="0"/>
              <a:t>Sclerosis resulting from aging is </a:t>
            </a:r>
            <a:r>
              <a:rPr lang="en-GB" b="1" dirty="0"/>
              <a:t>physiological dentine sclerosis</a:t>
            </a:r>
            <a:r>
              <a:rPr lang="en-GB" dirty="0"/>
              <a:t>, and that resulting from a mild irritation is </a:t>
            </a:r>
            <a:r>
              <a:rPr lang="en-GB" b="1" dirty="0"/>
              <a:t>reactive dentine sclerosis</a:t>
            </a:r>
            <a:r>
              <a:rPr lang="en-GB" dirty="0"/>
              <a:t>. </a:t>
            </a:r>
          </a:p>
        </p:txBody>
      </p:sp>
      <p:pic>
        <p:nvPicPr>
          <p:cNvPr id="4" name="Picture 3">
            <a:extLst>
              <a:ext uri="{FF2B5EF4-FFF2-40B4-BE49-F238E27FC236}">
                <a16:creationId xmlns="" xmlns:a16="http://schemas.microsoft.com/office/drawing/2014/main" id="{DA45D11A-FA71-4025-9F67-D66B3AE8AFB1}"/>
              </a:ext>
            </a:extLst>
          </p:cNvPr>
          <p:cNvPicPr>
            <a:picLocks noChangeAspect="1"/>
          </p:cNvPicPr>
          <p:nvPr/>
        </p:nvPicPr>
        <p:blipFill rotWithShape="1">
          <a:blip r:embed="rId2"/>
          <a:srcRect l="8070" t="13846" r="18736" b="3064"/>
          <a:stretch/>
        </p:blipFill>
        <p:spPr>
          <a:xfrm>
            <a:off x="8437945" y="1907918"/>
            <a:ext cx="3981691" cy="3387500"/>
          </a:xfrm>
          <a:prstGeom prst="rect">
            <a:avLst/>
          </a:prstGeom>
        </p:spPr>
      </p:pic>
    </p:spTree>
    <p:extLst>
      <p:ext uri="{BB962C8B-B14F-4D97-AF65-F5344CB8AC3E}">
        <p14:creationId xmlns:p14="http://schemas.microsoft.com/office/powerpoint/2010/main" val="2063817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AAE925-BFE0-44CA-B21F-3D3FC7D07B68}"/>
              </a:ext>
            </a:extLst>
          </p:cNvPr>
          <p:cNvSpPr>
            <a:spLocks noGrp="1"/>
          </p:cNvSpPr>
          <p:nvPr>
            <p:ph type="title"/>
          </p:nvPr>
        </p:nvSpPr>
        <p:spPr/>
        <p:txBody>
          <a:bodyPr/>
          <a:lstStyle/>
          <a:p>
            <a:r>
              <a:rPr lang="en-GB" b="1" dirty="0"/>
              <a:t>Reparative dentine (tertiary dentine) </a:t>
            </a:r>
          </a:p>
        </p:txBody>
      </p:sp>
      <p:sp>
        <p:nvSpPr>
          <p:cNvPr id="3" name="Content Placeholder 2">
            <a:extLst>
              <a:ext uri="{FF2B5EF4-FFF2-40B4-BE49-F238E27FC236}">
                <a16:creationId xmlns="" xmlns:a16="http://schemas.microsoft.com/office/drawing/2014/main" id="{5B34C06C-78ED-40E5-BA6D-B27C155B7EA3}"/>
              </a:ext>
            </a:extLst>
          </p:cNvPr>
          <p:cNvSpPr>
            <a:spLocks noGrp="1"/>
          </p:cNvSpPr>
          <p:nvPr>
            <p:ph idx="1"/>
          </p:nvPr>
        </p:nvSpPr>
        <p:spPr>
          <a:xfrm>
            <a:off x="560407" y="1489959"/>
            <a:ext cx="8872959" cy="4351338"/>
          </a:xfrm>
        </p:spPr>
        <p:txBody>
          <a:bodyPr/>
          <a:lstStyle/>
          <a:p>
            <a:r>
              <a:rPr lang="en-GB" dirty="0"/>
              <a:t>is formed in response to </a:t>
            </a:r>
            <a:r>
              <a:rPr lang="en-GB" dirty="0">
                <a:solidFill>
                  <a:srgbClr val="FF0000"/>
                </a:solidFill>
              </a:rPr>
              <a:t>moderate – level irritants</a:t>
            </a:r>
            <a:r>
              <a:rPr lang="en-GB" dirty="0"/>
              <a:t>, such as attrition, abrasion, erosion, trauma, moderate - rate dental caries, and some operative procedures.</a:t>
            </a:r>
          </a:p>
          <a:p>
            <a:r>
              <a:rPr lang="en-GB" dirty="0"/>
              <a:t> In about 15 days, </a:t>
            </a:r>
            <a:r>
              <a:rPr lang="en-GB" dirty="0">
                <a:solidFill>
                  <a:srgbClr val="FF0000"/>
                </a:solidFill>
              </a:rPr>
              <a:t>mesenchymal cells </a:t>
            </a:r>
            <a:r>
              <a:rPr lang="en-GB" dirty="0"/>
              <a:t>of the pulp are converted or </a:t>
            </a:r>
            <a:r>
              <a:rPr lang="en-GB" dirty="0">
                <a:solidFill>
                  <a:srgbClr val="FF0000"/>
                </a:solidFill>
              </a:rPr>
              <a:t>differentiated</a:t>
            </a:r>
            <a:r>
              <a:rPr lang="en-GB" dirty="0"/>
              <a:t> to stimulate the activities of original odontoblast(termed </a:t>
            </a:r>
            <a:r>
              <a:rPr lang="en-GB" dirty="0">
                <a:solidFill>
                  <a:srgbClr val="FF0000"/>
                </a:solidFill>
              </a:rPr>
              <a:t>secondary odontoblasts</a:t>
            </a:r>
            <a:r>
              <a:rPr lang="en-GB" dirty="0"/>
              <a:t>), and form </a:t>
            </a:r>
            <a:r>
              <a:rPr lang="en-GB" dirty="0">
                <a:solidFill>
                  <a:srgbClr val="FF0000"/>
                </a:solidFill>
              </a:rPr>
              <a:t>irregularly organized tubules. </a:t>
            </a:r>
          </a:p>
          <a:p>
            <a:r>
              <a:rPr lang="en-GB" dirty="0"/>
              <a:t>The rate of formation and the thickness and organization of reparative dentin depend on the </a:t>
            </a:r>
            <a:r>
              <a:rPr lang="en-GB" dirty="0">
                <a:solidFill>
                  <a:srgbClr val="FF0000"/>
                </a:solidFill>
              </a:rPr>
              <a:t>intensity and duration of the stimulus.</a:t>
            </a:r>
          </a:p>
        </p:txBody>
      </p:sp>
      <p:pic>
        <p:nvPicPr>
          <p:cNvPr id="4" name="Picture 3">
            <a:extLst>
              <a:ext uri="{FF2B5EF4-FFF2-40B4-BE49-F238E27FC236}">
                <a16:creationId xmlns="" xmlns:a16="http://schemas.microsoft.com/office/drawing/2014/main" id="{BB547B28-0CE8-41A0-8F61-E3A896534F48}"/>
              </a:ext>
            </a:extLst>
          </p:cNvPr>
          <p:cNvPicPr>
            <a:picLocks noChangeAspect="1"/>
          </p:cNvPicPr>
          <p:nvPr/>
        </p:nvPicPr>
        <p:blipFill>
          <a:blip r:embed="rId2"/>
          <a:stretch>
            <a:fillRect/>
          </a:stretch>
        </p:blipFill>
        <p:spPr>
          <a:xfrm>
            <a:off x="9309843" y="1777464"/>
            <a:ext cx="2746459" cy="2757950"/>
          </a:xfrm>
          <a:prstGeom prst="rect">
            <a:avLst/>
          </a:prstGeom>
        </p:spPr>
      </p:pic>
    </p:spTree>
    <p:extLst>
      <p:ext uri="{BB962C8B-B14F-4D97-AF65-F5344CB8AC3E}">
        <p14:creationId xmlns:p14="http://schemas.microsoft.com/office/powerpoint/2010/main" val="3344539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533A55-6092-445E-B4F3-0CC3B29D34EC}"/>
              </a:ext>
            </a:extLst>
          </p:cNvPr>
          <p:cNvSpPr>
            <a:spLocks noGrp="1"/>
          </p:cNvSpPr>
          <p:nvPr>
            <p:ph type="title"/>
          </p:nvPr>
        </p:nvSpPr>
        <p:spPr/>
        <p:txBody>
          <a:bodyPr/>
          <a:lstStyle/>
          <a:p>
            <a:r>
              <a:rPr lang="en-GB" sz="5400" b="1" dirty="0"/>
              <a:t>Pulp</a:t>
            </a:r>
            <a:r>
              <a:rPr lang="en-GB" dirty="0"/>
              <a:t> </a:t>
            </a:r>
          </a:p>
        </p:txBody>
      </p:sp>
      <p:pic>
        <p:nvPicPr>
          <p:cNvPr id="4" name="Content Placeholder 3">
            <a:extLst>
              <a:ext uri="{FF2B5EF4-FFF2-40B4-BE49-F238E27FC236}">
                <a16:creationId xmlns="" xmlns:a16="http://schemas.microsoft.com/office/drawing/2014/main" id="{2C7180D9-F10E-40E2-90E6-CF7AAD328AF4}"/>
              </a:ext>
            </a:extLst>
          </p:cNvPr>
          <p:cNvPicPr>
            <a:picLocks noGrp="1" noChangeAspect="1"/>
          </p:cNvPicPr>
          <p:nvPr>
            <p:ph idx="1"/>
          </p:nvPr>
        </p:nvPicPr>
        <p:blipFill>
          <a:blip r:embed="rId2"/>
          <a:stretch>
            <a:fillRect/>
          </a:stretch>
        </p:blipFill>
        <p:spPr>
          <a:xfrm>
            <a:off x="7269645" y="1690688"/>
            <a:ext cx="4351338" cy="4351338"/>
          </a:xfrm>
          <a:prstGeom prst="rect">
            <a:avLst/>
          </a:prstGeom>
        </p:spPr>
      </p:pic>
      <p:sp>
        <p:nvSpPr>
          <p:cNvPr id="5" name="Rectangle 4">
            <a:extLst>
              <a:ext uri="{FF2B5EF4-FFF2-40B4-BE49-F238E27FC236}">
                <a16:creationId xmlns="" xmlns:a16="http://schemas.microsoft.com/office/drawing/2014/main" id="{0A30E9DE-E5FF-4496-AB41-56708B19B7DB}"/>
              </a:ext>
            </a:extLst>
          </p:cNvPr>
          <p:cNvSpPr/>
          <p:nvPr/>
        </p:nvSpPr>
        <p:spPr>
          <a:xfrm>
            <a:off x="571017" y="1331873"/>
            <a:ext cx="6555810" cy="5262979"/>
          </a:xfrm>
          <a:prstGeom prst="rect">
            <a:avLst/>
          </a:prstGeom>
        </p:spPr>
        <p:txBody>
          <a:bodyPr wrap="square">
            <a:spAutoFit/>
          </a:bodyPr>
          <a:lstStyle/>
          <a:p>
            <a:pPr marL="457200" indent="-457200" algn="just">
              <a:buFont typeface="Arial" panose="020B0604020202020204" pitchFamily="34" charset="0"/>
              <a:buChar char="•"/>
            </a:pPr>
            <a:r>
              <a:rPr lang="en-GB" sz="2800" dirty="0"/>
              <a:t>It composed of nerves, arteries, veins, lymph channels, connective tissue cells, intercellular substance, odontoblasts, fibroblasts, macrophages, and collagen and fine </a:t>
            </a:r>
            <a:r>
              <a:rPr lang="en-GB" sz="2800" dirty="0" err="1"/>
              <a:t>fibers</a:t>
            </a:r>
            <a:r>
              <a:rPr lang="en-GB" sz="2800" dirty="0"/>
              <a:t>. </a:t>
            </a:r>
          </a:p>
          <a:p>
            <a:pPr algn="just"/>
            <a:endParaRPr lang="en-GB" sz="2800" dirty="0"/>
          </a:p>
          <a:p>
            <a:pPr marL="457200" indent="-457200" algn="just">
              <a:buFont typeface="Arial" panose="020B0604020202020204" pitchFamily="34" charset="0"/>
              <a:buChar char="•"/>
            </a:pPr>
            <a:r>
              <a:rPr lang="en-GB" sz="2800" dirty="0"/>
              <a:t>The central areas of pulp chamber contains the large blood vessels and nerve trunks. </a:t>
            </a:r>
          </a:p>
          <a:p>
            <a:pPr marL="457200" indent="-457200" algn="just">
              <a:buFont typeface="Arial" panose="020B0604020202020204" pitchFamily="34" charset="0"/>
              <a:buChar char="•"/>
            </a:pPr>
            <a:r>
              <a:rPr lang="en-GB" sz="2800" dirty="0"/>
              <a:t>The area made up of </a:t>
            </a:r>
            <a:r>
              <a:rPr lang="en-GB" sz="2800" dirty="0">
                <a:solidFill>
                  <a:srgbClr val="FF0000"/>
                </a:solidFill>
              </a:rPr>
              <a:t>(1) the odontoblasts, (2) the cell-free zone, and (3) the cell-rich zone. </a:t>
            </a:r>
          </a:p>
        </p:txBody>
      </p:sp>
    </p:spTree>
    <p:extLst>
      <p:ext uri="{BB962C8B-B14F-4D97-AF65-F5344CB8AC3E}">
        <p14:creationId xmlns:p14="http://schemas.microsoft.com/office/powerpoint/2010/main" val="1971968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EAC98E-683B-4050-91A6-B12181F63534}"/>
              </a:ext>
            </a:extLst>
          </p:cNvPr>
          <p:cNvSpPr>
            <a:spLocks noGrp="1"/>
          </p:cNvSpPr>
          <p:nvPr>
            <p:ph type="title"/>
          </p:nvPr>
        </p:nvSpPr>
        <p:spPr/>
        <p:txBody>
          <a:bodyPr/>
          <a:lstStyle/>
          <a:p>
            <a:r>
              <a:rPr lang="en-GB" dirty="0"/>
              <a:t>Objectives </a:t>
            </a:r>
          </a:p>
        </p:txBody>
      </p:sp>
      <p:sp>
        <p:nvSpPr>
          <p:cNvPr id="3" name="Content Placeholder 2">
            <a:extLst>
              <a:ext uri="{FF2B5EF4-FFF2-40B4-BE49-F238E27FC236}">
                <a16:creationId xmlns="" xmlns:a16="http://schemas.microsoft.com/office/drawing/2014/main" id="{8714AE51-B357-4163-B956-6A917824DD4B}"/>
              </a:ext>
            </a:extLst>
          </p:cNvPr>
          <p:cNvSpPr>
            <a:spLocks noGrp="1"/>
          </p:cNvSpPr>
          <p:nvPr>
            <p:ph idx="1"/>
          </p:nvPr>
        </p:nvSpPr>
        <p:spPr/>
        <p:txBody>
          <a:bodyPr/>
          <a:lstStyle/>
          <a:p>
            <a:r>
              <a:rPr lang="en-GB" dirty="0"/>
              <a:t>Understanding the chemical composition, physical properties and clinical consideration of enamel, dentine and pulp.</a:t>
            </a:r>
          </a:p>
        </p:txBody>
      </p:sp>
    </p:spTree>
    <p:extLst>
      <p:ext uri="{BB962C8B-B14F-4D97-AF65-F5344CB8AC3E}">
        <p14:creationId xmlns:p14="http://schemas.microsoft.com/office/powerpoint/2010/main" val="1788362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010E85-6CF3-4940-B58A-21A0EF62A025}"/>
              </a:ext>
            </a:extLst>
          </p:cNvPr>
          <p:cNvSpPr>
            <a:spLocks noGrp="1"/>
          </p:cNvSpPr>
          <p:nvPr>
            <p:ph type="title"/>
          </p:nvPr>
        </p:nvSpPr>
        <p:spPr/>
        <p:txBody>
          <a:bodyPr>
            <a:normAutofit/>
          </a:bodyPr>
          <a:lstStyle/>
          <a:p>
            <a:r>
              <a:rPr lang="en-GB" sz="5400" b="1" dirty="0"/>
              <a:t>Function of pulp </a:t>
            </a:r>
          </a:p>
        </p:txBody>
      </p:sp>
      <p:sp>
        <p:nvSpPr>
          <p:cNvPr id="3" name="Content Placeholder 2">
            <a:extLst>
              <a:ext uri="{FF2B5EF4-FFF2-40B4-BE49-F238E27FC236}">
                <a16:creationId xmlns="" xmlns:a16="http://schemas.microsoft.com/office/drawing/2014/main" id="{2A578F8C-6E15-4CB8-967D-0A8738A4E1EF}"/>
              </a:ext>
            </a:extLst>
          </p:cNvPr>
          <p:cNvSpPr>
            <a:spLocks noGrp="1"/>
          </p:cNvSpPr>
          <p:nvPr>
            <p:ph idx="1"/>
          </p:nvPr>
        </p:nvSpPr>
        <p:spPr/>
        <p:txBody>
          <a:bodyPr>
            <a:normAutofit/>
          </a:bodyPr>
          <a:lstStyle/>
          <a:p>
            <a:pPr marL="514350" indent="-514350">
              <a:buAutoNum type="arabicParenBoth"/>
            </a:pPr>
            <a:r>
              <a:rPr lang="en-GB" sz="3200" dirty="0">
                <a:solidFill>
                  <a:srgbClr val="FF0000"/>
                </a:solidFill>
              </a:rPr>
              <a:t>formative</a:t>
            </a:r>
            <a:r>
              <a:rPr lang="en-GB" sz="3200" dirty="0"/>
              <a:t> or developmental; is the production of primary and secondary dentin by the odontoblasts.</a:t>
            </a:r>
          </a:p>
          <a:p>
            <a:pPr marL="0" indent="0">
              <a:buNone/>
            </a:pPr>
            <a:r>
              <a:rPr lang="en-GB" sz="3200" dirty="0"/>
              <a:t>(2) </a:t>
            </a:r>
            <a:r>
              <a:rPr lang="en-GB" sz="3200" dirty="0">
                <a:solidFill>
                  <a:srgbClr val="FF0000"/>
                </a:solidFill>
              </a:rPr>
              <a:t>nutritive</a:t>
            </a:r>
            <a:r>
              <a:rPr lang="en-GB" sz="3200" dirty="0"/>
              <a:t>; </a:t>
            </a:r>
          </a:p>
          <a:p>
            <a:pPr marL="0" indent="0">
              <a:buNone/>
            </a:pPr>
            <a:r>
              <a:rPr lang="en-GB" sz="3200" dirty="0"/>
              <a:t>(3) </a:t>
            </a:r>
            <a:r>
              <a:rPr lang="en-GB" sz="3200" dirty="0">
                <a:solidFill>
                  <a:srgbClr val="FF0000"/>
                </a:solidFill>
              </a:rPr>
              <a:t>sensory</a:t>
            </a:r>
            <a:r>
              <a:rPr lang="en-GB" sz="3200" dirty="0"/>
              <a:t> </a:t>
            </a:r>
            <a:r>
              <a:rPr lang="en-GB" sz="3200" dirty="0">
                <a:solidFill>
                  <a:srgbClr val="FF0000"/>
                </a:solidFill>
              </a:rPr>
              <a:t>or protective</a:t>
            </a:r>
            <a:r>
              <a:rPr lang="en-GB" sz="3200" dirty="0"/>
              <a:t>; </a:t>
            </a:r>
          </a:p>
          <a:p>
            <a:pPr marL="0" indent="0">
              <a:buNone/>
            </a:pPr>
            <a:r>
              <a:rPr lang="en-GB" sz="3200" dirty="0"/>
              <a:t>(4) </a:t>
            </a:r>
            <a:r>
              <a:rPr lang="en-GB" sz="3200" dirty="0">
                <a:solidFill>
                  <a:srgbClr val="FF0000"/>
                </a:solidFill>
              </a:rPr>
              <a:t>defensive</a:t>
            </a:r>
            <a:r>
              <a:rPr lang="en-GB" sz="3200" dirty="0"/>
              <a:t> </a:t>
            </a:r>
            <a:r>
              <a:rPr lang="en-GB" sz="3200" dirty="0">
                <a:solidFill>
                  <a:srgbClr val="FF0000"/>
                </a:solidFill>
              </a:rPr>
              <a:t>or reparative</a:t>
            </a:r>
            <a:r>
              <a:rPr lang="en-GB" sz="3200" dirty="0"/>
              <a:t>; is related primarily to its response to irritation by mechanical, thermal, chemical, or bacterial stimuli.</a:t>
            </a:r>
          </a:p>
        </p:txBody>
      </p:sp>
    </p:spTree>
    <p:extLst>
      <p:ext uri="{BB962C8B-B14F-4D97-AF65-F5344CB8AC3E}">
        <p14:creationId xmlns:p14="http://schemas.microsoft.com/office/powerpoint/2010/main" val="1855677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D7C8C1-DA21-44F6-BE03-994EC895C8DD}"/>
              </a:ext>
            </a:extLst>
          </p:cNvPr>
          <p:cNvSpPr>
            <a:spLocks noGrp="1"/>
          </p:cNvSpPr>
          <p:nvPr>
            <p:ph type="title"/>
          </p:nvPr>
        </p:nvSpPr>
        <p:spPr>
          <a:xfrm>
            <a:off x="4727293" y="2367545"/>
            <a:ext cx="10515600" cy="1325563"/>
          </a:xfrm>
        </p:spPr>
        <p:txBody>
          <a:bodyPr>
            <a:normAutofit/>
          </a:bodyPr>
          <a:lstStyle/>
          <a:p>
            <a:r>
              <a:rPr lang="en-GB" sz="4800" b="1" dirty="0"/>
              <a:t>Thank you </a:t>
            </a:r>
          </a:p>
        </p:txBody>
      </p:sp>
      <p:pic>
        <p:nvPicPr>
          <p:cNvPr id="3" name="Picture 2" descr="C:\Users\user\Desktop\operative\downloa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1793" y="502023"/>
            <a:ext cx="5249658" cy="5979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183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7FA4BA-F3A6-49A4-B470-AC64410640E3}"/>
              </a:ext>
            </a:extLst>
          </p:cNvPr>
          <p:cNvSpPr>
            <a:spLocks noGrp="1"/>
          </p:cNvSpPr>
          <p:nvPr>
            <p:ph type="title"/>
          </p:nvPr>
        </p:nvSpPr>
        <p:spPr>
          <a:xfrm>
            <a:off x="838200" y="106522"/>
            <a:ext cx="10515600" cy="1325563"/>
          </a:xfrm>
        </p:spPr>
        <p:txBody>
          <a:bodyPr/>
          <a:lstStyle/>
          <a:p>
            <a:r>
              <a:rPr lang="en-GB" dirty="0"/>
              <a:t>Enamel </a:t>
            </a:r>
          </a:p>
        </p:txBody>
      </p:sp>
      <p:sp>
        <p:nvSpPr>
          <p:cNvPr id="3" name="Content Placeholder 2">
            <a:extLst>
              <a:ext uri="{FF2B5EF4-FFF2-40B4-BE49-F238E27FC236}">
                <a16:creationId xmlns="" xmlns:a16="http://schemas.microsoft.com/office/drawing/2014/main" id="{FA2A35AE-C6F4-466F-8C85-A597A69325BD}"/>
              </a:ext>
            </a:extLst>
          </p:cNvPr>
          <p:cNvSpPr>
            <a:spLocks noGrp="1"/>
          </p:cNvSpPr>
          <p:nvPr>
            <p:ph idx="1"/>
          </p:nvPr>
        </p:nvSpPr>
        <p:spPr>
          <a:xfrm>
            <a:off x="838200" y="1432085"/>
            <a:ext cx="10515600" cy="4351338"/>
          </a:xfrm>
        </p:spPr>
        <p:txBody>
          <a:bodyPr/>
          <a:lstStyle/>
          <a:p>
            <a:r>
              <a:rPr lang="en-US" dirty="0"/>
              <a:t>Enamel is the hardest substance of the human </a:t>
            </a:r>
          </a:p>
          <a:p>
            <a:pPr marL="0" indent="0">
              <a:buNone/>
            </a:pPr>
            <a:r>
              <a:rPr lang="en-US" dirty="0" smtClean="0"/>
              <a:t>   Body</a:t>
            </a:r>
            <a:r>
              <a:rPr lang="en-US" dirty="0"/>
              <a:t>.</a:t>
            </a:r>
          </a:p>
          <a:p>
            <a:r>
              <a:rPr lang="en-US" dirty="0"/>
              <a:t>95% - 98% inorganic matter by weight.</a:t>
            </a:r>
          </a:p>
          <a:p>
            <a:r>
              <a:rPr lang="en-US" dirty="0" smtClean="0"/>
              <a:t>Hydroxyapatite </a:t>
            </a:r>
            <a:r>
              <a:rPr lang="en-US" dirty="0"/>
              <a:t>[</a:t>
            </a:r>
            <a:r>
              <a:rPr lang="en-GB" dirty="0"/>
              <a:t>Ca₁₀(PO₄)₆(OH)₂]</a:t>
            </a:r>
            <a:r>
              <a:rPr lang="en-US" dirty="0"/>
              <a:t>, in the form </a:t>
            </a:r>
          </a:p>
          <a:p>
            <a:pPr marL="0" indent="0">
              <a:buNone/>
            </a:pPr>
            <a:r>
              <a:rPr lang="en-US" dirty="0" smtClean="0"/>
              <a:t>  of </a:t>
            </a:r>
            <a:r>
              <a:rPr lang="en-US" dirty="0"/>
              <a:t>a crystalline lattice, is the largest minerals </a:t>
            </a:r>
          </a:p>
          <a:p>
            <a:pPr marL="0" indent="0">
              <a:buNone/>
            </a:pPr>
            <a:r>
              <a:rPr lang="en-US" dirty="0" smtClean="0"/>
              <a:t>  constituent </a:t>
            </a:r>
            <a:r>
              <a:rPr lang="en-US" dirty="0"/>
              <a:t>and is present 90% to 92% by volume. </a:t>
            </a:r>
          </a:p>
          <a:p>
            <a:r>
              <a:rPr lang="en-US" dirty="0"/>
              <a:t>The remaining constituents of tooth enamel are an organic content of about 1% to 2% and a water content of about 4% by weight, and these total approximately 6% by volume.</a:t>
            </a:r>
            <a:endParaRPr lang="en-GB" dirty="0"/>
          </a:p>
          <a:p>
            <a:endParaRPr lang="en-US" dirty="0"/>
          </a:p>
          <a:p>
            <a:pPr marL="0" indent="0">
              <a:buNone/>
            </a:pPr>
            <a:endParaRPr lang="en-GB" dirty="0"/>
          </a:p>
        </p:txBody>
      </p:sp>
      <p:pic>
        <p:nvPicPr>
          <p:cNvPr id="4" name="Picture 3">
            <a:extLst>
              <a:ext uri="{FF2B5EF4-FFF2-40B4-BE49-F238E27FC236}">
                <a16:creationId xmlns="" xmlns:a16="http://schemas.microsoft.com/office/drawing/2014/main" id="{E24FC550-774F-4F36-BEF2-A028A4099E30}"/>
              </a:ext>
            </a:extLst>
          </p:cNvPr>
          <p:cNvPicPr>
            <a:picLocks noChangeAspect="1"/>
          </p:cNvPicPr>
          <p:nvPr/>
        </p:nvPicPr>
        <p:blipFill rotWithShape="1">
          <a:blip r:embed="rId2"/>
          <a:srcRect l="64082" t="17957" r="5500" b="41434"/>
          <a:stretch/>
        </p:blipFill>
        <p:spPr>
          <a:xfrm>
            <a:off x="7854588" y="175845"/>
            <a:ext cx="4223111" cy="3171463"/>
          </a:xfrm>
          <a:prstGeom prst="rect">
            <a:avLst/>
          </a:prstGeom>
        </p:spPr>
      </p:pic>
    </p:spTree>
    <p:extLst>
      <p:ext uri="{BB962C8B-B14F-4D97-AF65-F5344CB8AC3E}">
        <p14:creationId xmlns:p14="http://schemas.microsoft.com/office/powerpoint/2010/main" val="1971974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012DE7-943A-4F71-9F84-D6A36A39E372}"/>
              </a:ext>
            </a:extLst>
          </p:cNvPr>
          <p:cNvSpPr>
            <a:spLocks noGrp="1"/>
          </p:cNvSpPr>
          <p:nvPr>
            <p:ph type="title"/>
          </p:nvPr>
        </p:nvSpPr>
        <p:spPr/>
        <p:txBody>
          <a:bodyPr/>
          <a:lstStyle/>
          <a:p>
            <a:r>
              <a:rPr lang="en-GB" dirty="0"/>
              <a:t>Enamel Structure </a:t>
            </a:r>
          </a:p>
        </p:txBody>
      </p:sp>
      <p:sp>
        <p:nvSpPr>
          <p:cNvPr id="6" name="Content Placeholder 5">
            <a:extLst>
              <a:ext uri="{FF2B5EF4-FFF2-40B4-BE49-F238E27FC236}">
                <a16:creationId xmlns="" xmlns:a16="http://schemas.microsoft.com/office/drawing/2014/main" id="{D64A50A5-6A75-4DDA-A989-F439A3392BB5}"/>
              </a:ext>
            </a:extLst>
          </p:cNvPr>
          <p:cNvSpPr>
            <a:spLocks noGrp="1"/>
          </p:cNvSpPr>
          <p:nvPr>
            <p:ph idx="1"/>
          </p:nvPr>
        </p:nvSpPr>
        <p:spPr>
          <a:xfrm>
            <a:off x="838200" y="2369635"/>
            <a:ext cx="10515600" cy="4351338"/>
          </a:xfrm>
        </p:spPr>
        <p:txBody>
          <a:bodyPr/>
          <a:lstStyle/>
          <a:p>
            <a:r>
              <a:rPr lang="en-GB" dirty="0"/>
              <a:t>million of </a:t>
            </a:r>
            <a:r>
              <a:rPr lang="en-GB" dirty="0">
                <a:solidFill>
                  <a:srgbClr val="FF0000"/>
                </a:solidFill>
              </a:rPr>
              <a:t>enamel rods or prisms</a:t>
            </a:r>
            <a:r>
              <a:rPr lang="en-GB" dirty="0"/>
              <a:t>, </a:t>
            </a:r>
            <a:endParaRPr lang="en-GB" dirty="0" smtClean="0"/>
          </a:p>
          <a:p>
            <a:pPr marL="0" indent="0">
              <a:buNone/>
            </a:pPr>
            <a:r>
              <a:rPr lang="en-GB" dirty="0">
                <a:solidFill>
                  <a:srgbClr val="FF0000"/>
                </a:solidFill>
              </a:rPr>
              <a:t> </a:t>
            </a:r>
            <a:r>
              <a:rPr lang="en-GB" dirty="0" smtClean="0">
                <a:solidFill>
                  <a:srgbClr val="FF0000"/>
                </a:solidFill>
              </a:rPr>
              <a:t>  rod </a:t>
            </a:r>
            <a:r>
              <a:rPr lang="en-GB" dirty="0">
                <a:solidFill>
                  <a:srgbClr val="FF0000"/>
                </a:solidFill>
              </a:rPr>
              <a:t>sheaths </a:t>
            </a:r>
            <a:r>
              <a:rPr lang="en-GB" dirty="0"/>
              <a:t>and a cementing </a:t>
            </a:r>
            <a:r>
              <a:rPr lang="en-GB" dirty="0">
                <a:solidFill>
                  <a:srgbClr val="FF0000"/>
                </a:solidFill>
              </a:rPr>
              <a:t>interrod substance </a:t>
            </a:r>
            <a:r>
              <a:rPr lang="en-GB" dirty="0"/>
              <a:t>in some areas. </a:t>
            </a:r>
          </a:p>
          <a:p>
            <a:pPr algn="just"/>
            <a:r>
              <a:rPr lang="en-GB" dirty="0"/>
              <a:t>The crystallites are tightly packed in a distinct pattern of orientation that gives strength and structural identity to the enamel prisms.</a:t>
            </a:r>
          </a:p>
          <a:p>
            <a:pPr algn="just"/>
            <a:r>
              <a:rPr lang="en-GB" dirty="0"/>
              <a:t> An organic matrix or </a:t>
            </a:r>
            <a:r>
              <a:rPr lang="en-GB" dirty="0">
                <a:solidFill>
                  <a:srgbClr val="FF0000"/>
                </a:solidFill>
              </a:rPr>
              <a:t>prism sheath </a:t>
            </a:r>
            <a:r>
              <a:rPr lang="en-GB" dirty="0"/>
              <a:t>also surrounds individual crystals, and it appears to be an organically rich interspace rather than a structure entity. </a:t>
            </a:r>
          </a:p>
        </p:txBody>
      </p:sp>
      <p:pic>
        <p:nvPicPr>
          <p:cNvPr id="7" name="Picture 6">
            <a:extLst>
              <a:ext uri="{FF2B5EF4-FFF2-40B4-BE49-F238E27FC236}">
                <a16:creationId xmlns="" xmlns:a16="http://schemas.microsoft.com/office/drawing/2014/main" id="{6C4B582E-98B9-4D6F-81FB-85084D5A1F2E}"/>
              </a:ext>
            </a:extLst>
          </p:cNvPr>
          <p:cNvPicPr>
            <a:picLocks noChangeAspect="1"/>
          </p:cNvPicPr>
          <p:nvPr/>
        </p:nvPicPr>
        <p:blipFill rotWithShape="1">
          <a:blip r:embed="rId2"/>
          <a:srcRect l="61500" t="18133" r="3259" b="44135"/>
          <a:stretch/>
        </p:blipFill>
        <p:spPr>
          <a:xfrm>
            <a:off x="7405482" y="365125"/>
            <a:ext cx="4296523" cy="2587636"/>
          </a:xfrm>
          <a:prstGeom prst="rect">
            <a:avLst/>
          </a:prstGeom>
        </p:spPr>
      </p:pic>
    </p:spTree>
    <p:extLst>
      <p:ext uri="{BB962C8B-B14F-4D97-AF65-F5344CB8AC3E}">
        <p14:creationId xmlns:p14="http://schemas.microsoft.com/office/powerpoint/2010/main" val="2450926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C75A7EB-104C-4BEA-B8E2-1C550A974A32}"/>
              </a:ext>
            </a:extLst>
          </p:cNvPr>
          <p:cNvSpPr>
            <a:spLocks noGrp="1"/>
          </p:cNvSpPr>
          <p:nvPr>
            <p:ph idx="1"/>
          </p:nvPr>
        </p:nvSpPr>
        <p:spPr>
          <a:xfrm>
            <a:off x="838200" y="3429000"/>
            <a:ext cx="10515600" cy="4351338"/>
          </a:xfrm>
        </p:spPr>
        <p:txBody>
          <a:bodyPr>
            <a:normAutofit/>
          </a:bodyPr>
          <a:lstStyle/>
          <a:p>
            <a:r>
              <a:rPr lang="en-GB" dirty="0"/>
              <a:t>Enamel is the hardest substance of the human body. </a:t>
            </a:r>
          </a:p>
          <a:p>
            <a:r>
              <a:rPr lang="en-GB" dirty="0"/>
              <a:t>Hardness may vary over the external tooth surface according to the location of the area.</a:t>
            </a:r>
          </a:p>
          <a:p>
            <a:r>
              <a:rPr lang="en-GB" dirty="0"/>
              <a:t> also, it decreases inward, with hardness lowest at the </a:t>
            </a:r>
            <a:r>
              <a:rPr lang="en-GB" dirty="0" err="1"/>
              <a:t>dentinoenamel</a:t>
            </a:r>
            <a:r>
              <a:rPr lang="en-GB" dirty="0"/>
              <a:t> junction.</a:t>
            </a:r>
          </a:p>
          <a:p>
            <a:r>
              <a:rPr lang="en-GB" dirty="0"/>
              <a:t> Enamel is very brittle structure (rigid structure).</a:t>
            </a:r>
          </a:p>
          <a:p>
            <a:endParaRPr lang="en-GB" dirty="0"/>
          </a:p>
        </p:txBody>
      </p:sp>
      <p:pic>
        <p:nvPicPr>
          <p:cNvPr id="4" name="Picture 3">
            <a:extLst>
              <a:ext uri="{FF2B5EF4-FFF2-40B4-BE49-F238E27FC236}">
                <a16:creationId xmlns="" xmlns:a16="http://schemas.microsoft.com/office/drawing/2014/main" id="{4AD04855-03A7-43E0-9A4D-42FA32421D3A}"/>
              </a:ext>
            </a:extLst>
          </p:cNvPr>
          <p:cNvPicPr>
            <a:picLocks noChangeAspect="1"/>
          </p:cNvPicPr>
          <p:nvPr/>
        </p:nvPicPr>
        <p:blipFill>
          <a:blip r:embed="rId2"/>
          <a:stretch>
            <a:fillRect/>
          </a:stretch>
        </p:blipFill>
        <p:spPr>
          <a:xfrm>
            <a:off x="3194009" y="339916"/>
            <a:ext cx="5413543" cy="2596465"/>
          </a:xfrm>
          <a:prstGeom prst="rect">
            <a:avLst/>
          </a:prstGeom>
        </p:spPr>
      </p:pic>
    </p:spTree>
    <p:extLst>
      <p:ext uri="{BB962C8B-B14F-4D97-AF65-F5344CB8AC3E}">
        <p14:creationId xmlns:p14="http://schemas.microsoft.com/office/powerpoint/2010/main" val="1330657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3126D6-69FA-4965-BF99-C20703778FF0}"/>
              </a:ext>
            </a:extLst>
          </p:cNvPr>
          <p:cNvSpPr>
            <a:spLocks noGrp="1"/>
          </p:cNvSpPr>
          <p:nvPr>
            <p:ph type="title"/>
          </p:nvPr>
        </p:nvSpPr>
        <p:spPr/>
        <p:txBody>
          <a:bodyPr/>
          <a:lstStyle/>
          <a:p>
            <a:r>
              <a:rPr lang="en-GB" dirty="0"/>
              <a:t>Enamel Permeability</a:t>
            </a:r>
          </a:p>
        </p:txBody>
      </p:sp>
      <p:sp>
        <p:nvSpPr>
          <p:cNvPr id="3" name="Content Placeholder 2">
            <a:extLst>
              <a:ext uri="{FF2B5EF4-FFF2-40B4-BE49-F238E27FC236}">
                <a16:creationId xmlns="" xmlns:a16="http://schemas.microsoft.com/office/drawing/2014/main" id="{AD33FC06-BE9B-4158-BE1E-5CAE18E5C273}"/>
              </a:ext>
            </a:extLst>
          </p:cNvPr>
          <p:cNvSpPr>
            <a:spLocks noGrp="1"/>
          </p:cNvSpPr>
          <p:nvPr>
            <p:ph idx="1"/>
          </p:nvPr>
        </p:nvSpPr>
        <p:spPr/>
        <p:txBody>
          <a:bodyPr/>
          <a:lstStyle/>
          <a:p>
            <a:r>
              <a:rPr lang="en-GB" dirty="0"/>
              <a:t>Enamel is permeable to certain ions and molecules, permitting partial and complete penetration. </a:t>
            </a:r>
          </a:p>
          <a:p>
            <a:r>
              <a:rPr lang="en-GB" dirty="0"/>
              <a:t>The route of passage / </a:t>
            </a:r>
            <a:r>
              <a:rPr lang="en-GB" dirty="0" err="1">
                <a:solidFill>
                  <a:srgbClr val="FF0000"/>
                </a:solidFill>
              </a:rPr>
              <a:t>hypomineralized</a:t>
            </a:r>
            <a:r>
              <a:rPr lang="en-GB" dirty="0">
                <a:solidFill>
                  <a:srgbClr val="FF0000"/>
                </a:solidFill>
              </a:rPr>
              <a:t> and rich in organic content </a:t>
            </a:r>
            <a:r>
              <a:rPr lang="en-GB" dirty="0"/>
              <a:t>such as rod sheaths, enamel cracks, and other defects.</a:t>
            </a:r>
          </a:p>
          <a:p>
            <a:r>
              <a:rPr lang="en-GB" dirty="0"/>
              <a:t>Enamel permeability decreases with age because of the changes in the </a:t>
            </a:r>
            <a:r>
              <a:rPr lang="en-GB" dirty="0">
                <a:solidFill>
                  <a:srgbClr val="FF0000"/>
                </a:solidFill>
              </a:rPr>
              <a:t>enamel matrix (maturation).</a:t>
            </a:r>
          </a:p>
          <a:p>
            <a:r>
              <a:rPr lang="en-GB" dirty="0"/>
              <a:t>It was reported that application of low </a:t>
            </a:r>
            <a:r>
              <a:rPr lang="en-GB" dirty="0">
                <a:solidFill>
                  <a:srgbClr val="FF0000"/>
                </a:solidFill>
              </a:rPr>
              <a:t>Fluoride</a:t>
            </a:r>
            <a:r>
              <a:rPr lang="en-GB" dirty="0"/>
              <a:t> conc. For a longer period can achieve better </a:t>
            </a:r>
            <a:r>
              <a:rPr lang="en-GB" dirty="0">
                <a:solidFill>
                  <a:srgbClr val="FF0000"/>
                </a:solidFill>
              </a:rPr>
              <a:t>remineralisation</a:t>
            </a:r>
            <a:r>
              <a:rPr lang="en-GB" dirty="0"/>
              <a:t> through lesion depth compared to high </a:t>
            </a:r>
            <a:r>
              <a:rPr lang="en-GB" dirty="0" err="1"/>
              <a:t>conc</a:t>
            </a:r>
            <a:r>
              <a:rPr lang="en-GB" dirty="0"/>
              <a:t> within shorted period of time. </a:t>
            </a:r>
          </a:p>
        </p:txBody>
      </p:sp>
    </p:spTree>
    <p:extLst>
      <p:ext uri="{BB962C8B-B14F-4D97-AF65-F5344CB8AC3E}">
        <p14:creationId xmlns:p14="http://schemas.microsoft.com/office/powerpoint/2010/main" val="3711840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CE20C2-9D2A-4924-AFF3-67BAC4A28B14}"/>
              </a:ext>
            </a:extLst>
          </p:cNvPr>
          <p:cNvSpPr>
            <a:spLocks noGrp="1"/>
          </p:cNvSpPr>
          <p:nvPr>
            <p:ph type="title"/>
          </p:nvPr>
        </p:nvSpPr>
        <p:spPr/>
        <p:txBody>
          <a:bodyPr/>
          <a:lstStyle/>
          <a:p>
            <a:r>
              <a:rPr lang="en-GB" dirty="0"/>
              <a:t>Enamel attrition </a:t>
            </a:r>
          </a:p>
        </p:txBody>
      </p:sp>
      <p:sp>
        <p:nvSpPr>
          <p:cNvPr id="3" name="Content Placeholder 2">
            <a:extLst>
              <a:ext uri="{FF2B5EF4-FFF2-40B4-BE49-F238E27FC236}">
                <a16:creationId xmlns="" xmlns:a16="http://schemas.microsoft.com/office/drawing/2014/main" id="{28471ECC-5FA4-4D19-8939-F77F9B6B9435}"/>
              </a:ext>
            </a:extLst>
          </p:cNvPr>
          <p:cNvSpPr>
            <a:spLocks noGrp="1"/>
          </p:cNvSpPr>
          <p:nvPr>
            <p:ph idx="1"/>
          </p:nvPr>
        </p:nvSpPr>
        <p:spPr/>
        <p:txBody>
          <a:bodyPr/>
          <a:lstStyle/>
          <a:p>
            <a:r>
              <a:rPr lang="en-GB" dirty="0"/>
              <a:t>Enamel is as hard as steel, however enamel will wear because of attrition or friction contact against </a:t>
            </a:r>
            <a:r>
              <a:rPr lang="en-GB" dirty="0">
                <a:solidFill>
                  <a:srgbClr val="FF0000"/>
                </a:solidFill>
              </a:rPr>
              <a:t>opposing enamel </a:t>
            </a:r>
            <a:r>
              <a:rPr lang="en-GB" dirty="0"/>
              <a:t>or harder </a:t>
            </a:r>
            <a:r>
              <a:rPr lang="en-GB" dirty="0">
                <a:solidFill>
                  <a:srgbClr val="FF0000"/>
                </a:solidFill>
              </a:rPr>
              <a:t>restorative materials </a:t>
            </a:r>
            <a:r>
              <a:rPr lang="en-GB" dirty="0"/>
              <a:t>such as porcelain.</a:t>
            </a:r>
          </a:p>
          <a:p>
            <a:r>
              <a:rPr lang="en-GB" dirty="0"/>
              <a:t> Heavy occlusal wear is demonstrated when rounded </a:t>
            </a:r>
            <a:r>
              <a:rPr lang="en-GB" dirty="0" err="1"/>
              <a:t>cuspal</a:t>
            </a:r>
            <a:r>
              <a:rPr lang="en-GB" dirty="0"/>
              <a:t> contacts are ground to flat facets. </a:t>
            </a:r>
          </a:p>
          <a:p>
            <a:r>
              <a:rPr lang="en-GB" dirty="0"/>
              <a:t>Depending on the factors such as </a:t>
            </a:r>
            <a:r>
              <a:rPr lang="en-GB" dirty="0">
                <a:solidFill>
                  <a:srgbClr val="FF0000"/>
                </a:solidFill>
              </a:rPr>
              <a:t>bruxism, malocclusion, age and diet</a:t>
            </a:r>
            <a:r>
              <a:rPr lang="en-GB" dirty="0"/>
              <a:t>; cusps may be completely lost and enamel abraded away so that dentin is exposed. So cavity outline form should be designed so that the margins of restorative materials avoid critical high stress area of occlusal contact. </a:t>
            </a:r>
          </a:p>
        </p:txBody>
      </p:sp>
      <p:pic>
        <p:nvPicPr>
          <p:cNvPr id="4" name="Picture 3">
            <a:extLst>
              <a:ext uri="{FF2B5EF4-FFF2-40B4-BE49-F238E27FC236}">
                <a16:creationId xmlns="" xmlns:a16="http://schemas.microsoft.com/office/drawing/2014/main" id="{902ED05A-55B5-4299-94D9-35A8350DC22D}"/>
              </a:ext>
            </a:extLst>
          </p:cNvPr>
          <p:cNvPicPr>
            <a:picLocks noChangeAspect="1"/>
          </p:cNvPicPr>
          <p:nvPr/>
        </p:nvPicPr>
        <p:blipFill rotWithShape="1">
          <a:blip r:embed="rId2"/>
          <a:srcRect l="67974" t="24652" r="10400" b="57807"/>
          <a:stretch/>
        </p:blipFill>
        <p:spPr>
          <a:xfrm>
            <a:off x="5268485" y="316847"/>
            <a:ext cx="3116834" cy="1422118"/>
          </a:xfrm>
          <a:prstGeom prst="rect">
            <a:avLst/>
          </a:prstGeom>
        </p:spPr>
      </p:pic>
      <p:pic>
        <p:nvPicPr>
          <p:cNvPr id="5" name="Picture 4">
            <a:extLst>
              <a:ext uri="{FF2B5EF4-FFF2-40B4-BE49-F238E27FC236}">
                <a16:creationId xmlns="" xmlns:a16="http://schemas.microsoft.com/office/drawing/2014/main" id="{B630827B-5D03-45E6-A936-6C709C27C84A}"/>
              </a:ext>
            </a:extLst>
          </p:cNvPr>
          <p:cNvPicPr>
            <a:picLocks noChangeAspect="1"/>
          </p:cNvPicPr>
          <p:nvPr/>
        </p:nvPicPr>
        <p:blipFill rotWithShape="1">
          <a:blip r:embed="rId3"/>
          <a:srcRect l="30245" t="3840" r="33874" b="21662"/>
          <a:stretch/>
        </p:blipFill>
        <p:spPr>
          <a:xfrm rot="16200000">
            <a:off x="9323002" y="64441"/>
            <a:ext cx="1422118" cy="1965314"/>
          </a:xfrm>
          <a:prstGeom prst="rect">
            <a:avLst/>
          </a:prstGeom>
        </p:spPr>
      </p:pic>
    </p:spTree>
    <p:extLst>
      <p:ext uri="{BB962C8B-B14F-4D97-AF65-F5344CB8AC3E}">
        <p14:creationId xmlns:p14="http://schemas.microsoft.com/office/powerpoint/2010/main" val="380008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F4F49D-091D-4062-AB28-FC58E07221A2}"/>
              </a:ext>
            </a:extLst>
          </p:cNvPr>
          <p:cNvSpPr>
            <a:spLocks noGrp="1"/>
          </p:cNvSpPr>
          <p:nvPr>
            <p:ph type="title"/>
          </p:nvPr>
        </p:nvSpPr>
        <p:spPr/>
        <p:txBody>
          <a:bodyPr/>
          <a:lstStyle/>
          <a:p>
            <a:r>
              <a:rPr lang="en-GB" dirty="0"/>
              <a:t>Enamel solubility </a:t>
            </a:r>
          </a:p>
        </p:txBody>
      </p:sp>
      <p:sp>
        <p:nvSpPr>
          <p:cNvPr id="7" name="Content Placeholder 6">
            <a:extLst>
              <a:ext uri="{FF2B5EF4-FFF2-40B4-BE49-F238E27FC236}">
                <a16:creationId xmlns="" xmlns:a16="http://schemas.microsoft.com/office/drawing/2014/main" id="{C04B6087-47BF-4971-93CB-A8ECC8EB0BFB}"/>
              </a:ext>
            </a:extLst>
          </p:cNvPr>
          <p:cNvSpPr>
            <a:spLocks noGrp="1"/>
          </p:cNvSpPr>
          <p:nvPr>
            <p:ph idx="1"/>
          </p:nvPr>
        </p:nvSpPr>
        <p:spPr/>
        <p:txBody>
          <a:bodyPr/>
          <a:lstStyle/>
          <a:p>
            <a:r>
              <a:rPr lang="en-GB" dirty="0"/>
              <a:t>Enamel is soluble when exposed to </a:t>
            </a:r>
            <a:r>
              <a:rPr lang="en-GB" dirty="0">
                <a:solidFill>
                  <a:srgbClr val="FF0000"/>
                </a:solidFill>
              </a:rPr>
              <a:t>acid medium</a:t>
            </a:r>
            <a:r>
              <a:rPr lang="en-GB" dirty="0"/>
              <a:t>.</a:t>
            </a:r>
          </a:p>
          <a:p>
            <a:r>
              <a:rPr lang="en-GB" dirty="0"/>
              <a:t> Solubility increases from the enamel surface to the </a:t>
            </a:r>
            <a:r>
              <a:rPr lang="en-GB" dirty="0" err="1"/>
              <a:t>dentinoenamel</a:t>
            </a:r>
            <a:r>
              <a:rPr lang="en-GB" dirty="0"/>
              <a:t> junction. </a:t>
            </a:r>
          </a:p>
          <a:p>
            <a:r>
              <a:rPr lang="en-GB" dirty="0"/>
              <a:t>When fluorides are present during enamel formation or are topically applied to the enamel surface, the solubility of surface enamel is decreased.</a:t>
            </a:r>
          </a:p>
        </p:txBody>
      </p:sp>
    </p:spTree>
    <p:extLst>
      <p:ext uri="{BB962C8B-B14F-4D97-AF65-F5344CB8AC3E}">
        <p14:creationId xmlns:p14="http://schemas.microsoft.com/office/powerpoint/2010/main" val="2192723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FD7ACD5-7D35-4FE7-8A1B-E56314E54775}"/>
              </a:ext>
            </a:extLst>
          </p:cNvPr>
          <p:cNvPicPr>
            <a:picLocks noChangeAspect="1"/>
          </p:cNvPicPr>
          <p:nvPr/>
        </p:nvPicPr>
        <p:blipFill>
          <a:blip r:embed="rId2"/>
          <a:stretch>
            <a:fillRect/>
          </a:stretch>
        </p:blipFill>
        <p:spPr>
          <a:xfrm>
            <a:off x="9340705" y="193881"/>
            <a:ext cx="1752381" cy="2276190"/>
          </a:xfrm>
          <a:prstGeom prst="rect">
            <a:avLst/>
          </a:prstGeom>
        </p:spPr>
      </p:pic>
      <p:sp>
        <p:nvSpPr>
          <p:cNvPr id="2" name="Title 1">
            <a:extLst>
              <a:ext uri="{FF2B5EF4-FFF2-40B4-BE49-F238E27FC236}">
                <a16:creationId xmlns="" xmlns:a16="http://schemas.microsoft.com/office/drawing/2014/main" id="{1BA7101F-C5B1-4F38-86C0-4C5991ACBAD7}"/>
              </a:ext>
            </a:extLst>
          </p:cNvPr>
          <p:cNvSpPr>
            <a:spLocks noGrp="1"/>
          </p:cNvSpPr>
          <p:nvPr>
            <p:ph type="title"/>
          </p:nvPr>
        </p:nvSpPr>
        <p:spPr/>
        <p:txBody>
          <a:bodyPr/>
          <a:lstStyle/>
          <a:p>
            <a:r>
              <a:rPr lang="en-GB" dirty="0"/>
              <a:t>Pit and fissures </a:t>
            </a:r>
          </a:p>
        </p:txBody>
      </p:sp>
      <p:sp>
        <p:nvSpPr>
          <p:cNvPr id="3" name="Content Placeholder 2">
            <a:extLst>
              <a:ext uri="{FF2B5EF4-FFF2-40B4-BE49-F238E27FC236}">
                <a16:creationId xmlns="" xmlns:a16="http://schemas.microsoft.com/office/drawing/2014/main" id="{A709406F-B4B4-42F6-AEF1-0D6D00D4AC9F}"/>
              </a:ext>
            </a:extLst>
          </p:cNvPr>
          <p:cNvSpPr>
            <a:spLocks noGrp="1"/>
          </p:cNvSpPr>
          <p:nvPr>
            <p:ph idx="1"/>
          </p:nvPr>
        </p:nvSpPr>
        <p:spPr>
          <a:xfrm>
            <a:off x="752393" y="2641315"/>
            <a:ext cx="10515600" cy="4351338"/>
          </a:xfrm>
        </p:spPr>
        <p:txBody>
          <a:bodyPr/>
          <a:lstStyle/>
          <a:p>
            <a:r>
              <a:rPr lang="en-US" dirty="0">
                <a:solidFill>
                  <a:srgbClr val="FF0000"/>
                </a:solidFill>
              </a:rPr>
              <a:t>Deep invaginations </a:t>
            </a:r>
            <a:r>
              <a:rPr lang="en-US" dirty="0"/>
              <a:t>occurs in pit and fissure areas of occlusal surfaces of </a:t>
            </a:r>
            <a:r>
              <a:rPr lang="en-US" dirty="0" err="1"/>
              <a:t>premolals</a:t>
            </a:r>
            <a:r>
              <a:rPr lang="en-US" dirty="0"/>
              <a:t>  and molars that decrease enamel thickness in these areas. </a:t>
            </a:r>
          </a:p>
          <a:p>
            <a:r>
              <a:rPr lang="en-US" dirty="0"/>
              <a:t>These fissures act as </a:t>
            </a:r>
            <a:r>
              <a:rPr lang="en-US" dirty="0">
                <a:solidFill>
                  <a:srgbClr val="FF0000"/>
                </a:solidFill>
              </a:rPr>
              <a:t>food and bacterial traps </a:t>
            </a:r>
            <a:r>
              <a:rPr lang="en-US" dirty="0"/>
              <a:t>that may predispose the tooth to </a:t>
            </a:r>
            <a:r>
              <a:rPr lang="en-US" dirty="0">
                <a:solidFill>
                  <a:srgbClr val="FF0000"/>
                </a:solidFill>
              </a:rPr>
              <a:t>dental caries</a:t>
            </a:r>
            <a:r>
              <a:rPr lang="en-US" dirty="0"/>
              <a:t>. </a:t>
            </a:r>
            <a:endParaRPr lang="en-GB" dirty="0"/>
          </a:p>
        </p:txBody>
      </p:sp>
      <p:pic>
        <p:nvPicPr>
          <p:cNvPr id="5" name="Picture 4">
            <a:extLst>
              <a:ext uri="{FF2B5EF4-FFF2-40B4-BE49-F238E27FC236}">
                <a16:creationId xmlns="" xmlns:a16="http://schemas.microsoft.com/office/drawing/2014/main" id="{97582C01-5120-465E-B22D-E244C0058A08}"/>
              </a:ext>
            </a:extLst>
          </p:cNvPr>
          <p:cNvPicPr>
            <a:picLocks noChangeAspect="1"/>
          </p:cNvPicPr>
          <p:nvPr/>
        </p:nvPicPr>
        <p:blipFill rotWithShape="1">
          <a:blip r:embed="rId3"/>
          <a:srcRect l="70633" t="17600" r="7645" b="58647"/>
          <a:stretch/>
        </p:blipFill>
        <p:spPr>
          <a:xfrm>
            <a:off x="5243331" y="193881"/>
            <a:ext cx="3700592" cy="2276190"/>
          </a:xfrm>
          <a:prstGeom prst="rect">
            <a:avLst/>
          </a:prstGeom>
        </p:spPr>
      </p:pic>
    </p:spTree>
    <p:extLst>
      <p:ext uri="{BB962C8B-B14F-4D97-AF65-F5344CB8AC3E}">
        <p14:creationId xmlns:p14="http://schemas.microsoft.com/office/powerpoint/2010/main" val="287684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TotalTime>
  <Words>1114</Words>
  <Application>Microsoft Office PowerPoint</Application>
  <PresentationFormat>Custom</PresentationFormat>
  <Paragraphs>84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Objectives </vt:lpstr>
      <vt:lpstr>Enamel </vt:lpstr>
      <vt:lpstr>Enamel Structure </vt:lpstr>
      <vt:lpstr>PowerPoint Presentation</vt:lpstr>
      <vt:lpstr>Enamel Permeability</vt:lpstr>
      <vt:lpstr>Enamel attrition </vt:lpstr>
      <vt:lpstr>Enamel solubility </vt:lpstr>
      <vt:lpstr>Pit and fissures </vt:lpstr>
      <vt:lpstr>Color of enamel </vt:lpstr>
      <vt:lpstr>PowerPoint Presentation</vt:lpstr>
      <vt:lpstr>Dentine </vt:lpstr>
      <vt:lpstr>Main structure of dentine /Dentinal tubules</vt:lpstr>
      <vt:lpstr>Stages of dentine formation </vt:lpstr>
      <vt:lpstr>Primary dentine</vt:lpstr>
      <vt:lpstr>Secondary dentine</vt:lpstr>
      <vt:lpstr>Sclerotic dentine (Transparent or peritubular dentin); </vt:lpstr>
      <vt:lpstr>Reparative dentine (tertiary dentine) </vt:lpstr>
      <vt:lpstr>Pulp </vt:lpstr>
      <vt:lpstr>Function of pulp </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1</dc:creator>
  <cp:lastModifiedBy>user</cp:lastModifiedBy>
  <cp:revision>32</cp:revision>
  <dcterms:created xsi:type="dcterms:W3CDTF">2020-01-23T00:23:45Z</dcterms:created>
  <dcterms:modified xsi:type="dcterms:W3CDTF">2022-10-22T14:57:20Z</dcterms:modified>
</cp:coreProperties>
</file>