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5" autoAdjust="0"/>
    <p:restoredTop sz="94660"/>
  </p:normalViewPr>
  <p:slideViewPr>
    <p:cSldViewPr>
      <p:cViewPr varScale="1">
        <p:scale>
          <a:sx n="79" d="100"/>
          <a:sy n="79" d="100"/>
        </p:scale>
        <p:origin x="-148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mi R" pitchFamily="18" charset="-127"/>
                <a:ea typeface="Ami R" pitchFamily="18" charset="-127"/>
              </a:rPr>
              <a:t>Occupational Hazards in Dentistry</a:t>
            </a:r>
            <a:endParaRPr lang="en-US" b="1" dirty="0">
              <a:solidFill>
                <a:srgbClr val="0070C0"/>
              </a:solidFill>
              <a:latin typeface="Ami R" pitchFamily="18" charset="-127"/>
              <a:ea typeface="Ami R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813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Dr. </a:t>
            </a:r>
            <a:r>
              <a:rPr lang="en-US" dirty="0" err="1" smtClean="0">
                <a:solidFill>
                  <a:srgbClr val="0070C0"/>
                </a:solidFill>
              </a:rPr>
              <a:t>farah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100" name="Picture 4" descr="Scrub Emerald Green Male Gloves Mask Dental Mirror - Stock Illustration  [50802035] - PIX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16429"/>
            <a:ext cx="2095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Chemical Hazards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Many </a:t>
            </a:r>
            <a:r>
              <a:rPr lang="en-US" dirty="0"/>
              <a:t>biomaterials and auxiliary products used in dentistry are chemically reactive. Hazardous chemical agents used in clinical dentistry include </a:t>
            </a:r>
            <a:r>
              <a:rPr lang="en-US" b="1" dirty="0">
                <a:solidFill>
                  <a:srgbClr val="00B050"/>
                </a:solidFill>
              </a:rPr>
              <a:t>mercury, powdered natural rubber latex (NRL), Disinfectants and nitrous oxide (N2 O). </a:t>
            </a:r>
            <a:r>
              <a:rPr lang="en-US" dirty="0"/>
              <a:t>By far the most important and most dangerous of these agents is mercury. </a:t>
            </a:r>
            <a:endParaRPr lang="en-US" dirty="0" smtClean="0"/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</a:rPr>
              <a:t>Mercury </a:t>
            </a:r>
            <a:r>
              <a:rPr lang="en-US" b="1" dirty="0">
                <a:solidFill>
                  <a:srgbClr val="00B050"/>
                </a:solidFill>
              </a:rPr>
              <a:t>poisoning</a:t>
            </a:r>
            <a:r>
              <a:rPr lang="en-US" dirty="0"/>
              <a:t> can be characterized by </a:t>
            </a:r>
            <a:r>
              <a:rPr lang="en-US" b="1" dirty="0">
                <a:solidFill>
                  <a:srgbClr val="002060"/>
                </a:solidFill>
              </a:rPr>
              <a:t>tumors of the face, arms or legs </a:t>
            </a:r>
            <a:r>
              <a:rPr lang="en-US" dirty="0"/>
              <a:t>and can also be associated with progressive, tremulous </a:t>
            </a:r>
            <a:r>
              <a:rPr lang="en-US" b="1" dirty="0">
                <a:solidFill>
                  <a:srgbClr val="002060"/>
                </a:solidFill>
              </a:rPr>
              <a:t>illegible handwriting and slurred speech</a:t>
            </a:r>
            <a:r>
              <a:rPr lang="en-US" dirty="0"/>
              <a:t>. It is advisable to conduct </a:t>
            </a:r>
            <a:r>
              <a:rPr lang="en-US" b="1" dirty="0">
                <a:solidFill>
                  <a:srgbClr val="00B050"/>
                </a:solidFill>
              </a:rPr>
              <a:t>regular mercury vapor assessments </a:t>
            </a:r>
            <a:r>
              <a:rPr lang="en-US" dirty="0"/>
              <a:t>in clinical settings; receive </a:t>
            </a:r>
            <a:r>
              <a:rPr lang="en-US" dirty="0" smtClean="0"/>
              <a:t>episodic </a:t>
            </a:r>
            <a:r>
              <a:rPr lang="en-US" dirty="0"/>
              <a:t>individual </a:t>
            </a:r>
            <a:r>
              <a:rPr lang="en-US" b="1" dirty="0">
                <a:solidFill>
                  <a:srgbClr val="00B050"/>
                </a:solidFill>
              </a:rPr>
              <a:t>amalgam blood level tests; </a:t>
            </a:r>
            <a:r>
              <a:rPr lang="en-US" dirty="0"/>
              <a:t>and use </a:t>
            </a:r>
            <a:r>
              <a:rPr lang="en-US" b="1" dirty="0" smtClean="0">
                <a:solidFill>
                  <a:srgbClr val="00B050"/>
                </a:solidFill>
              </a:rPr>
              <a:t>water </a:t>
            </a:r>
            <a:r>
              <a:rPr lang="en-US" b="1" dirty="0">
                <a:solidFill>
                  <a:srgbClr val="00B050"/>
                </a:solidFill>
              </a:rPr>
              <a:t>spray, and suction</a:t>
            </a:r>
            <a:r>
              <a:rPr lang="en-US" dirty="0"/>
              <a:t> during the removal of old amalgam restorations.</a:t>
            </a:r>
          </a:p>
        </p:txBody>
      </p:sp>
    </p:spTree>
    <p:extLst>
      <p:ext uri="{BB962C8B-B14F-4D97-AF65-F5344CB8AC3E}">
        <p14:creationId xmlns:p14="http://schemas.microsoft.com/office/powerpoint/2010/main" val="256937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Musculoskeletal disorders and diseases of PNS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At work, the dentist assumes</a:t>
            </a:r>
            <a:r>
              <a:rPr lang="en-US" b="1" dirty="0">
                <a:solidFill>
                  <a:srgbClr val="00B050"/>
                </a:solidFill>
              </a:rPr>
              <a:t> a strained posture both while standing and sitting close to a patient</a:t>
            </a:r>
            <a:r>
              <a:rPr lang="en-US" dirty="0"/>
              <a:t>, while providing care which causes an overstress of the spine and limbs and the peripheral </a:t>
            </a:r>
            <a:r>
              <a:rPr lang="en-US" dirty="0" smtClean="0"/>
              <a:t>nervous </a:t>
            </a:r>
            <a:r>
              <a:rPr lang="en-US" dirty="0"/>
              <a:t>system (</a:t>
            </a:r>
            <a:r>
              <a:rPr lang="en-US" dirty="0" smtClean="0"/>
              <a:t>PNS)</a:t>
            </a:r>
          </a:p>
          <a:p>
            <a:r>
              <a:rPr lang="en-US" dirty="0" smtClean="0"/>
              <a:t>This </a:t>
            </a:r>
            <a:r>
              <a:rPr lang="en-US" dirty="0"/>
              <a:t>results in back pain syndrome, neck </a:t>
            </a:r>
            <a:r>
              <a:rPr lang="en-US" dirty="0" err="1"/>
              <a:t>discopathy</a:t>
            </a:r>
            <a:r>
              <a:rPr lang="en-US" dirty="0"/>
              <a:t>, </a:t>
            </a:r>
            <a:r>
              <a:rPr lang="en-US" dirty="0" err="1"/>
              <a:t>cervicocranial</a:t>
            </a:r>
            <a:r>
              <a:rPr lang="en-US" dirty="0"/>
              <a:t> pains and carpel tunnel </a:t>
            </a:r>
            <a:r>
              <a:rPr lang="en-US" dirty="0" smtClean="0"/>
              <a:t>syndrome.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Carpel tunnel syndrome </a:t>
            </a:r>
            <a:r>
              <a:rPr lang="en-US" dirty="0" smtClean="0"/>
              <a:t>It is a defect of the median nerve and </a:t>
            </a:r>
            <a:r>
              <a:rPr lang="en-US" dirty="0" err="1" smtClean="0"/>
              <a:t>cubital</a:t>
            </a:r>
            <a:r>
              <a:rPr lang="en-US" dirty="0" smtClean="0"/>
              <a:t> nerve. In its early phase, it is manifested as </a:t>
            </a:r>
            <a:r>
              <a:rPr lang="en-US" b="1" dirty="0" err="1" smtClean="0">
                <a:solidFill>
                  <a:srgbClr val="00B050"/>
                </a:solidFill>
              </a:rPr>
              <a:t>paresthesia</a:t>
            </a:r>
            <a:r>
              <a:rPr lang="en-US" b="1" dirty="0" smtClean="0">
                <a:solidFill>
                  <a:srgbClr val="00B050"/>
                </a:solidFill>
              </a:rPr>
              <a:t> of thumb and index finger the atrophy of the </a:t>
            </a:r>
            <a:r>
              <a:rPr lang="en-US" b="1" dirty="0" err="1" smtClean="0">
                <a:solidFill>
                  <a:srgbClr val="00B050"/>
                </a:solidFill>
              </a:rPr>
              <a:t>thenar</a:t>
            </a:r>
            <a:r>
              <a:rPr lang="en-US" dirty="0" smtClean="0"/>
              <a:t>. Carpel tunnel syndrome is also seen in dental professionals due to the Vibrations of dental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3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254842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44447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61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01743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56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Psychosocial hazards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Stress</a:t>
            </a:r>
            <a:r>
              <a:rPr lang="en-US" sz="2400" dirty="0"/>
              <a:t> is the most common psychological condition that occurs in the dental profession. </a:t>
            </a:r>
            <a:r>
              <a:rPr lang="en-US" sz="2400" b="1" dirty="0">
                <a:solidFill>
                  <a:srgbClr val="00B050"/>
                </a:solidFill>
              </a:rPr>
              <a:t>Stress situations form an inherent part of a dentist’s everyday work. </a:t>
            </a:r>
            <a:r>
              <a:rPr lang="en-US" sz="2400" dirty="0"/>
              <a:t>Many clinical situations are the source of stress to a dentist and these </a:t>
            </a:r>
            <a:r>
              <a:rPr lang="en-US" sz="2400" dirty="0" smtClean="0"/>
              <a:t>include: </a:t>
            </a:r>
          </a:p>
          <a:p>
            <a:pPr marL="0" indent="0">
              <a:buNone/>
            </a:pPr>
            <a:r>
              <a:rPr lang="en-US" sz="2400" dirty="0" smtClean="0"/>
              <a:t>procedures </a:t>
            </a:r>
            <a:r>
              <a:rPr lang="en-US" sz="2400" dirty="0"/>
              <a:t>connected with </a:t>
            </a:r>
            <a:r>
              <a:rPr lang="en-US" sz="2400" dirty="0">
                <a:solidFill>
                  <a:srgbClr val="FF0000"/>
                </a:solidFill>
              </a:rPr>
              <a:t>anesthetization</a:t>
            </a:r>
            <a:r>
              <a:rPr lang="en-US" sz="2400" dirty="0"/>
              <a:t> of patients, overcoming of </a:t>
            </a:r>
            <a:r>
              <a:rPr lang="en-US" sz="2400" dirty="0">
                <a:solidFill>
                  <a:srgbClr val="FF0000"/>
                </a:solidFill>
              </a:rPr>
              <a:t>pain and fear</a:t>
            </a:r>
            <a:r>
              <a:rPr lang="en-US" sz="2400" dirty="0"/>
              <a:t>, unexpected </a:t>
            </a:r>
            <a:r>
              <a:rPr lang="en-US" sz="2400" dirty="0">
                <a:solidFill>
                  <a:srgbClr val="FF0000"/>
                </a:solidFill>
              </a:rPr>
              <a:t>emergency</a:t>
            </a:r>
            <a:r>
              <a:rPr lang="en-US" sz="2400" dirty="0"/>
              <a:t> situations in which a patient’s health or life is in danger, or </a:t>
            </a:r>
            <a:r>
              <a:rPr lang="en-US" sz="2400" dirty="0">
                <a:solidFill>
                  <a:srgbClr val="FF0000"/>
                </a:solidFill>
              </a:rPr>
              <a:t>procedures with uncertain prognosis.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2400" dirty="0" smtClean="0"/>
              <a:t>Several factors </a:t>
            </a:r>
            <a:r>
              <a:rPr lang="en-US" sz="2400" dirty="0"/>
              <a:t>such as </a:t>
            </a:r>
            <a:r>
              <a:rPr lang="en-US" sz="2400" b="1" dirty="0">
                <a:solidFill>
                  <a:srgbClr val="00B050"/>
                </a:solidFill>
              </a:rPr>
              <a:t>the necessity to keep a proper </a:t>
            </a:r>
            <a:r>
              <a:rPr lang="en-US" sz="2400" b="1" dirty="0" smtClean="0">
                <a:solidFill>
                  <a:srgbClr val="00B050"/>
                </a:solidFill>
              </a:rPr>
              <a:t>professional </a:t>
            </a:r>
            <a:r>
              <a:rPr lang="en-US" sz="2400" b="1" dirty="0">
                <a:solidFill>
                  <a:srgbClr val="00B050"/>
                </a:solidFill>
              </a:rPr>
              <a:t>standard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B050"/>
                </a:solidFill>
              </a:rPr>
              <a:t>aspiration to achieve technical </a:t>
            </a:r>
            <a:r>
              <a:rPr lang="en-US" sz="2400" b="1" dirty="0" smtClean="0">
                <a:solidFill>
                  <a:srgbClr val="00B050"/>
                </a:solidFill>
              </a:rPr>
              <a:t>perfection,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cancelled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visits or late arrivals by patients,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different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levels of cooperation with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patients.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55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  <a:ea typeface="+mn-ea"/>
                <a:cs typeface="+mn-cs"/>
              </a:rPr>
              <a:t>Legal hazards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 smtClean="0"/>
              <a:t>In </a:t>
            </a:r>
            <a:r>
              <a:rPr lang="en-US" dirty="0"/>
              <a:t>every country there are relevant statutes and regulations which apply to the practice of </a:t>
            </a:r>
            <a:r>
              <a:rPr lang="en-US" dirty="0" smtClean="0"/>
              <a:t>dentistry to </a:t>
            </a:r>
            <a:r>
              <a:rPr lang="en-US" dirty="0"/>
              <a:t>help assure a </a:t>
            </a:r>
            <a:r>
              <a:rPr lang="en-US" b="1" dirty="0">
                <a:solidFill>
                  <a:srgbClr val="00B050"/>
                </a:solidFill>
              </a:rPr>
              <a:t>safe </a:t>
            </a:r>
            <a:r>
              <a:rPr lang="en-US" b="1" dirty="0" smtClean="0">
                <a:solidFill>
                  <a:srgbClr val="00B050"/>
                </a:solidFill>
              </a:rPr>
              <a:t>work environment </a:t>
            </a:r>
            <a:r>
              <a:rPr lang="en-US" b="1" dirty="0">
                <a:solidFill>
                  <a:srgbClr val="00B050"/>
                </a:solidFill>
              </a:rPr>
              <a:t>in dental treatment</a:t>
            </a:r>
            <a:r>
              <a:rPr lang="en-US" dirty="0"/>
              <a:t>, </a:t>
            </a:r>
            <a:endParaRPr lang="en-US" dirty="0" smtClean="0"/>
          </a:p>
          <a:p>
            <a:pPr algn="just"/>
            <a:r>
              <a:rPr lang="en-US" dirty="0" smtClean="0"/>
              <a:t>The  </a:t>
            </a:r>
            <a:r>
              <a:rPr lang="en-US" dirty="0"/>
              <a:t>hazard awareness and </a:t>
            </a:r>
            <a:r>
              <a:rPr lang="en-US" dirty="0" smtClean="0"/>
              <a:t>prevention </a:t>
            </a:r>
            <a:r>
              <a:rPr lang="en-US" dirty="0"/>
              <a:t>of legal risks should be </a:t>
            </a:r>
            <a:r>
              <a:rPr lang="en-US" b="1" dirty="0">
                <a:solidFill>
                  <a:schemeClr val="tx1"/>
                </a:solidFill>
              </a:rPr>
              <a:t>made known </a:t>
            </a:r>
            <a:r>
              <a:rPr lang="en-US" dirty="0"/>
              <a:t>to all clinical workers of the dental hospital/clinic.</a:t>
            </a:r>
          </a:p>
        </p:txBody>
      </p:sp>
    </p:spTree>
    <p:extLst>
      <p:ext uri="{BB962C8B-B14F-4D97-AF65-F5344CB8AC3E}">
        <p14:creationId xmlns:p14="http://schemas.microsoft.com/office/powerpoint/2010/main" val="198918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Prevention of occupational hazards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410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Education </a:t>
            </a:r>
            <a:r>
              <a:rPr lang="en-US" b="1" dirty="0">
                <a:solidFill>
                  <a:srgbClr val="00B050"/>
                </a:solidFill>
              </a:rPr>
              <a:t>is one of the important strategies for the prevention of occupational injuries and diseases.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ar-IQ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role of one’s occupation as an important factor in maintaining personal health needs to be constantly emphasized </a:t>
            </a:r>
            <a:r>
              <a:rPr lang="en-US" b="1" dirty="0">
                <a:solidFill>
                  <a:srgbClr val="0070C0"/>
                </a:solidFill>
              </a:rPr>
              <a:t>so workers understand any possible </a:t>
            </a:r>
            <a:r>
              <a:rPr lang="en-US" b="1" dirty="0" smtClean="0">
                <a:solidFill>
                  <a:srgbClr val="0070C0"/>
                </a:solidFill>
              </a:rPr>
              <a:t>negative </a:t>
            </a:r>
            <a:r>
              <a:rPr lang="en-US" b="1" dirty="0">
                <a:solidFill>
                  <a:srgbClr val="0070C0"/>
                </a:solidFill>
              </a:rPr>
              <a:t>health implication of their jobs and how to minimize them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ar-IQ" b="1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 </a:t>
            </a:r>
            <a:r>
              <a:rPr lang="en-US" dirty="0"/>
              <a:t>Concerning prevention, the international literature focuses mostly </a:t>
            </a:r>
            <a:r>
              <a:rPr lang="en-US" b="1" dirty="0">
                <a:solidFill>
                  <a:srgbClr val="00B050"/>
                </a:solidFill>
              </a:rPr>
              <a:t>on infection control and proper handling of potentially infected </a:t>
            </a:r>
            <a:r>
              <a:rPr lang="en-US" b="1" dirty="0" smtClean="0">
                <a:solidFill>
                  <a:srgbClr val="00B050"/>
                </a:solidFill>
              </a:rPr>
              <a:t>materials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Because of the  </a:t>
            </a:r>
            <a:r>
              <a:rPr lang="en-US" dirty="0"/>
              <a:t>high profile of dentistry regarding </a:t>
            </a:r>
            <a:r>
              <a:rPr lang="en-US" dirty="0" smtClean="0"/>
              <a:t>transmission </a:t>
            </a:r>
            <a:r>
              <a:rPr lang="en-US" dirty="0"/>
              <a:t>of </a:t>
            </a:r>
            <a:r>
              <a:rPr lang="en-US" dirty="0" smtClean="0"/>
              <a:t>infection,  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b="1" dirty="0" smtClean="0">
                <a:solidFill>
                  <a:srgbClr val="00B050"/>
                </a:solidFill>
              </a:rPr>
              <a:t>arrier </a:t>
            </a:r>
            <a:r>
              <a:rPr lang="en-US" b="1" dirty="0">
                <a:solidFill>
                  <a:srgbClr val="00B050"/>
                </a:solidFill>
              </a:rPr>
              <a:t>techniques </a:t>
            </a:r>
            <a:r>
              <a:rPr lang="en-US" dirty="0"/>
              <a:t>include gloves, masks, protective eye wear, </a:t>
            </a:r>
            <a:r>
              <a:rPr lang="en-US" b="1" dirty="0">
                <a:solidFill>
                  <a:srgbClr val="FF0000"/>
                </a:solidFill>
              </a:rPr>
              <a:t>high power suction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good ventilation </a:t>
            </a:r>
            <a:r>
              <a:rPr lang="en-US" dirty="0"/>
              <a:t>to reduce aerosols and </a:t>
            </a:r>
            <a:r>
              <a:rPr lang="en-US" dirty="0" smtClean="0"/>
              <a:t>vapor </a:t>
            </a:r>
            <a:r>
              <a:rPr lang="en-US" dirty="0"/>
              <a:t>dangers. Hypoallergenic </a:t>
            </a:r>
            <a:r>
              <a:rPr lang="en-US" b="1" dirty="0" smtClean="0">
                <a:solidFill>
                  <a:srgbClr val="FF0000"/>
                </a:solidFill>
              </a:rPr>
              <a:t>non latex </a:t>
            </a:r>
            <a:r>
              <a:rPr lang="en-US" b="1" dirty="0">
                <a:solidFill>
                  <a:srgbClr val="FF0000"/>
                </a:solidFill>
              </a:rPr>
              <a:t>gloves </a:t>
            </a:r>
            <a:r>
              <a:rPr lang="en-US" dirty="0"/>
              <a:t>are proposed to deal with latex allergy. </a:t>
            </a:r>
            <a:r>
              <a:rPr lang="en-US" b="1" dirty="0">
                <a:solidFill>
                  <a:srgbClr val="92D050"/>
                </a:solidFill>
              </a:rPr>
              <a:t>Lead aprons</a:t>
            </a:r>
            <a:r>
              <a:rPr lang="en-US" dirty="0"/>
              <a:t>, </a:t>
            </a:r>
            <a:r>
              <a:rPr lang="en-US" b="1" dirty="0">
                <a:solidFill>
                  <a:srgbClr val="92D050"/>
                </a:solidFill>
              </a:rPr>
              <a:t>periodic maintenance of the X-ray machine</a:t>
            </a:r>
            <a:r>
              <a:rPr lang="en-US" dirty="0"/>
              <a:t> and </a:t>
            </a:r>
            <a:r>
              <a:rPr lang="en-US" b="1" dirty="0">
                <a:solidFill>
                  <a:srgbClr val="92D050"/>
                </a:solidFill>
              </a:rPr>
              <a:t>radiation level sensors </a:t>
            </a:r>
            <a:r>
              <a:rPr lang="en-US" dirty="0"/>
              <a:t>prevent radiation </a:t>
            </a:r>
            <a:r>
              <a:rPr lang="en-US" dirty="0" smtClean="0"/>
              <a:t>hazards</a:t>
            </a:r>
            <a:r>
              <a:rPr lang="ar-IQ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Eye precautions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Eye glasses &amp; face shield prevent air borne particles (old restoration, tooth structure, bacteria) during operative procedures .</a:t>
            </a:r>
          </a:p>
          <a:p>
            <a:r>
              <a:rPr lang="en-US" dirty="0"/>
              <a:t>Dentist more direct path of such particles.</a:t>
            </a:r>
          </a:p>
          <a:p>
            <a:r>
              <a:rPr lang="en-US" dirty="0"/>
              <a:t>Unusual light sources visible L.C. unit &amp; Laser equipment; using colored plastic shield attached to fiber optic tip.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0"/>
            <a:ext cx="2377646" cy="240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6388"/>
            <a:ext cx="8418513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4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804234" cy="251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99" y="1447800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5" y="4876800"/>
            <a:ext cx="83454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63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Occupational hazard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/>
              <a:t>Occupational hazard can be defined as a risk to a person usually arising out of employment.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can also refer to a work, material, substance, process, or situation that </a:t>
            </a:r>
            <a:r>
              <a:rPr lang="en-US" dirty="0">
                <a:solidFill>
                  <a:srgbClr val="0070C0"/>
                </a:solidFill>
              </a:rPr>
              <a:t>predisposes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itself causes </a:t>
            </a:r>
            <a:r>
              <a:rPr lang="en-US" dirty="0" smtClean="0">
                <a:solidFill>
                  <a:srgbClr val="0070C0"/>
                </a:solidFill>
              </a:rPr>
              <a:t>accident </a:t>
            </a:r>
            <a:r>
              <a:rPr lang="en-US" dirty="0">
                <a:solidFill>
                  <a:srgbClr val="0070C0"/>
                </a:solidFill>
              </a:rPr>
              <a:t>or </a:t>
            </a:r>
            <a:r>
              <a:rPr lang="en-US" dirty="0" smtClean="0">
                <a:solidFill>
                  <a:srgbClr val="0070C0"/>
                </a:solidFill>
              </a:rPr>
              <a:t>disease </a:t>
            </a:r>
            <a:r>
              <a:rPr lang="en-US" dirty="0" smtClean="0"/>
              <a:t>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a work </a:t>
            </a:r>
            <a:r>
              <a:rPr lang="en-US" dirty="0" smtClean="0"/>
              <a:t>place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74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Inhalation precautions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4906963"/>
          </a:xfrm>
        </p:spPr>
        <p:txBody>
          <a:bodyPr>
            <a:normAutofit fontScale="92500" lnSpcReduction="20000"/>
          </a:bodyPr>
          <a:lstStyle/>
          <a:p>
            <a:pPr lvl="0"/>
            <a:endParaRPr lang="en-US" b="1" dirty="0" smtClean="0">
              <a:solidFill>
                <a:srgbClr val="FF0000"/>
              </a:solidFill>
            </a:endParaRP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Aerosols </a:t>
            </a:r>
            <a:r>
              <a:rPr lang="en-US" b="1" dirty="0">
                <a:solidFill>
                  <a:srgbClr val="FF0000"/>
                </a:solidFill>
              </a:rPr>
              <a:t>are fine dispersions in air </a:t>
            </a:r>
            <a:r>
              <a:rPr lang="en-US" dirty="0">
                <a:solidFill>
                  <a:prstClr val="black"/>
                </a:solidFill>
              </a:rPr>
              <a:t>consist of water, tooth debris, M.</a:t>
            </a:r>
            <a:r>
              <a:rPr lang="en-US" dirty="0" err="1">
                <a:solidFill>
                  <a:prstClr val="black"/>
                </a:solidFill>
              </a:rPr>
              <a:t>Os</a:t>
            </a:r>
            <a:r>
              <a:rPr lang="en-US" dirty="0">
                <a:solidFill>
                  <a:prstClr val="black"/>
                </a:solidFill>
              </a:rPr>
              <a:t>.,restorative material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Aerosols &amp; vapor </a:t>
            </a:r>
            <a:r>
              <a:rPr lang="en-US" dirty="0">
                <a:solidFill>
                  <a:prstClr val="black"/>
                </a:solidFill>
              </a:rPr>
              <a:t>are created by cutting tooth structure&amp; </a:t>
            </a:r>
            <a:r>
              <a:rPr lang="en-US" dirty="0" err="1">
                <a:solidFill>
                  <a:prstClr val="black"/>
                </a:solidFill>
              </a:rPr>
              <a:t>restor</a:t>
            </a:r>
            <a:r>
              <a:rPr lang="en-US" dirty="0">
                <a:solidFill>
                  <a:prstClr val="black"/>
                </a:solidFill>
              </a:rPr>
              <a:t>. Material.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Aerosols</a:t>
            </a:r>
            <a:r>
              <a:rPr lang="en-US" dirty="0">
                <a:solidFill>
                  <a:prstClr val="black"/>
                </a:solidFill>
              </a:rPr>
              <a:t> are health hazard to all present.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Cutting amalgam or composite produce submicron particles &amp; vapor; may be inhaled produce </a:t>
            </a:r>
            <a:r>
              <a:rPr lang="en-US" b="1" dirty="0">
                <a:solidFill>
                  <a:srgbClr val="FF0000"/>
                </a:solidFill>
              </a:rPr>
              <a:t>alveolar irritation &amp; tissue reaction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Mask</a:t>
            </a:r>
            <a:r>
              <a:rPr lang="en-US" dirty="0">
                <a:solidFill>
                  <a:prstClr val="black"/>
                </a:solidFill>
              </a:rPr>
              <a:t> filter out bacteria ;do not filter out mercury or monomer vapor.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95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/>
            </a: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/>
            </a: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According to the centers for disease control dental </a:t>
            </a:r>
            <a:r>
              <a:rPr lang="en-US" sz="2200" b="1" dirty="0" err="1">
                <a:solidFill>
                  <a:srgbClr val="FF0000"/>
                </a:solidFill>
              </a:rPr>
              <a:t>insruments</a:t>
            </a:r>
            <a:r>
              <a:rPr lang="en-US" sz="2200" b="1" dirty="0">
                <a:solidFill>
                  <a:srgbClr val="FF0000"/>
                </a:solidFill>
              </a:rPr>
              <a:t> classified into 3 categories depend upon their risk for transmitting infection: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1700" b="1" dirty="0">
                <a:solidFill>
                  <a:srgbClr val="FF0000"/>
                </a:solidFill>
              </a:rPr>
              <a:t>1-critical: penetrate oral soft tissue</a:t>
            </a:r>
          </a:p>
          <a:p>
            <a:pPr marL="0" lvl="0" indent="0">
              <a:buNone/>
            </a:pPr>
            <a:r>
              <a:rPr lang="en-US" sz="1700" b="1" dirty="0">
                <a:solidFill>
                  <a:srgbClr val="FF0000"/>
                </a:solidFill>
              </a:rPr>
              <a:t>                       Bone ,blood </a:t>
            </a:r>
            <a:r>
              <a:rPr lang="en-US" sz="1700" b="1" dirty="0" err="1">
                <a:solidFill>
                  <a:srgbClr val="FF0000"/>
                </a:solidFill>
              </a:rPr>
              <a:t>sream</a:t>
            </a:r>
            <a:r>
              <a:rPr lang="en-US" sz="1700" b="1" dirty="0">
                <a:solidFill>
                  <a:srgbClr val="FF0000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US" sz="1700" b="1" dirty="0">
                <a:solidFill>
                  <a:prstClr val="black"/>
                </a:solidFill>
              </a:rPr>
              <a:t>Forceps, scalpels, bone chisels, surgical burs.</a:t>
            </a:r>
          </a:p>
          <a:p>
            <a:pPr marL="0" lvl="0" indent="0">
              <a:buNone/>
            </a:pPr>
            <a:r>
              <a:rPr lang="en-US" sz="1700" b="1" dirty="0">
                <a:solidFill>
                  <a:prstClr val="black"/>
                </a:solidFill>
              </a:rPr>
              <a:t>Sterilized after each use</a:t>
            </a:r>
          </a:p>
          <a:p>
            <a:pPr marL="0" lvl="0" indent="0">
              <a:buNone/>
            </a:pPr>
            <a:r>
              <a:rPr lang="en-US" sz="1700" b="1" dirty="0">
                <a:solidFill>
                  <a:prstClr val="black"/>
                </a:solidFill>
              </a:rPr>
              <a:t>Steam under pressure, dry Heat or chemical sterilization</a:t>
            </a:r>
          </a:p>
          <a:p>
            <a:pPr marL="0" lvl="0" indent="0">
              <a:buNone/>
            </a:pPr>
            <a:r>
              <a:rPr lang="en-US" sz="1700" b="1" dirty="0">
                <a:solidFill>
                  <a:srgbClr val="FF0000"/>
                </a:solidFill>
              </a:rPr>
              <a:t>2- semi critical: not penetrate oral tissue</a:t>
            </a:r>
          </a:p>
          <a:p>
            <a:pPr marL="0" lvl="0" indent="0">
              <a:buNone/>
            </a:pPr>
            <a:r>
              <a:rPr lang="en-US" sz="1700" b="1" dirty="0">
                <a:solidFill>
                  <a:srgbClr val="FF0000"/>
                </a:solidFill>
              </a:rPr>
              <a:t>                      In contact oral mucous membrane </a:t>
            </a:r>
          </a:p>
          <a:p>
            <a:pPr marL="0" lvl="0" indent="0">
              <a:buNone/>
            </a:pPr>
            <a:r>
              <a:rPr lang="en-US" sz="1700" b="1" dirty="0">
                <a:solidFill>
                  <a:srgbClr val="FF0000"/>
                </a:solidFill>
              </a:rPr>
              <a:t>                      Non intact skin</a:t>
            </a:r>
          </a:p>
          <a:p>
            <a:pPr marL="0" lvl="0" indent="0">
              <a:buNone/>
            </a:pPr>
            <a:r>
              <a:rPr lang="en-US" sz="1700" b="1" dirty="0">
                <a:solidFill>
                  <a:prstClr val="black"/>
                </a:solidFill>
              </a:rPr>
              <a:t>Dental mirror, amalgam </a:t>
            </a:r>
            <a:r>
              <a:rPr lang="en-US" sz="1700" b="1" dirty="0" err="1">
                <a:solidFill>
                  <a:prstClr val="black"/>
                </a:solidFill>
              </a:rPr>
              <a:t>condensor</a:t>
            </a:r>
            <a:r>
              <a:rPr lang="en-US" sz="1700" b="1" dirty="0">
                <a:solidFill>
                  <a:prstClr val="black"/>
                </a:solidFill>
              </a:rPr>
              <a:t>, impression tray.</a:t>
            </a:r>
          </a:p>
          <a:p>
            <a:pPr marL="0" lvl="0" indent="0">
              <a:buNone/>
            </a:pPr>
            <a:r>
              <a:rPr lang="en-US" sz="1700" b="1" dirty="0">
                <a:solidFill>
                  <a:prstClr val="black"/>
                </a:solidFill>
              </a:rPr>
              <a:t>Sterilized after each use.</a:t>
            </a:r>
          </a:p>
          <a:p>
            <a:pPr marL="0" lvl="0" indent="0">
              <a:buNone/>
            </a:pPr>
            <a:r>
              <a:rPr lang="en-US" sz="1700" b="1" dirty="0">
                <a:solidFill>
                  <a:prstClr val="black"/>
                </a:solidFill>
              </a:rPr>
              <a:t>Or high level </a:t>
            </a:r>
            <a:r>
              <a:rPr lang="en-US" sz="1700" b="1" dirty="0" err="1">
                <a:solidFill>
                  <a:prstClr val="black"/>
                </a:solidFill>
              </a:rPr>
              <a:t>disinfictant</a:t>
            </a:r>
            <a:endParaRPr lang="en-US" sz="17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7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700" b="1" dirty="0">
                <a:solidFill>
                  <a:srgbClr val="FF0000"/>
                </a:solidFill>
              </a:rPr>
              <a:t>3- non critical: contact intact skin, m. membrane.</a:t>
            </a:r>
          </a:p>
          <a:p>
            <a:pPr marL="0" lvl="0" indent="0">
              <a:buNone/>
            </a:pPr>
            <a:r>
              <a:rPr lang="en-US" sz="1700" b="1" dirty="0">
                <a:solidFill>
                  <a:prstClr val="black"/>
                </a:solidFill>
              </a:rPr>
              <a:t>                          X-ray head, pulse </a:t>
            </a:r>
            <a:r>
              <a:rPr lang="en-US" sz="1700" b="1" dirty="0" err="1">
                <a:solidFill>
                  <a:prstClr val="black"/>
                </a:solidFill>
              </a:rPr>
              <a:t>oximeter</a:t>
            </a:r>
            <a:r>
              <a:rPr lang="en-US" sz="1700" b="1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US" sz="1700" b="1" dirty="0">
                <a:solidFill>
                  <a:prstClr val="black"/>
                </a:solidFill>
              </a:rPr>
              <a:t>                          Cleaned by low level disinfectant.</a:t>
            </a:r>
          </a:p>
          <a:p>
            <a:pPr lvl="0"/>
            <a:endParaRPr lang="en-US" sz="3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57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Ami R" pitchFamily="18" charset="-127"/>
                <a:ea typeface="Ami R" pitchFamily="18" charset="-127"/>
              </a:rPr>
              <a:t>Pre sterilization </a:t>
            </a:r>
            <a:r>
              <a:rPr lang="en-US" sz="3200" b="1" dirty="0" smtClean="0">
                <a:solidFill>
                  <a:srgbClr val="00B050"/>
                </a:solidFill>
                <a:latin typeface="Ami R" pitchFamily="18" charset="-127"/>
                <a:ea typeface="Ami R" pitchFamily="18" charset="-127"/>
              </a:rPr>
              <a:t>Instrument </a:t>
            </a:r>
            <a:r>
              <a:rPr lang="en-US" sz="3200" b="1" dirty="0">
                <a:solidFill>
                  <a:srgbClr val="00B050"/>
                </a:solidFill>
                <a:latin typeface="Ami R" pitchFamily="18" charset="-127"/>
                <a:ea typeface="Ami R" pitchFamily="18" charset="-127"/>
              </a:rPr>
              <a:t>cleaning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000" dirty="0">
                <a:solidFill>
                  <a:prstClr val="black"/>
                </a:solidFill>
              </a:rPr>
              <a:t>Before sterilization or high-level disinfection, </a:t>
            </a:r>
            <a:r>
              <a:rPr lang="en-US" sz="3000" dirty="0">
                <a:solidFill>
                  <a:srgbClr val="FF0000"/>
                </a:solidFill>
              </a:rPr>
              <a:t>instruments should be cleaned thoroughly </a:t>
            </a:r>
            <a:r>
              <a:rPr lang="en-US" sz="3000" dirty="0">
                <a:solidFill>
                  <a:prstClr val="black"/>
                </a:solidFill>
              </a:rPr>
              <a:t>to remove debris.</a:t>
            </a:r>
          </a:p>
          <a:p>
            <a:pPr marL="0" lvl="0" indent="0">
              <a:buNone/>
            </a:pPr>
            <a:r>
              <a:rPr lang="en-US" sz="3000" dirty="0">
                <a:solidFill>
                  <a:prstClr val="black"/>
                </a:solidFill>
              </a:rPr>
              <a:t>• </a:t>
            </a:r>
            <a:r>
              <a:rPr lang="en-US" sz="3000" b="1" dirty="0">
                <a:solidFill>
                  <a:srgbClr val="FF0000"/>
                </a:solidFill>
              </a:rPr>
              <a:t>Persons</a:t>
            </a:r>
            <a:r>
              <a:rPr lang="en-US" sz="3000" dirty="0">
                <a:solidFill>
                  <a:prstClr val="black"/>
                </a:solidFill>
              </a:rPr>
              <a:t> involved in cleaning and reprocessing instruments should wear </a:t>
            </a:r>
            <a:r>
              <a:rPr lang="en-US" sz="3000" b="1" dirty="0">
                <a:solidFill>
                  <a:srgbClr val="FF0000"/>
                </a:solidFill>
              </a:rPr>
              <a:t>heavy- duty (reusable utility) gloves </a:t>
            </a:r>
            <a:r>
              <a:rPr lang="en-US" sz="3000" dirty="0">
                <a:solidFill>
                  <a:prstClr val="black"/>
                </a:solidFill>
              </a:rPr>
              <a:t>to lessen the risk of hand injuries.</a:t>
            </a:r>
          </a:p>
          <a:p>
            <a:pPr marL="0" lvl="0" indent="0">
              <a:buNone/>
            </a:pPr>
            <a:r>
              <a:rPr lang="en-US" sz="3000" dirty="0">
                <a:solidFill>
                  <a:prstClr val="black"/>
                </a:solidFill>
              </a:rPr>
              <a:t>•Placing instruments into a container of </a:t>
            </a:r>
            <a:r>
              <a:rPr lang="en-US" sz="3000" b="1" dirty="0">
                <a:solidFill>
                  <a:srgbClr val="FF0000"/>
                </a:solidFill>
              </a:rPr>
              <a:t>water or disinfectant/detergent</a:t>
            </a:r>
            <a:r>
              <a:rPr lang="en-US" sz="3000" dirty="0">
                <a:solidFill>
                  <a:prstClr val="black"/>
                </a:solidFill>
              </a:rPr>
              <a:t> as soon as possible after use will prevent drying of patient material and make cleaning easier and more efficient.</a:t>
            </a:r>
          </a:p>
          <a:p>
            <a:pPr lvl="0"/>
            <a:endParaRPr lang="en-US" sz="3000" dirty="0">
              <a:solidFill>
                <a:prstClr val="black"/>
              </a:solidFill>
            </a:endParaRPr>
          </a:p>
          <a:p>
            <a:pPr lvl="0"/>
            <a:endParaRPr lang="en-US" sz="3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30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 Pre sterilization </a:t>
            </a:r>
            <a:br>
              <a:rPr lang="en-US" sz="3600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</a:br>
            <a:r>
              <a:rPr lang="en-US" sz="3600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Instrument cleaning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40" y="1721932"/>
            <a:ext cx="3737172" cy="216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26" y="3886200"/>
            <a:ext cx="3581400" cy="2615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99333"/>
            <a:ext cx="3266540" cy="217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744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</a:br>
            <a:r>
              <a:rPr lang="en-US" sz="4000" b="1" dirty="0">
                <a:solidFill>
                  <a:srgbClr val="00B050"/>
                </a:solidFill>
                <a:latin typeface="Ami R" pitchFamily="18" charset="-127"/>
                <a:ea typeface="Ami R" pitchFamily="18" charset="-127"/>
              </a:rPr>
              <a:t>Disposal of Waste Materials</a:t>
            </a:r>
            <a:r>
              <a:rPr lang="en-US" sz="4000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n-US" sz="3000" dirty="0">
                <a:solidFill>
                  <a:prstClr val="black"/>
                </a:solidFill>
              </a:rPr>
              <a:t>• </a:t>
            </a:r>
            <a:r>
              <a:rPr lang="en-US" sz="3000" b="1" dirty="0">
                <a:solidFill>
                  <a:srgbClr val="FF0000"/>
                </a:solidFill>
              </a:rPr>
              <a:t>Blood, suctioned fluids, or other liquid waste </a:t>
            </a:r>
            <a:r>
              <a:rPr lang="en-US" sz="3000" dirty="0">
                <a:solidFill>
                  <a:prstClr val="black"/>
                </a:solidFill>
              </a:rPr>
              <a:t>may be poured carefully into a drain connected to a </a:t>
            </a:r>
            <a:r>
              <a:rPr lang="en-US" sz="3000" b="1" dirty="0">
                <a:solidFill>
                  <a:srgbClr val="FF0000"/>
                </a:solidFill>
              </a:rPr>
              <a:t>sanitary sewer system</a:t>
            </a:r>
            <a:r>
              <a:rPr lang="en-US" sz="3000" dirty="0">
                <a:solidFill>
                  <a:prstClr val="black"/>
                </a:solidFill>
              </a:rPr>
              <a:t>.</a:t>
            </a:r>
          </a:p>
          <a:p>
            <a:pPr marL="0" lvl="0" indent="0" algn="just">
              <a:buNone/>
            </a:pPr>
            <a:r>
              <a:rPr lang="en-US" sz="3000" dirty="0">
                <a:solidFill>
                  <a:prstClr val="black"/>
                </a:solidFill>
              </a:rPr>
              <a:t>• </a:t>
            </a:r>
            <a:r>
              <a:rPr lang="en-US" sz="3000" b="1" dirty="0">
                <a:solidFill>
                  <a:srgbClr val="FF0000"/>
                </a:solidFill>
              </a:rPr>
              <a:t>Disposable needles, scalpels, or other sharp items </a:t>
            </a:r>
            <a:r>
              <a:rPr lang="en-US" sz="3000" dirty="0">
                <a:solidFill>
                  <a:prstClr val="black"/>
                </a:solidFill>
              </a:rPr>
              <a:t>should be placed intact into </a:t>
            </a:r>
            <a:r>
              <a:rPr lang="en-US" sz="3000" b="1" dirty="0">
                <a:solidFill>
                  <a:srgbClr val="FF0000"/>
                </a:solidFill>
              </a:rPr>
              <a:t>puncture-resistant containers </a:t>
            </a:r>
            <a:r>
              <a:rPr lang="en-US" sz="3000" dirty="0">
                <a:solidFill>
                  <a:prstClr val="black"/>
                </a:solidFill>
              </a:rPr>
              <a:t>before disposal.</a:t>
            </a:r>
          </a:p>
          <a:p>
            <a:pPr marL="0" lvl="0" indent="0" algn="just">
              <a:buNone/>
            </a:pPr>
            <a:r>
              <a:rPr lang="en-US" sz="3000" dirty="0">
                <a:solidFill>
                  <a:prstClr val="black"/>
                </a:solidFill>
              </a:rPr>
              <a:t>• </a:t>
            </a:r>
            <a:r>
              <a:rPr lang="en-US" sz="3000" b="1" dirty="0">
                <a:solidFill>
                  <a:srgbClr val="FF0000"/>
                </a:solidFill>
              </a:rPr>
              <a:t>Solid waste contaminated with blood or other body fluids</a:t>
            </a:r>
            <a:r>
              <a:rPr lang="en-US" sz="3000" dirty="0">
                <a:solidFill>
                  <a:prstClr val="black"/>
                </a:solidFill>
              </a:rPr>
              <a:t> should be placed in </a:t>
            </a:r>
            <a:r>
              <a:rPr lang="en-US" sz="3000" b="1" dirty="0">
                <a:solidFill>
                  <a:srgbClr val="FF0000"/>
                </a:solidFill>
              </a:rPr>
              <a:t>sealed, sturdy impervious bags</a:t>
            </a:r>
            <a:r>
              <a:rPr lang="en-US" sz="3000" dirty="0">
                <a:solidFill>
                  <a:prstClr val="black"/>
                </a:solidFill>
              </a:rPr>
              <a:t> to prevent leakage of the contained.</a:t>
            </a:r>
          </a:p>
          <a:p>
            <a:pPr lvl="0"/>
            <a:endParaRPr lang="en-US" sz="3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80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lgam waste regulation: What dentists need to know | Dentistry I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838200"/>
            <a:ext cx="25146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Gk Amalgam Capsules Of Dental Material - AMALGAMATOR / SEALING MACH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9" y="830262"/>
            <a:ext cx="2601912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2"/>
          <p:cNvSpPr>
            <a:spLocks noChangeArrowheads="1"/>
          </p:cNvSpPr>
          <p:nvPr/>
        </p:nvSpPr>
        <p:spPr bwMode="auto">
          <a:xfrm>
            <a:off x="503237" y="3438593"/>
            <a:ext cx="3455988" cy="457200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Pre capsulated amalgam</a:t>
            </a:r>
          </a:p>
        </p:txBody>
      </p:sp>
      <p:sp>
        <p:nvSpPr>
          <p:cNvPr id="8" name="Rounded Rectangle 1"/>
          <p:cNvSpPr>
            <a:spLocks noChangeArrowheads="1"/>
          </p:cNvSpPr>
          <p:nvPr/>
        </p:nvSpPr>
        <p:spPr bwMode="auto">
          <a:xfrm>
            <a:off x="4787900" y="3470410"/>
            <a:ext cx="3589338" cy="431800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Amalgam waste regulation</a:t>
            </a:r>
          </a:p>
        </p:txBody>
      </p:sp>
    </p:spTree>
    <p:extLst>
      <p:ext uri="{BB962C8B-B14F-4D97-AF65-F5344CB8AC3E}">
        <p14:creationId xmlns:p14="http://schemas.microsoft.com/office/powerpoint/2010/main" val="27751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69" y="3064536"/>
            <a:ext cx="3578662" cy="159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69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The practice of dentistry exposes dental professionals to a </a:t>
            </a:r>
            <a:r>
              <a:rPr lang="en-US" sz="2800" dirty="0" smtClean="0"/>
              <a:t>variety </a:t>
            </a:r>
            <a:r>
              <a:rPr lang="en-US" sz="2800" dirty="0"/>
              <a:t>of work related hazards. These includes</a:t>
            </a:r>
            <a:r>
              <a:rPr lang="en-US" sz="2800" dirty="0" smtClean="0"/>
              <a:t>:</a:t>
            </a:r>
          </a:p>
          <a:p>
            <a:pPr marL="0" indent="0" algn="just">
              <a:buNone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Working </a:t>
            </a:r>
            <a:r>
              <a:rPr lang="en-US" sz="2400" dirty="0"/>
              <a:t>in a </a:t>
            </a:r>
            <a:r>
              <a:rPr lang="en-US" sz="2400" b="1" dirty="0">
                <a:solidFill>
                  <a:srgbClr val="FF0000"/>
                </a:solidFill>
              </a:rPr>
              <a:t>sanitary state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Working </a:t>
            </a:r>
            <a:r>
              <a:rPr lang="en-US" sz="2400" dirty="0"/>
              <a:t>at a </a:t>
            </a:r>
            <a:r>
              <a:rPr lang="en-US" sz="2400" b="1" dirty="0">
                <a:solidFill>
                  <a:srgbClr val="FF0000"/>
                </a:solidFill>
              </a:rPr>
              <a:t>high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level of concentration </a:t>
            </a:r>
            <a:r>
              <a:rPr lang="en-US" sz="2400" dirty="0"/>
              <a:t>for long hours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/>
              <a:t>Working with </a:t>
            </a:r>
            <a:r>
              <a:rPr lang="en-US" sz="2400" b="1" dirty="0">
                <a:solidFill>
                  <a:srgbClr val="FF0000"/>
                </a:solidFill>
              </a:rPr>
              <a:t>anxious patients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/>
              <a:t>Exposure to </a:t>
            </a:r>
            <a:r>
              <a:rPr lang="en-US" sz="2400" b="1" dirty="0">
                <a:solidFill>
                  <a:srgbClr val="FF0000"/>
                </a:solidFill>
              </a:rPr>
              <a:t>microbial aerosols </a:t>
            </a:r>
            <a:r>
              <a:rPr lang="en-US" sz="2400" dirty="0"/>
              <a:t>generated by high speed </a:t>
            </a:r>
            <a:r>
              <a:rPr lang="en-US" sz="2400" dirty="0" smtClean="0"/>
              <a:t>rotary </a:t>
            </a:r>
            <a:r>
              <a:rPr lang="en-US" sz="2400" dirty="0"/>
              <a:t>hand pieces.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/>
              <a:t>Exposure to various </a:t>
            </a:r>
            <a:r>
              <a:rPr lang="en-US" sz="2400" b="1" dirty="0">
                <a:solidFill>
                  <a:srgbClr val="FF0000"/>
                </a:solidFill>
              </a:rPr>
              <a:t>chemicals</a:t>
            </a:r>
            <a:r>
              <a:rPr lang="en-US" sz="2400" dirty="0"/>
              <a:t> used in clinical </a:t>
            </a:r>
            <a:r>
              <a:rPr lang="en-US" sz="2400" dirty="0" smtClean="0"/>
              <a:t>dental practice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90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occupational hazards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/>
              <a:t>The </a:t>
            </a:r>
            <a:r>
              <a:rPr lang="en-US" u="sng" dirty="0"/>
              <a:t>major occupational hazards are: </a:t>
            </a:r>
            <a:endParaRPr lang="ar-IQ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Biological </a:t>
            </a:r>
            <a:r>
              <a:rPr lang="en-US" b="1" dirty="0">
                <a:solidFill>
                  <a:srgbClr val="0070C0"/>
                </a:solidFill>
              </a:rPr>
              <a:t>health hazards </a:t>
            </a:r>
            <a:endParaRPr lang="ar-IQ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Physical hazards</a:t>
            </a:r>
            <a:endParaRPr lang="ar-IQ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Chemical </a:t>
            </a:r>
            <a:r>
              <a:rPr lang="en-US" b="1" dirty="0">
                <a:solidFill>
                  <a:srgbClr val="0070C0"/>
                </a:solidFill>
              </a:rPr>
              <a:t>hazards </a:t>
            </a:r>
            <a:endParaRPr lang="ar-IQ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rgbClr val="0070C0"/>
                </a:solidFill>
              </a:rPr>
              <a:t>Musculoskeletal </a:t>
            </a:r>
            <a:r>
              <a:rPr lang="en-US" sz="3000" b="1" dirty="0">
                <a:solidFill>
                  <a:srgbClr val="0070C0"/>
                </a:solidFill>
              </a:rPr>
              <a:t>disorders and diseases of the PNS </a:t>
            </a:r>
            <a:endParaRPr lang="ar-IQ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Mechanical </a:t>
            </a:r>
            <a:r>
              <a:rPr lang="en-US" b="1" dirty="0">
                <a:solidFill>
                  <a:srgbClr val="0070C0"/>
                </a:solidFill>
              </a:rPr>
              <a:t>hazards </a:t>
            </a:r>
            <a:endParaRPr lang="ar-IQ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Psychosocial hazards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Legal </a:t>
            </a:r>
            <a:r>
              <a:rPr lang="en-US" b="1" dirty="0">
                <a:solidFill>
                  <a:srgbClr val="0070C0"/>
                </a:solidFill>
              </a:rPr>
              <a:t>hazards </a:t>
            </a:r>
            <a:endParaRPr lang="ar-IQ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>
                <a:solidFill>
                  <a:srgbClr val="0070C0"/>
                </a:solidFill>
                <a:ea typeface="+mn-ea"/>
                <a:cs typeface="+mn-cs"/>
              </a:rPr>
              <a:t>Biological health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Dental patients and dental health care workers may be exposed to a variety of </a:t>
            </a:r>
            <a:r>
              <a:rPr lang="en-US" sz="2400" dirty="0" smtClean="0">
                <a:solidFill>
                  <a:srgbClr val="FF0000"/>
                </a:solidFill>
              </a:rPr>
              <a:t>microorganisms </a:t>
            </a:r>
            <a:r>
              <a:rPr lang="en-US" sz="2400" b="1" dirty="0">
                <a:solidFill>
                  <a:srgbClr val="002060"/>
                </a:solidFill>
              </a:rPr>
              <a:t>via blood or oral or respiratory </a:t>
            </a:r>
            <a:r>
              <a:rPr lang="en-US" sz="2400" b="1" dirty="0" smtClean="0">
                <a:solidFill>
                  <a:srgbClr val="002060"/>
                </a:solidFill>
              </a:rPr>
              <a:t>secretions. </a:t>
            </a:r>
          </a:p>
          <a:p>
            <a:pPr algn="just"/>
            <a:r>
              <a:rPr lang="en-US" sz="2400" dirty="0" smtClean="0"/>
              <a:t>It </a:t>
            </a:r>
            <a:r>
              <a:rPr lang="en-US" sz="2400" dirty="0" smtClean="0"/>
              <a:t>includes:  cytomegalovirus</a:t>
            </a:r>
            <a:r>
              <a:rPr lang="en-US" sz="2400" dirty="0"/>
              <a:t>, hepatitis B virus (HBV), hepatitis c virus (HCV), </a:t>
            </a:r>
            <a:r>
              <a:rPr lang="en-US" sz="2400" dirty="0" smtClean="0"/>
              <a:t>herpes </a:t>
            </a:r>
            <a:r>
              <a:rPr lang="en-US" sz="2400" dirty="0"/>
              <a:t>simplex virus types 1 and 2, human immunodeficiency virus (HIV), mycobacterium tuberculosis, staphylococci, streptococci, and other viruses and bacteria especially those that infect the </a:t>
            </a:r>
            <a:r>
              <a:rPr lang="en-US" sz="2400" dirty="0" smtClean="0"/>
              <a:t>upper </a:t>
            </a:r>
            <a:r>
              <a:rPr lang="en-US" sz="2400" dirty="0"/>
              <a:t>respiratory tract.</a:t>
            </a:r>
          </a:p>
        </p:txBody>
      </p:sp>
    </p:spTree>
    <p:extLst>
      <p:ext uri="{BB962C8B-B14F-4D97-AF65-F5344CB8AC3E}">
        <p14:creationId xmlns:p14="http://schemas.microsoft.com/office/powerpoint/2010/main" val="28712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>
                <a:solidFill>
                  <a:srgbClr val="FF0000"/>
                </a:solidFill>
                <a:ea typeface="+mn-ea"/>
                <a:cs typeface="+mn-cs"/>
              </a:rPr>
              <a:t>Hepatitis </a:t>
            </a:r>
            <a:r>
              <a:rPr lang="en-US" sz="3000" b="1" dirty="0">
                <a:solidFill>
                  <a:srgbClr val="FF0000"/>
                </a:solidFill>
                <a:ea typeface="+mn-ea"/>
                <a:cs typeface="+mn-cs"/>
              </a:rPr>
              <a:t>B virus (</a:t>
            </a:r>
            <a:r>
              <a:rPr lang="en-US" sz="3000" b="1" dirty="0" smtClean="0">
                <a:solidFill>
                  <a:srgbClr val="FF0000"/>
                </a:solidFill>
                <a:ea typeface="+mn-ea"/>
                <a:cs typeface="+mn-cs"/>
              </a:rPr>
              <a:t>HBV)</a:t>
            </a:r>
            <a:r>
              <a:rPr lang="en-US" sz="3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000" b="1" dirty="0" smtClean="0">
                <a:solidFill>
                  <a:srgbClr val="FF0000"/>
                </a:solidFill>
                <a:ea typeface="+mn-ea"/>
                <a:cs typeface="+mn-cs"/>
              </a:rPr>
              <a:t>Modes </a:t>
            </a:r>
            <a:r>
              <a:rPr lang="en-US" sz="3000" b="1" dirty="0">
                <a:solidFill>
                  <a:srgbClr val="FF0000"/>
                </a:solidFill>
                <a:ea typeface="+mn-ea"/>
                <a:cs typeface="+mn-cs"/>
              </a:rPr>
              <a:t>of transmission in dentistry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HBV is transmitted both </a:t>
            </a:r>
            <a:r>
              <a:rPr lang="en-US" dirty="0" err="1"/>
              <a:t>percutaneously</a:t>
            </a:r>
            <a:r>
              <a:rPr lang="en-US" dirty="0"/>
              <a:t> and </a:t>
            </a:r>
            <a:r>
              <a:rPr lang="en-US" dirty="0" err="1"/>
              <a:t>non-percutaneously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>
                <a:solidFill>
                  <a:srgbClr val="FF0000"/>
                </a:solidFill>
              </a:rPr>
              <a:t>During treatment </a:t>
            </a:r>
            <a:r>
              <a:rPr lang="en-US" dirty="0"/>
              <a:t>multiple opportunities exist for </a:t>
            </a:r>
            <a:r>
              <a:rPr lang="en-US" dirty="0" smtClean="0"/>
              <a:t>inadvertent </a:t>
            </a:r>
            <a:r>
              <a:rPr lang="en-US" dirty="0">
                <a:solidFill>
                  <a:srgbClr val="FF0000"/>
                </a:solidFill>
              </a:rPr>
              <a:t>percutaneous wounds to the operator and staff.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>
                <a:solidFill>
                  <a:srgbClr val="FF0000"/>
                </a:solidFill>
              </a:rPr>
              <a:t>Non percutaneous </a:t>
            </a:r>
            <a:r>
              <a:rPr lang="en-US" dirty="0"/>
              <a:t>transmission in the dental environment includes transfer of infectious bodily secretions such as </a:t>
            </a:r>
            <a:r>
              <a:rPr lang="en-US" dirty="0" smtClean="0">
                <a:solidFill>
                  <a:srgbClr val="FF0000"/>
                </a:solidFill>
              </a:rPr>
              <a:t>saliva</a:t>
            </a:r>
            <a:r>
              <a:rPr lang="en-US" dirty="0">
                <a:solidFill>
                  <a:srgbClr val="FF0000"/>
                </a:solidFill>
              </a:rPr>
              <a:t>, blood and </a:t>
            </a:r>
            <a:r>
              <a:rPr lang="en-US" dirty="0" err="1">
                <a:solidFill>
                  <a:srgbClr val="FF0000"/>
                </a:solidFill>
              </a:rPr>
              <a:t>crevicular</a:t>
            </a:r>
            <a:r>
              <a:rPr lang="en-US" dirty="0">
                <a:solidFill>
                  <a:srgbClr val="FF0000"/>
                </a:solidFill>
              </a:rPr>
              <a:t> fluid.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Dental practitioners are considered as a group with one of the highest risk exposures to </a:t>
            </a:r>
            <a:r>
              <a:rPr lang="en-US" dirty="0" smtClean="0"/>
              <a:t>HBV.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+mn-ea"/>
                <a:cs typeface="+mn-cs"/>
              </a:rPr>
              <a:t>Signs and symptoms of hepatitis B infection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It </a:t>
            </a:r>
            <a:r>
              <a:rPr lang="en-US" dirty="0"/>
              <a:t>varies from a </a:t>
            </a:r>
            <a:r>
              <a:rPr lang="en-US" dirty="0">
                <a:solidFill>
                  <a:srgbClr val="FF0000"/>
                </a:solidFill>
              </a:rPr>
              <a:t>mild flu like illness to </a:t>
            </a:r>
            <a:r>
              <a:rPr lang="en-US" dirty="0" smtClean="0">
                <a:solidFill>
                  <a:srgbClr val="FF0000"/>
                </a:solidFill>
              </a:rPr>
              <a:t>fatal </a:t>
            </a:r>
            <a:r>
              <a:rPr lang="en-US" dirty="0">
                <a:solidFill>
                  <a:srgbClr val="FF0000"/>
                </a:solidFill>
              </a:rPr>
              <a:t>liver </a:t>
            </a:r>
            <a:r>
              <a:rPr lang="en-US" dirty="0" smtClean="0">
                <a:solidFill>
                  <a:srgbClr val="FF0000"/>
                </a:solidFill>
              </a:rPr>
              <a:t>failure </a:t>
            </a:r>
            <a:r>
              <a:rPr lang="en-US" dirty="0"/>
              <a:t>depending on the individuals general health and immune </a:t>
            </a:r>
            <a:r>
              <a:rPr lang="en-US" dirty="0" smtClean="0"/>
              <a:t>response</a:t>
            </a:r>
            <a:r>
              <a:rPr lang="en-US" dirty="0"/>
              <a:t>. The incubation period </a:t>
            </a:r>
            <a:r>
              <a:rPr lang="en-US" dirty="0" smtClean="0"/>
              <a:t>in </a:t>
            </a:r>
            <a:r>
              <a:rPr lang="en-US" dirty="0"/>
              <a:t>the average being </a:t>
            </a:r>
            <a:r>
              <a:rPr lang="en-US" b="1" dirty="0">
                <a:solidFill>
                  <a:srgbClr val="FF0000"/>
                </a:solidFill>
              </a:rPr>
              <a:t>60 - 120 days</a:t>
            </a:r>
            <a:r>
              <a:rPr lang="en-US" dirty="0"/>
              <a:t>. The onset of acute disease is generally insidious.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prodromal phase begins suddenly with </a:t>
            </a:r>
            <a:r>
              <a:rPr lang="en-US" b="1" dirty="0">
                <a:solidFill>
                  <a:srgbClr val="FF0000"/>
                </a:solidFill>
              </a:rPr>
              <a:t>anorexia, malaise, nausea, vomiting and fever.</a:t>
            </a:r>
            <a:r>
              <a:rPr lang="en-US" dirty="0"/>
              <a:t> </a:t>
            </a:r>
            <a:r>
              <a:rPr lang="en-US" dirty="0" err="1"/>
              <a:t>Urticaria</a:t>
            </a:r>
            <a:r>
              <a:rPr lang="en-US" dirty="0"/>
              <a:t> and arthralgia may also occur. </a:t>
            </a:r>
            <a:r>
              <a:rPr lang="en-US" b="1" dirty="0">
                <a:solidFill>
                  <a:srgbClr val="FF0000"/>
                </a:solidFill>
              </a:rPr>
              <a:t>After 3 to 10 days, dark urine appears followed by jaundice</a:t>
            </a:r>
            <a:r>
              <a:rPr lang="en-US" dirty="0"/>
              <a:t>. </a:t>
            </a:r>
            <a:r>
              <a:rPr lang="en-US" b="1" dirty="0">
                <a:solidFill>
                  <a:srgbClr val="00B050"/>
                </a:solidFill>
              </a:rPr>
              <a:t>After 1 to 2 weeks jaundice fades and recovery begins in 2 to 4 weeks. 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Sequel  </a:t>
            </a:r>
            <a:r>
              <a:rPr lang="en-US" b="1" dirty="0">
                <a:solidFill>
                  <a:srgbClr val="002060"/>
                </a:solidFill>
              </a:rPr>
              <a:t>to this infection could be asymptomatic or symptomatic carrier state, </a:t>
            </a:r>
            <a:r>
              <a:rPr lang="en-US" b="1" dirty="0" smtClean="0">
                <a:solidFill>
                  <a:srgbClr val="002060"/>
                </a:solidFill>
              </a:rPr>
              <a:t>cirrhosis</a:t>
            </a:r>
            <a:r>
              <a:rPr lang="en-US" b="1" dirty="0">
                <a:solidFill>
                  <a:srgbClr val="002060"/>
                </a:solidFill>
              </a:rPr>
              <a:t>, acute hepatitis infection, primary liver cancer or death.</a:t>
            </a:r>
          </a:p>
        </p:txBody>
      </p:sp>
    </p:spTree>
    <p:extLst>
      <p:ext uri="{BB962C8B-B14F-4D97-AF65-F5344CB8AC3E}">
        <p14:creationId xmlns:p14="http://schemas.microsoft.com/office/powerpoint/2010/main" val="38064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477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Physical hazards</a:t>
            </a:r>
          </a:p>
          <a:p>
            <a:pPr marL="514350" indent="-514350" algn="just">
              <a:buFont typeface="+mj-lt"/>
              <a:buAutoNum type="arabicPeriod"/>
            </a:pPr>
            <a:endParaRPr lang="en-US" sz="1800" b="1" dirty="0" smtClean="0">
              <a:solidFill>
                <a:srgbClr val="00B05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00B050"/>
                </a:solidFill>
              </a:rPr>
              <a:t>Cuts  </a:t>
            </a:r>
            <a:r>
              <a:rPr lang="en-US" sz="2400" b="1" dirty="0">
                <a:solidFill>
                  <a:srgbClr val="00B050"/>
                </a:solidFill>
              </a:rPr>
              <a:t>from sharp instruments, or puncture wounds </a:t>
            </a:r>
            <a:r>
              <a:rPr lang="en-US" sz="2400" dirty="0"/>
              <a:t>from needles or other sharp </a:t>
            </a:r>
            <a:r>
              <a:rPr lang="en-US" sz="2400" dirty="0" smtClean="0"/>
              <a:t>instruments</a:t>
            </a:r>
            <a:r>
              <a:rPr lang="en-US" sz="2400" dirty="0"/>
              <a:t>. Such injuries can result in the transmission of serious infectious disease to the dental </a:t>
            </a:r>
            <a:r>
              <a:rPr lang="en-US" sz="2400" dirty="0" smtClean="0"/>
              <a:t>worker.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00B050"/>
                </a:solidFill>
              </a:rPr>
              <a:t>Light</a:t>
            </a:r>
            <a:r>
              <a:rPr lang="en-US" sz="2400" b="1" dirty="0">
                <a:solidFill>
                  <a:srgbClr val="00B050"/>
                </a:solidFill>
              </a:rPr>
              <a:t>: </a:t>
            </a:r>
            <a:r>
              <a:rPr lang="en-US" sz="2400" dirty="0"/>
              <a:t>The acute effects of poor illumination are </a:t>
            </a:r>
            <a:r>
              <a:rPr lang="en-US" sz="2400" b="1" dirty="0"/>
              <a:t>eyestrain, headache, eye pain, lachrymation, </a:t>
            </a:r>
            <a:r>
              <a:rPr lang="en-US" sz="2400" b="1" dirty="0" smtClean="0"/>
              <a:t>congestion around </a:t>
            </a:r>
            <a:r>
              <a:rPr lang="en-US" sz="2400" b="1" dirty="0"/>
              <a:t>the </a:t>
            </a:r>
            <a:r>
              <a:rPr lang="en-US" sz="2400" b="1" dirty="0" smtClean="0"/>
              <a:t>cornea, </a:t>
            </a:r>
            <a:r>
              <a:rPr lang="en-US" sz="2400" dirty="0" smtClean="0"/>
              <a:t>exposure </a:t>
            </a:r>
            <a:r>
              <a:rPr lang="en-US" sz="2400" dirty="0"/>
              <a:t>to excessive brightness is associated with </a:t>
            </a:r>
            <a:r>
              <a:rPr lang="en-US" sz="2400" b="1" dirty="0"/>
              <a:t>discomfort, annoyance, and visual fatigue. </a:t>
            </a:r>
            <a:endParaRPr lang="en-US" sz="2400" b="1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400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Noise: </a:t>
            </a:r>
            <a:r>
              <a:rPr lang="en-US" sz="2400" dirty="0"/>
              <a:t>Auditory effects which consist </a:t>
            </a:r>
            <a:r>
              <a:rPr lang="en-US" sz="2400" b="1" dirty="0"/>
              <a:t>of temporary or </a:t>
            </a:r>
            <a:r>
              <a:rPr lang="en-US" sz="2400" b="1" dirty="0" smtClean="0"/>
              <a:t>permanent </a:t>
            </a:r>
            <a:r>
              <a:rPr lang="en-US" sz="2400" b="1" dirty="0"/>
              <a:t>hearing loss. </a:t>
            </a:r>
            <a:r>
              <a:rPr lang="en-US" sz="2400" dirty="0"/>
              <a:t>Non auditory effects which consists of nervousness, fatigue, interference with speech.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2470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4</a:t>
            </a:r>
            <a:r>
              <a:rPr lang="en-US" sz="2000" b="1" dirty="0" smtClean="0">
                <a:solidFill>
                  <a:srgbClr val="00B050"/>
                </a:solidFill>
              </a:rPr>
              <a:t>.</a:t>
            </a:r>
            <a:r>
              <a:rPr lang="en-US" sz="2000" b="1" dirty="0" smtClean="0">
                <a:solidFill>
                  <a:prstClr val="black"/>
                </a:solidFill>
              </a:rPr>
              <a:t>  </a:t>
            </a:r>
            <a:r>
              <a:rPr lang="en-US" sz="2400" b="1" dirty="0">
                <a:solidFill>
                  <a:srgbClr val="00B050"/>
                </a:solidFill>
              </a:rPr>
              <a:t>Vibration: </a:t>
            </a:r>
            <a:r>
              <a:rPr lang="en-US" sz="2400" dirty="0">
                <a:solidFill>
                  <a:prstClr val="black"/>
                </a:solidFill>
              </a:rPr>
              <a:t>Vibration affects hands and arms. After some months or years of exposure, the </a:t>
            </a:r>
            <a:r>
              <a:rPr lang="en-US" sz="2400" b="1" dirty="0">
                <a:solidFill>
                  <a:prstClr val="black"/>
                </a:solidFill>
              </a:rPr>
              <a:t>fine blood vessels of the fingers </a:t>
            </a:r>
            <a:r>
              <a:rPr lang="en-US" sz="2400" dirty="0">
                <a:solidFill>
                  <a:prstClr val="black"/>
                </a:solidFill>
              </a:rPr>
              <a:t>may be increasingly </a:t>
            </a:r>
            <a:r>
              <a:rPr lang="en-US" sz="2400" b="1" dirty="0">
                <a:solidFill>
                  <a:prstClr val="black"/>
                </a:solidFill>
              </a:rPr>
              <a:t>sensitive to spasm.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5. Ultraviolet </a:t>
            </a:r>
            <a:r>
              <a:rPr lang="en-US" sz="2400" b="1" dirty="0">
                <a:solidFill>
                  <a:srgbClr val="00B050"/>
                </a:solidFill>
              </a:rPr>
              <a:t>radiation: </a:t>
            </a:r>
            <a:r>
              <a:rPr lang="en-US" sz="2400" dirty="0">
                <a:solidFill>
                  <a:prstClr val="black"/>
                </a:solidFill>
              </a:rPr>
              <a:t>Occupational exposure to ultraviolet radiation </a:t>
            </a:r>
            <a:r>
              <a:rPr lang="en-US" sz="2400" dirty="0" smtClean="0">
                <a:solidFill>
                  <a:prstClr val="black"/>
                </a:solidFill>
              </a:rPr>
              <a:t>affects </a:t>
            </a:r>
            <a:r>
              <a:rPr lang="en-US" sz="2400" dirty="0">
                <a:solidFill>
                  <a:prstClr val="black"/>
                </a:solidFill>
              </a:rPr>
              <a:t>the eye, causing </a:t>
            </a:r>
            <a:r>
              <a:rPr lang="en-US" sz="2400" b="1" dirty="0">
                <a:solidFill>
                  <a:prstClr val="black"/>
                </a:solidFill>
              </a:rPr>
              <a:t>intense conjunctivitis and keratitis. 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6. Ionizing </a:t>
            </a:r>
            <a:r>
              <a:rPr lang="en-US" sz="2400" b="1" dirty="0">
                <a:solidFill>
                  <a:srgbClr val="00B050"/>
                </a:solidFill>
              </a:rPr>
              <a:t>radiation: </a:t>
            </a:r>
            <a:r>
              <a:rPr lang="en-US" sz="2400" dirty="0" smtClean="0">
                <a:solidFill>
                  <a:prstClr val="black"/>
                </a:solidFill>
              </a:rPr>
              <a:t>in </a:t>
            </a:r>
            <a:r>
              <a:rPr lang="en-US" sz="2400" dirty="0">
                <a:solidFill>
                  <a:prstClr val="black"/>
                </a:solidFill>
              </a:rPr>
              <a:t>medicine and </a:t>
            </a:r>
            <a:r>
              <a:rPr lang="en-US" sz="2400" dirty="0" smtClean="0">
                <a:solidFill>
                  <a:prstClr val="black"/>
                </a:solidFill>
              </a:rPr>
              <a:t>industry X </a:t>
            </a:r>
            <a:r>
              <a:rPr lang="en-US" sz="2400" dirty="0">
                <a:solidFill>
                  <a:prstClr val="black"/>
                </a:solidFill>
              </a:rPr>
              <a:t>rays and radioactive isotopes are widely used. The radiation hazards comprises of </a:t>
            </a:r>
            <a:r>
              <a:rPr lang="en-US" sz="2400" b="1" dirty="0">
                <a:solidFill>
                  <a:prstClr val="black"/>
                </a:solidFill>
              </a:rPr>
              <a:t>genetic changes</a:t>
            </a:r>
            <a:r>
              <a:rPr lang="en-US" sz="2400" b="1" dirty="0" smtClean="0">
                <a:solidFill>
                  <a:prstClr val="black"/>
                </a:solidFill>
              </a:rPr>
              <a:t>, </a:t>
            </a:r>
            <a:r>
              <a:rPr lang="en-US" sz="2400" b="1" dirty="0">
                <a:solidFill>
                  <a:prstClr val="black"/>
                </a:solidFill>
              </a:rPr>
              <a:t>cancer, </a:t>
            </a:r>
            <a:r>
              <a:rPr lang="en-US" sz="2400" b="1" dirty="0" smtClean="0">
                <a:solidFill>
                  <a:prstClr val="black"/>
                </a:solidFill>
              </a:rPr>
              <a:t>leukemia </a:t>
            </a:r>
            <a:r>
              <a:rPr lang="en-US" sz="2400" b="1" dirty="0">
                <a:solidFill>
                  <a:prstClr val="black"/>
                </a:solidFill>
              </a:rPr>
              <a:t>and in extreme cases the </a:t>
            </a:r>
            <a:r>
              <a:rPr lang="en-US" sz="2400" b="1" dirty="0" smtClean="0">
                <a:solidFill>
                  <a:prstClr val="black"/>
                </a:solidFill>
              </a:rPr>
              <a:t>death.</a:t>
            </a:r>
            <a:endParaRPr lang="en-US" sz="2400" b="1" dirty="0">
              <a:solidFill>
                <a:prstClr val="black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6882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1523</Words>
  <Application>Microsoft Office PowerPoint</Application>
  <PresentationFormat>On-screen Show (4:3)</PresentationFormat>
  <Paragraphs>107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Occupational Hazards in Dentistry</vt:lpstr>
      <vt:lpstr>Occupational hazard </vt:lpstr>
      <vt:lpstr>PowerPoint Presentation</vt:lpstr>
      <vt:lpstr>Major occupational hazards  </vt:lpstr>
      <vt:lpstr>Biological health hazards</vt:lpstr>
      <vt:lpstr>Hepatitis B virus (HBV) Modes of transmission in dentistry</vt:lpstr>
      <vt:lpstr>Signs and symptoms of hepatitis B infection</vt:lpstr>
      <vt:lpstr>PowerPoint Presentation</vt:lpstr>
      <vt:lpstr>PowerPoint Presentation</vt:lpstr>
      <vt:lpstr>Chemical Hazards</vt:lpstr>
      <vt:lpstr>Musculoskeletal disorders and diseases of PNS</vt:lpstr>
      <vt:lpstr>PowerPoint Presentation</vt:lpstr>
      <vt:lpstr>PowerPoint Presentation</vt:lpstr>
      <vt:lpstr>Psychosocial hazards </vt:lpstr>
      <vt:lpstr>Legal hazards</vt:lpstr>
      <vt:lpstr>Prevention of occupational hazards </vt:lpstr>
      <vt:lpstr>Eye precautions </vt:lpstr>
      <vt:lpstr>PowerPoint Presentation</vt:lpstr>
      <vt:lpstr>PowerPoint Presentation</vt:lpstr>
      <vt:lpstr>Inhalation precautions</vt:lpstr>
      <vt:lpstr>  According to the centers for disease control dental insruments classified into 3 categories depend upon their risk for transmitting infection: </vt:lpstr>
      <vt:lpstr> Pre sterilization Instrument cleaning</vt:lpstr>
      <vt:lpstr> Pre sterilization  Instrument cleaning</vt:lpstr>
      <vt:lpstr> Disposal of Waste Materials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Hazards in Dentistry</dc:title>
  <dc:creator>user</dc:creator>
  <cp:lastModifiedBy>user</cp:lastModifiedBy>
  <cp:revision>30</cp:revision>
  <dcterms:created xsi:type="dcterms:W3CDTF">2006-08-16T00:00:00Z</dcterms:created>
  <dcterms:modified xsi:type="dcterms:W3CDTF">2023-11-01T17:14:51Z</dcterms:modified>
</cp:coreProperties>
</file>