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sldIdLst>
    <p:sldId id="257" r:id="rId2"/>
    <p:sldId id="258" r:id="rId3"/>
    <p:sldId id="259" r:id="rId4"/>
    <p:sldId id="260" r:id="rId5"/>
    <p:sldId id="261" r:id="rId6"/>
    <p:sldId id="262" r:id="rId7"/>
    <p:sldId id="263" r:id="rId8"/>
    <p:sldId id="264" r:id="rId9"/>
    <p:sldId id="265" r:id="rId10"/>
    <p:sldId id="268" r:id="rId11"/>
    <p:sldId id="267" r:id="rId12"/>
    <p:sldId id="269" r:id="rId13"/>
    <p:sldId id="270" r:id="rId14"/>
    <p:sldId id="271" r:id="rId15"/>
    <p:sldId id="272" r:id="rId16"/>
    <p:sldId id="273" r:id="rId17"/>
    <p:sldId id="274" r:id="rId18"/>
    <p:sldId id="275" r:id="rId19"/>
    <p:sldId id="276" r:id="rId20"/>
    <p:sldId id="277" r:id="rId21"/>
    <p:sldId id="278" r:id="rId22"/>
    <p:sldId id="284" r:id="rId23"/>
    <p:sldId id="281" r:id="rId24"/>
    <p:sldId id="282" r:id="rId25"/>
    <p:sldId id="279" r:id="rId26"/>
    <p:sldId id="280" r:id="rId27"/>
    <p:sldId id="283" r:id="rId28"/>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aximized" horzBarState="maximized">
    <p:restoredLeft sz="65395" autoAdjust="0"/>
    <p:restoredTop sz="86439" autoAdjust="0"/>
  </p:normalViewPr>
  <p:slideViewPr>
    <p:cSldViewPr>
      <p:cViewPr varScale="1">
        <p:scale>
          <a:sx n="81" d="100"/>
          <a:sy n="81" d="100"/>
        </p:scale>
        <p:origin x="-1436" y="-56"/>
      </p:cViewPr>
      <p:guideLst>
        <p:guide orient="horz" pos="2160"/>
        <p:guide pos="2880"/>
      </p:guideLst>
    </p:cSldViewPr>
  </p:slideViewPr>
  <p:outlineViewPr>
    <p:cViewPr>
      <p:scale>
        <a:sx n="33" d="100"/>
        <a:sy n="33" d="100"/>
      </p:scale>
      <p:origin x="0" y="64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C02F34-A874-4CE6-9F80-0EF0ED637240}" type="doc">
      <dgm:prSet loTypeId="urn:microsoft.com/office/officeart/2005/8/layout/vList2" loCatId="list" qsTypeId="urn:microsoft.com/office/officeart/2005/8/quickstyle/simple3" qsCatId="simple" csTypeId="urn:microsoft.com/office/officeart/2005/8/colors/colorful1" csCatId="colorful" phldr="1"/>
      <dgm:spPr/>
      <dgm:t>
        <a:bodyPr/>
        <a:lstStyle/>
        <a:p>
          <a:pPr rtl="1"/>
          <a:endParaRPr lang="ar-IQ"/>
        </a:p>
      </dgm:t>
    </dgm:pt>
    <dgm:pt modelId="{30B37993-2CA8-47F5-8418-ED4DF360EF6F}">
      <dgm:prSet custT="1"/>
      <dgm:spPr/>
      <dgm:t>
        <a:bodyPr/>
        <a:lstStyle/>
        <a:p>
          <a:pPr algn="ctr" rtl="1"/>
          <a:r>
            <a:rPr lang="en-US" sz="2400" b="1" dirty="0" err="1" smtClean="0"/>
            <a:t>Assist.Lect</a:t>
          </a:r>
          <a:r>
            <a:rPr lang="en-US" sz="2400" b="1" dirty="0" smtClean="0"/>
            <a:t>. Noor </a:t>
          </a:r>
          <a:r>
            <a:rPr lang="en-US" sz="2400" b="1" dirty="0" err="1" smtClean="0"/>
            <a:t>Alaa</a:t>
          </a:r>
          <a:r>
            <a:rPr lang="en-US" sz="2400" b="1" dirty="0" smtClean="0"/>
            <a:t> </a:t>
          </a:r>
          <a:r>
            <a:rPr lang="en-US" sz="2400" b="1" dirty="0" err="1" smtClean="0"/>
            <a:t>Addulrazziq</a:t>
          </a:r>
          <a:endParaRPr lang="ar-IQ" sz="2400" dirty="0"/>
        </a:p>
      </dgm:t>
    </dgm:pt>
    <dgm:pt modelId="{BFCDEAF2-8D8B-4318-AAED-1EF0FAB042EB}" type="parTrans" cxnId="{E6316B86-A5F4-44A5-AFEC-46A5525B8989}">
      <dgm:prSet/>
      <dgm:spPr/>
      <dgm:t>
        <a:bodyPr/>
        <a:lstStyle/>
        <a:p>
          <a:pPr rtl="1"/>
          <a:endParaRPr lang="ar-IQ"/>
        </a:p>
      </dgm:t>
    </dgm:pt>
    <dgm:pt modelId="{7058DDE9-AE60-4E99-A904-C11A181A9898}" type="sibTrans" cxnId="{E6316B86-A5F4-44A5-AFEC-46A5525B8989}">
      <dgm:prSet/>
      <dgm:spPr/>
      <dgm:t>
        <a:bodyPr/>
        <a:lstStyle/>
        <a:p>
          <a:pPr rtl="1"/>
          <a:endParaRPr lang="ar-IQ"/>
        </a:p>
      </dgm:t>
    </dgm:pt>
    <dgm:pt modelId="{73D99EE7-5348-4C1D-AEF8-C1E737DB725A}">
      <dgm:prSet custT="1"/>
      <dgm:spPr/>
      <dgm:t>
        <a:bodyPr/>
        <a:lstStyle/>
        <a:p>
          <a:pPr algn="ctr" rtl="1"/>
          <a:r>
            <a:rPr lang="en-US" sz="1800" b="1" dirty="0" smtClean="0"/>
            <a:t>College of Dentistry/</a:t>
          </a:r>
          <a:r>
            <a:rPr lang="en-US" sz="1800" b="1" dirty="0" err="1" smtClean="0"/>
            <a:t>Mustansiriyah</a:t>
          </a:r>
          <a:r>
            <a:rPr lang="en-US" sz="1800" b="1" dirty="0" smtClean="0"/>
            <a:t> University</a:t>
          </a:r>
          <a:endParaRPr lang="ar-IQ" sz="1800" dirty="0"/>
        </a:p>
      </dgm:t>
    </dgm:pt>
    <dgm:pt modelId="{02575C26-A7EB-43EB-9403-A30837EDB583}" type="parTrans" cxnId="{49B9C5F6-1B40-4FAE-A870-85D00CEDAD7D}">
      <dgm:prSet/>
      <dgm:spPr/>
      <dgm:t>
        <a:bodyPr/>
        <a:lstStyle/>
        <a:p>
          <a:pPr rtl="1"/>
          <a:endParaRPr lang="ar-IQ"/>
        </a:p>
      </dgm:t>
    </dgm:pt>
    <dgm:pt modelId="{2C7CE04C-59A3-4979-9230-327E7A3850A4}" type="sibTrans" cxnId="{49B9C5F6-1B40-4FAE-A870-85D00CEDAD7D}">
      <dgm:prSet/>
      <dgm:spPr/>
      <dgm:t>
        <a:bodyPr/>
        <a:lstStyle/>
        <a:p>
          <a:pPr rtl="1"/>
          <a:endParaRPr lang="ar-IQ"/>
        </a:p>
      </dgm:t>
    </dgm:pt>
    <dgm:pt modelId="{2224D342-6A4E-410E-A918-8E1A553B5E8C}" type="pres">
      <dgm:prSet presAssocID="{45C02F34-A874-4CE6-9F80-0EF0ED637240}" presName="linear" presStyleCnt="0">
        <dgm:presLayoutVars>
          <dgm:animLvl val="lvl"/>
          <dgm:resizeHandles val="exact"/>
        </dgm:presLayoutVars>
      </dgm:prSet>
      <dgm:spPr/>
      <dgm:t>
        <a:bodyPr/>
        <a:lstStyle/>
        <a:p>
          <a:pPr rtl="1"/>
          <a:endParaRPr lang="ar-IQ"/>
        </a:p>
      </dgm:t>
    </dgm:pt>
    <dgm:pt modelId="{2BA95077-BBC2-48D6-A4A1-C7517EABB031}" type="pres">
      <dgm:prSet presAssocID="{30B37993-2CA8-47F5-8418-ED4DF360EF6F}" presName="parentText" presStyleLbl="node1" presStyleIdx="0" presStyleCnt="2" custLinFactY="-6271" custLinFactNeighborX="106" custLinFactNeighborY="-100000">
        <dgm:presLayoutVars>
          <dgm:chMax val="0"/>
          <dgm:bulletEnabled val="1"/>
        </dgm:presLayoutVars>
      </dgm:prSet>
      <dgm:spPr/>
      <dgm:t>
        <a:bodyPr/>
        <a:lstStyle/>
        <a:p>
          <a:pPr rtl="1"/>
          <a:endParaRPr lang="ar-IQ"/>
        </a:p>
      </dgm:t>
    </dgm:pt>
    <dgm:pt modelId="{D397F5A5-598D-40BF-AF54-5A2BB5EA96AF}" type="pres">
      <dgm:prSet presAssocID="{7058DDE9-AE60-4E99-A904-C11A181A9898}" presName="spacer" presStyleCnt="0"/>
      <dgm:spPr/>
    </dgm:pt>
    <dgm:pt modelId="{66AED153-C164-431A-892C-BC941863B79D}" type="pres">
      <dgm:prSet presAssocID="{73D99EE7-5348-4C1D-AEF8-C1E737DB725A}" presName="parentText" presStyleLbl="node1" presStyleIdx="1" presStyleCnt="2">
        <dgm:presLayoutVars>
          <dgm:chMax val="0"/>
          <dgm:bulletEnabled val="1"/>
        </dgm:presLayoutVars>
      </dgm:prSet>
      <dgm:spPr/>
      <dgm:t>
        <a:bodyPr/>
        <a:lstStyle/>
        <a:p>
          <a:pPr rtl="1"/>
          <a:endParaRPr lang="ar-IQ"/>
        </a:p>
      </dgm:t>
    </dgm:pt>
  </dgm:ptLst>
  <dgm:cxnLst>
    <dgm:cxn modelId="{49B9C5F6-1B40-4FAE-A870-85D00CEDAD7D}" srcId="{45C02F34-A874-4CE6-9F80-0EF0ED637240}" destId="{73D99EE7-5348-4C1D-AEF8-C1E737DB725A}" srcOrd="1" destOrd="0" parTransId="{02575C26-A7EB-43EB-9403-A30837EDB583}" sibTransId="{2C7CE04C-59A3-4979-9230-327E7A3850A4}"/>
    <dgm:cxn modelId="{E6316B86-A5F4-44A5-AFEC-46A5525B8989}" srcId="{45C02F34-A874-4CE6-9F80-0EF0ED637240}" destId="{30B37993-2CA8-47F5-8418-ED4DF360EF6F}" srcOrd="0" destOrd="0" parTransId="{BFCDEAF2-8D8B-4318-AAED-1EF0FAB042EB}" sibTransId="{7058DDE9-AE60-4E99-A904-C11A181A9898}"/>
    <dgm:cxn modelId="{42888349-4F73-434A-8175-EE8AC1D9A085}" type="presOf" srcId="{45C02F34-A874-4CE6-9F80-0EF0ED637240}" destId="{2224D342-6A4E-410E-A918-8E1A553B5E8C}" srcOrd="0" destOrd="0" presId="urn:microsoft.com/office/officeart/2005/8/layout/vList2"/>
    <dgm:cxn modelId="{402B88F8-B12F-41A9-A495-2F45B674B87C}" type="presOf" srcId="{73D99EE7-5348-4C1D-AEF8-C1E737DB725A}" destId="{66AED153-C164-431A-892C-BC941863B79D}" srcOrd="0" destOrd="0" presId="urn:microsoft.com/office/officeart/2005/8/layout/vList2"/>
    <dgm:cxn modelId="{E877C864-3EF0-448B-B452-DF571B763743}" type="presOf" srcId="{30B37993-2CA8-47F5-8418-ED4DF360EF6F}" destId="{2BA95077-BBC2-48D6-A4A1-C7517EABB031}" srcOrd="0" destOrd="0" presId="urn:microsoft.com/office/officeart/2005/8/layout/vList2"/>
    <dgm:cxn modelId="{F057D67F-9130-4D97-8DAB-F347C42C538C}" type="presParOf" srcId="{2224D342-6A4E-410E-A918-8E1A553B5E8C}" destId="{2BA95077-BBC2-48D6-A4A1-C7517EABB031}" srcOrd="0" destOrd="0" presId="urn:microsoft.com/office/officeart/2005/8/layout/vList2"/>
    <dgm:cxn modelId="{A8BA129C-2E11-47D7-BAF7-6EA0452A07D4}" type="presParOf" srcId="{2224D342-6A4E-410E-A918-8E1A553B5E8C}" destId="{D397F5A5-598D-40BF-AF54-5A2BB5EA96AF}" srcOrd="1" destOrd="0" presId="urn:microsoft.com/office/officeart/2005/8/layout/vList2"/>
    <dgm:cxn modelId="{6F2DA67E-6B80-48CA-B57C-DF1814779922}" type="presParOf" srcId="{2224D342-6A4E-410E-A918-8E1A553B5E8C}" destId="{66AED153-C164-431A-892C-BC941863B79D}"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A95077-BBC2-48D6-A4A1-C7517EABB031}">
      <dsp:nvSpPr>
        <dsp:cNvPr id="0" name=""/>
        <dsp:cNvSpPr/>
      </dsp:nvSpPr>
      <dsp:spPr>
        <a:xfrm>
          <a:off x="0" y="0"/>
          <a:ext cx="9124630" cy="599040"/>
        </a:xfrm>
        <a:prstGeom prst="roundRect">
          <a:avLst/>
        </a:prstGeom>
        <a:gradFill rotWithShape="0">
          <a:gsLst>
            <a:gs pos="0">
              <a:schemeClr val="accent2">
                <a:hueOff val="0"/>
                <a:satOff val="0"/>
                <a:lumOff val="0"/>
                <a:alphaOff val="0"/>
                <a:tint val="45000"/>
                <a:satMod val="200000"/>
              </a:schemeClr>
            </a:gs>
            <a:gs pos="30000">
              <a:schemeClr val="accent2">
                <a:hueOff val="0"/>
                <a:satOff val="0"/>
                <a:lumOff val="0"/>
                <a:alphaOff val="0"/>
                <a:tint val="61000"/>
                <a:satMod val="200000"/>
              </a:schemeClr>
            </a:gs>
            <a:gs pos="45000">
              <a:schemeClr val="accent2">
                <a:hueOff val="0"/>
                <a:satOff val="0"/>
                <a:lumOff val="0"/>
                <a:alphaOff val="0"/>
                <a:tint val="66000"/>
                <a:satMod val="200000"/>
              </a:schemeClr>
            </a:gs>
            <a:gs pos="55000">
              <a:schemeClr val="accent2">
                <a:hueOff val="0"/>
                <a:satOff val="0"/>
                <a:lumOff val="0"/>
                <a:alphaOff val="0"/>
                <a:tint val="66000"/>
                <a:satMod val="200000"/>
              </a:schemeClr>
            </a:gs>
            <a:gs pos="73000">
              <a:schemeClr val="accent2">
                <a:hueOff val="0"/>
                <a:satOff val="0"/>
                <a:lumOff val="0"/>
                <a:alphaOff val="0"/>
                <a:tint val="61000"/>
                <a:satMod val="200000"/>
              </a:schemeClr>
            </a:gs>
            <a:gs pos="100000">
              <a:schemeClr val="accent2">
                <a:hueOff val="0"/>
                <a:satOff val="0"/>
                <a:lumOff val="0"/>
                <a:alphaOff val="0"/>
                <a:tint val="45000"/>
                <a:satMod val="200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en-US" sz="2400" b="1" kern="1200" dirty="0" err="1" smtClean="0"/>
            <a:t>Assist.Lect</a:t>
          </a:r>
          <a:r>
            <a:rPr lang="en-US" sz="2400" b="1" kern="1200" dirty="0" smtClean="0"/>
            <a:t>. Noor </a:t>
          </a:r>
          <a:r>
            <a:rPr lang="en-US" sz="2400" b="1" kern="1200" dirty="0" err="1" smtClean="0"/>
            <a:t>Alaa</a:t>
          </a:r>
          <a:r>
            <a:rPr lang="en-US" sz="2400" b="1" kern="1200" dirty="0" smtClean="0"/>
            <a:t> </a:t>
          </a:r>
          <a:r>
            <a:rPr lang="en-US" sz="2400" b="1" kern="1200" dirty="0" err="1" smtClean="0"/>
            <a:t>Addulrazziq</a:t>
          </a:r>
          <a:endParaRPr lang="ar-IQ" sz="2400" kern="1200" dirty="0"/>
        </a:p>
      </dsp:txBody>
      <dsp:txXfrm>
        <a:off x="29243" y="29243"/>
        <a:ext cx="9066144" cy="540554"/>
      </dsp:txXfrm>
    </dsp:sp>
    <dsp:sp modelId="{66AED153-C164-431A-892C-BC941863B79D}">
      <dsp:nvSpPr>
        <dsp:cNvPr id="0" name=""/>
        <dsp:cNvSpPr/>
      </dsp:nvSpPr>
      <dsp:spPr>
        <a:xfrm>
          <a:off x="0" y="705308"/>
          <a:ext cx="9124630" cy="599040"/>
        </a:xfrm>
        <a:prstGeom prst="roundRect">
          <a:avLst/>
        </a:prstGeom>
        <a:gradFill rotWithShape="0">
          <a:gsLst>
            <a:gs pos="0">
              <a:schemeClr val="accent3">
                <a:hueOff val="0"/>
                <a:satOff val="0"/>
                <a:lumOff val="0"/>
                <a:alphaOff val="0"/>
                <a:tint val="45000"/>
                <a:satMod val="200000"/>
              </a:schemeClr>
            </a:gs>
            <a:gs pos="30000">
              <a:schemeClr val="accent3">
                <a:hueOff val="0"/>
                <a:satOff val="0"/>
                <a:lumOff val="0"/>
                <a:alphaOff val="0"/>
                <a:tint val="61000"/>
                <a:satMod val="200000"/>
              </a:schemeClr>
            </a:gs>
            <a:gs pos="45000">
              <a:schemeClr val="accent3">
                <a:hueOff val="0"/>
                <a:satOff val="0"/>
                <a:lumOff val="0"/>
                <a:alphaOff val="0"/>
                <a:tint val="66000"/>
                <a:satMod val="200000"/>
              </a:schemeClr>
            </a:gs>
            <a:gs pos="55000">
              <a:schemeClr val="accent3">
                <a:hueOff val="0"/>
                <a:satOff val="0"/>
                <a:lumOff val="0"/>
                <a:alphaOff val="0"/>
                <a:tint val="66000"/>
                <a:satMod val="200000"/>
              </a:schemeClr>
            </a:gs>
            <a:gs pos="73000">
              <a:schemeClr val="accent3">
                <a:hueOff val="0"/>
                <a:satOff val="0"/>
                <a:lumOff val="0"/>
                <a:alphaOff val="0"/>
                <a:tint val="61000"/>
                <a:satMod val="200000"/>
              </a:schemeClr>
            </a:gs>
            <a:gs pos="100000">
              <a:schemeClr val="accent3">
                <a:hueOff val="0"/>
                <a:satOff val="0"/>
                <a:lumOff val="0"/>
                <a:alphaOff val="0"/>
                <a:tint val="45000"/>
                <a:satMod val="200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en-US" sz="1800" b="1" kern="1200" dirty="0" smtClean="0"/>
            <a:t>College of Dentistry/</a:t>
          </a:r>
          <a:r>
            <a:rPr lang="en-US" sz="1800" b="1" kern="1200" dirty="0" err="1" smtClean="0"/>
            <a:t>Mustansiriyah</a:t>
          </a:r>
          <a:r>
            <a:rPr lang="en-US" sz="1800" b="1" kern="1200" dirty="0" smtClean="0"/>
            <a:t> University</a:t>
          </a:r>
          <a:endParaRPr lang="ar-IQ" sz="1800" kern="1200" dirty="0"/>
        </a:p>
      </dsp:txBody>
      <dsp:txXfrm>
        <a:off x="29243" y="734551"/>
        <a:ext cx="9066144" cy="54055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8" name="عنوان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a:xfrm>
            <a:off x="6400800" y="6355080"/>
            <a:ext cx="2286000" cy="365760"/>
          </a:xfrm>
        </p:spPr>
        <p:txBody>
          <a:bodyPr/>
          <a:lstStyle>
            <a:lvl1pPr>
              <a:defRPr sz="1400"/>
            </a:lvl1pPr>
          </a:lstStyle>
          <a:p>
            <a:fld id="{CE1DF0CC-F0C4-4B85-9A71-14E9E0904006}" type="datetimeFigureOut">
              <a:rPr lang="ar-IQ" smtClean="0"/>
              <a:t>10/06/1445</a:t>
            </a:fld>
            <a:endParaRPr lang="ar-IQ"/>
          </a:p>
        </p:txBody>
      </p:sp>
      <p:sp>
        <p:nvSpPr>
          <p:cNvPr id="17" name="عنصر نائب للتذييل 16"/>
          <p:cNvSpPr>
            <a:spLocks noGrp="1"/>
          </p:cNvSpPr>
          <p:nvPr>
            <p:ph type="ftr" sz="quarter" idx="11"/>
          </p:nvPr>
        </p:nvSpPr>
        <p:spPr>
          <a:xfrm>
            <a:off x="2898648" y="6355080"/>
            <a:ext cx="3474720" cy="365760"/>
          </a:xfrm>
        </p:spPr>
        <p:txBody>
          <a:bodyPr/>
          <a:lstStyle/>
          <a:p>
            <a:endParaRPr lang="ar-IQ"/>
          </a:p>
        </p:txBody>
      </p:sp>
      <p:sp>
        <p:nvSpPr>
          <p:cNvPr id="29" name="عنصر نائب لرقم الشريحة 28"/>
          <p:cNvSpPr>
            <a:spLocks noGrp="1"/>
          </p:cNvSpPr>
          <p:nvPr>
            <p:ph type="sldNum" sz="quarter" idx="12"/>
          </p:nvPr>
        </p:nvSpPr>
        <p:spPr>
          <a:xfrm>
            <a:off x="1216152" y="6355080"/>
            <a:ext cx="1219200" cy="365760"/>
          </a:xfrm>
        </p:spPr>
        <p:txBody>
          <a:bodyPr/>
          <a:lstStyle/>
          <a:p>
            <a:fld id="{A4FD70A5-C63B-4604-8C95-557C0DE0C7F5}" type="slidenum">
              <a:rPr lang="ar-IQ" smtClean="0"/>
              <a:t>‹#›</a:t>
            </a:fld>
            <a:endParaRPr lang="ar-IQ"/>
          </a:p>
        </p:txBody>
      </p:sp>
      <p:sp>
        <p:nvSpPr>
          <p:cNvPr id="21" name="مستطيل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مستطيل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مستطيل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مستطيل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CE1DF0CC-F0C4-4B85-9A71-14E9E0904006}" type="datetimeFigureOut">
              <a:rPr lang="ar-IQ" smtClean="0"/>
              <a:t>10/06/1445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A4FD70A5-C63B-4604-8C95-557C0DE0C7F5}"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CE1DF0CC-F0C4-4B85-9A71-14E9E0904006}" type="datetimeFigureOut">
              <a:rPr lang="ar-IQ" smtClean="0"/>
              <a:t>10/06/1445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A4FD70A5-C63B-4604-8C95-557C0DE0C7F5}" type="slidenum">
              <a:rPr lang="ar-IQ" smtClean="0"/>
              <a:t>‹#›</a:t>
            </a:fld>
            <a:endParaRPr lang="ar-IQ"/>
          </a:p>
        </p:txBody>
      </p:sp>
      <p:sp>
        <p:nvSpPr>
          <p:cNvPr id="7" name="رابط مستقيم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مثلث متساوي الساقين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رابط مستقيم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4" name="عنصر نائب للتاريخ 3"/>
          <p:cNvSpPr>
            <a:spLocks noGrp="1"/>
          </p:cNvSpPr>
          <p:nvPr>
            <p:ph type="dt" sz="half" idx="10"/>
          </p:nvPr>
        </p:nvSpPr>
        <p:spPr/>
        <p:txBody>
          <a:bodyPr/>
          <a:lstStyle/>
          <a:p>
            <a:fld id="{CE1DF0CC-F0C4-4B85-9A71-14E9E0904006}" type="datetimeFigureOut">
              <a:rPr lang="ar-IQ" smtClean="0"/>
              <a:t>10/06/1445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A4FD70A5-C63B-4604-8C95-557C0DE0C7F5}" type="slidenum">
              <a:rPr lang="ar-IQ" smtClean="0"/>
              <a:t>‹#›</a:t>
            </a:fld>
            <a:endParaRPr lang="ar-IQ"/>
          </a:p>
        </p:txBody>
      </p:sp>
      <p:sp>
        <p:nvSpPr>
          <p:cNvPr id="8" name="عنصر نائب للمحتوى 7"/>
          <p:cNvSpPr>
            <a:spLocks noGrp="1"/>
          </p:cNvSpPr>
          <p:nvPr>
            <p:ph sz="quarter" idx="1"/>
          </p:nvPr>
        </p:nvSpPr>
        <p:spPr>
          <a:xfrm>
            <a:off x="457200" y="1219200"/>
            <a:ext cx="8229600" cy="493776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a:xfrm>
            <a:off x="6400800" y="6355080"/>
            <a:ext cx="2286000" cy="365760"/>
          </a:xfrm>
        </p:spPr>
        <p:txBody>
          <a:bodyPr/>
          <a:lstStyle/>
          <a:p>
            <a:fld id="{CE1DF0CC-F0C4-4B85-9A71-14E9E0904006}" type="datetimeFigureOut">
              <a:rPr lang="ar-IQ" smtClean="0"/>
              <a:t>10/06/1445</a:t>
            </a:fld>
            <a:endParaRPr lang="ar-IQ"/>
          </a:p>
        </p:txBody>
      </p:sp>
      <p:sp>
        <p:nvSpPr>
          <p:cNvPr id="5" name="عنصر نائب للتذييل 4"/>
          <p:cNvSpPr>
            <a:spLocks noGrp="1"/>
          </p:cNvSpPr>
          <p:nvPr>
            <p:ph type="ftr" sz="quarter" idx="11"/>
          </p:nvPr>
        </p:nvSpPr>
        <p:spPr>
          <a:xfrm>
            <a:off x="2898648" y="6355080"/>
            <a:ext cx="3474720" cy="365760"/>
          </a:xfrm>
        </p:spPr>
        <p:txBody>
          <a:bodyPr/>
          <a:lstStyle/>
          <a:p>
            <a:endParaRPr lang="ar-IQ"/>
          </a:p>
        </p:txBody>
      </p:sp>
      <p:sp>
        <p:nvSpPr>
          <p:cNvPr id="6" name="عنصر نائب لرقم الشريحة 5"/>
          <p:cNvSpPr>
            <a:spLocks noGrp="1"/>
          </p:cNvSpPr>
          <p:nvPr>
            <p:ph type="sldNum" sz="quarter" idx="12"/>
          </p:nvPr>
        </p:nvSpPr>
        <p:spPr>
          <a:xfrm>
            <a:off x="1069848" y="6355080"/>
            <a:ext cx="1520952" cy="365760"/>
          </a:xfrm>
        </p:spPr>
        <p:txBody>
          <a:bodyPr/>
          <a:lstStyle/>
          <a:p>
            <a:fld id="{A4FD70A5-C63B-4604-8C95-557C0DE0C7F5}" type="slidenum">
              <a:rPr lang="ar-IQ" smtClean="0"/>
              <a:t>‹#›</a:t>
            </a:fld>
            <a:endParaRPr lang="ar-IQ"/>
          </a:p>
        </p:txBody>
      </p:sp>
      <p:sp>
        <p:nvSpPr>
          <p:cNvPr id="7" name="مستطيل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مستطيل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28600"/>
            <a:ext cx="8229600" cy="914400"/>
          </a:xfrm>
        </p:spPr>
        <p:txBody>
          <a:bodyPr/>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CE1DF0CC-F0C4-4B85-9A71-14E9E0904006}" type="datetimeFigureOut">
              <a:rPr lang="ar-IQ" smtClean="0"/>
              <a:t>10/06/1445</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A4FD70A5-C63B-4604-8C95-557C0DE0C7F5}" type="slidenum">
              <a:rPr lang="ar-IQ" smtClean="0"/>
              <a:t>‹#›</a:t>
            </a:fld>
            <a:endParaRPr lang="ar-IQ"/>
          </a:p>
        </p:txBody>
      </p:sp>
      <p:sp>
        <p:nvSpPr>
          <p:cNvPr id="9" name="عنصر نائب للمحتوى 8"/>
          <p:cNvSpPr>
            <a:spLocks noGrp="1"/>
          </p:cNvSpPr>
          <p:nvPr>
            <p:ph sz="quarter" idx="1"/>
          </p:nvPr>
        </p:nvSpPr>
        <p:spPr>
          <a:xfrm>
            <a:off x="457200" y="1219200"/>
            <a:ext cx="4041648" cy="493776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1" name="عنصر نائب للمحتوى 10"/>
          <p:cNvSpPr>
            <a:spLocks noGrp="1"/>
          </p:cNvSpPr>
          <p:nvPr>
            <p:ph sz="quarter" idx="2"/>
          </p:nvPr>
        </p:nvSpPr>
        <p:spPr>
          <a:xfrm>
            <a:off x="4632198" y="1216152"/>
            <a:ext cx="4041648" cy="493776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28600"/>
            <a:ext cx="8229600" cy="914400"/>
          </a:xfrm>
        </p:spPr>
        <p:txBody>
          <a:bodyPr anchor="ctr"/>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7" name="عنصر نائب للتاريخ 6"/>
          <p:cNvSpPr>
            <a:spLocks noGrp="1"/>
          </p:cNvSpPr>
          <p:nvPr>
            <p:ph type="dt" sz="half" idx="10"/>
          </p:nvPr>
        </p:nvSpPr>
        <p:spPr/>
        <p:txBody>
          <a:bodyPr/>
          <a:lstStyle/>
          <a:p>
            <a:fld id="{CE1DF0CC-F0C4-4B85-9A71-14E9E0904006}" type="datetimeFigureOut">
              <a:rPr lang="ar-IQ" smtClean="0"/>
              <a:t>10/06/1445</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A4FD70A5-C63B-4604-8C95-557C0DE0C7F5}" type="slidenum">
              <a:rPr lang="ar-IQ" smtClean="0"/>
              <a:t>‹#›</a:t>
            </a:fld>
            <a:endParaRPr lang="ar-IQ"/>
          </a:p>
        </p:txBody>
      </p:sp>
      <p:sp>
        <p:nvSpPr>
          <p:cNvPr id="11" name="عنصر نائب للمحتوى 10"/>
          <p:cNvSpPr>
            <a:spLocks noGrp="1"/>
          </p:cNvSpPr>
          <p:nvPr>
            <p:ph sz="quarter" idx="2"/>
          </p:nvPr>
        </p:nvSpPr>
        <p:spPr>
          <a:xfrm>
            <a:off x="457200" y="2133600"/>
            <a:ext cx="4038600" cy="40386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quarter" idx="4"/>
          </p:nvPr>
        </p:nvSpPr>
        <p:spPr>
          <a:xfrm>
            <a:off x="4648200" y="2133600"/>
            <a:ext cx="4038600" cy="40386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28600"/>
            <a:ext cx="8229600" cy="914400"/>
          </a:xfrm>
        </p:spPr>
        <p:txBody>
          <a:body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CE1DF0CC-F0C4-4B85-9A71-14E9E0904006}" type="datetimeFigureOut">
              <a:rPr lang="ar-IQ" smtClean="0"/>
              <a:t>10/06/1445</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A4FD70A5-C63B-4604-8C95-557C0DE0C7F5}" type="slidenum">
              <a:rPr lang="ar-IQ" smtClean="0"/>
              <a:t>‹#›</a:t>
            </a:fld>
            <a:endParaRPr lang="ar-IQ"/>
          </a:p>
        </p:txBody>
      </p:sp>
      <p:sp>
        <p:nvSpPr>
          <p:cNvPr id="6" name="مثلث متساوي الساقين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CE1DF0CC-F0C4-4B85-9A71-14E9E0904006}" type="datetimeFigureOut">
              <a:rPr lang="ar-IQ" smtClean="0"/>
              <a:t>10/06/1445</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A4FD70A5-C63B-4604-8C95-557C0DE0C7F5}" type="slidenum">
              <a:rPr lang="ar-IQ" smtClean="0"/>
              <a:t>‹#›</a:t>
            </a:fld>
            <a:endParaRPr lang="ar-IQ"/>
          </a:p>
        </p:txBody>
      </p:sp>
      <p:sp>
        <p:nvSpPr>
          <p:cNvPr id="5" name="رابط مستقيم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مثلث متساوي الساقين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CE1DF0CC-F0C4-4B85-9A71-14E9E0904006}" type="datetimeFigureOut">
              <a:rPr lang="ar-IQ" smtClean="0"/>
              <a:t>10/06/1445</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A4FD70A5-C63B-4604-8C95-557C0DE0C7F5}" type="slidenum">
              <a:rPr lang="ar-IQ" smtClean="0"/>
              <a:t>‹#›</a:t>
            </a:fld>
            <a:endParaRPr lang="ar-IQ"/>
          </a:p>
        </p:txBody>
      </p:sp>
      <p:sp>
        <p:nvSpPr>
          <p:cNvPr id="8" name="رابط مستقيم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رابط مستقيم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مثلث متساوي الساقين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عنصر نائب للمحتوى 11"/>
          <p:cNvSpPr>
            <a:spLocks noGrp="1"/>
          </p:cNvSpPr>
          <p:nvPr>
            <p:ph sz="quarter" idx="1"/>
          </p:nvPr>
        </p:nvSpPr>
        <p:spPr>
          <a:xfrm>
            <a:off x="304800" y="304800"/>
            <a:ext cx="5715000" cy="5715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ar-SA" smtClean="0"/>
              <a:t>انقر فوق الأيقونة لإضافة صورة</a:t>
            </a:r>
            <a:endParaRPr kumimoji="0" lang="en-US" dirty="0"/>
          </a:p>
        </p:txBody>
      </p:sp>
      <p:sp>
        <p:nvSpPr>
          <p:cNvPr id="4" name="عنصر نائب للنص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CE1DF0CC-F0C4-4B85-9A71-14E9E0904006}" type="datetimeFigureOut">
              <a:rPr lang="ar-IQ" smtClean="0"/>
              <a:t>10/06/1445</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A4FD70A5-C63B-4604-8C95-557C0DE0C7F5}" type="slidenum">
              <a:rPr lang="ar-IQ" smtClean="0"/>
              <a:t>‹#›</a:t>
            </a:fld>
            <a:endParaRPr lang="ar-IQ"/>
          </a:p>
        </p:txBody>
      </p:sp>
      <p:sp>
        <p:nvSpPr>
          <p:cNvPr id="8" name="رابط مستقيم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مثلث متساوي الساقين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عنصر نائب للعنوان 21"/>
          <p:cNvSpPr>
            <a:spLocks noGrp="1"/>
          </p:cNvSpPr>
          <p:nvPr>
            <p:ph type="title"/>
          </p:nvPr>
        </p:nvSpPr>
        <p:spPr>
          <a:xfrm>
            <a:off x="457200" y="152400"/>
            <a:ext cx="8229600" cy="990600"/>
          </a:xfrm>
          <a:prstGeom prst="rect">
            <a:avLst/>
          </a:prstGeom>
        </p:spPr>
        <p:txBody>
          <a:bodyPr vert="horz" anchor="b" anchorCtr="0">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CE1DF0CC-F0C4-4B85-9A71-14E9E0904006}" type="datetimeFigureOut">
              <a:rPr lang="ar-IQ" smtClean="0"/>
              <a:t>10/06/1445</a:t>
            </a:fld>
            <a:endParaRPr lang="ar-IQ"/>
          </a:p>
        </p:txBody>
      </p:sp>
      <p:sp>
        <p:nvSpPr>
          <p:cNvPr id="3" name="عنصر نائب للتذييل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ar-IQ"/>
          </a:p>
        </p:txBody>
      </p:sp>
      <p:sp>
        <p:nvSpPr>
          <p:cNvPr id="23" name="عنصر نائب لرقم الشريحة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A4FD70A5-C63B-4604-8C95-557C0DE0C7F5}" type="slidenum">
              <a:rPr lang="ar-IQ" smtClean="0"/>
              <a:t>‹#›</a:t>
            </a:fld>
            <a:endParaRPr lang="ar-IQ"/>
          </a:p>
        </p:txBody>
      </p:sp>
      <p:sp>
        <p:nvSpPr>
          <p:cNvPr id="28" name="رابط مستقيم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رابط مستقيم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مثلث متساوي الساقين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1" eaLnBrk="1" latinLnBrk="0" hangingPunct="1">
        <a:spcBef>
          <a:spcPct val="0"/>
        </a:spcBef>
        <a:buNone/>
        <a:defRPr kumimoji="0" sz="3200" kern="120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r" rtl="1"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r" rtl="1"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r" rtl="1"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r" rtl="1"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r" rtl="1"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r" rtl="1"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r" rtl="1"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r" rtl="1"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70" y="-315416"/>
            <a:ext cx="9124630" cy="6408712"/>
          </a:xfrm>
          <a:prstGeom prst="rect">
            <a:avLst/>
          </a:prstGeom>
        </p:spPr>
      </p:pic>
      <p:graphicFrame>
        <p:nvGraphicFramePr>
          <p:cNvPr id="4" name="رسم تخطيطي 3"/>
          <p:cNvGraphicFramePr/>
          <p:nvPr>
            <p:extLst>
              <p:ext uri="{D42A27DB-BD31-4B8C-83A1-F6EECF244321}">
                <p14:modId xmlns:p14="http://schemas.microsoft.com/office/powerpoint/2010/main" val="1416522137"/>
              </p:ext>
            </p:extLst>
          </p:nvPr>
        </p:nvGraphicFramePr>
        <p:xfrm>
          <a:off x="0" y="5373216"/>
          <a:ext cx="9124630" cy="1318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78968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16632"/>
            <a:ext cx="8992781" cy="6192688"/>
          </a:xfrm>
          <a:prstGeom prst="rect">
            <a:avLst/>
          </a:prstGeom>
        </p:spPr>
      </p:pic>
    </p:spTree>
    <p:extLst>
      <p:ext uri="{BB962C8B-B14F-4D97-AF65-F5344CB8AC3E}">
        <p14:creationId xmlns:p14="http://schemas.microsoft.com/office/powerpoint/2010/main" val="15584091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39148"/>
            <a:ext cx="8856983" cy="6170172"/>
          </a:xfrm>
          <a:prstGeom prst="rect">
            <a:avLst/>
          </a:prstGeom>
        </p:spPr>
      </p:pic>
    </p:spTree>
    <p:extLst>
      <p:ext uri="{BB962C8B-B14F-4D97-AF65-F5344CB8AC3E}">
        <p14:creationId xmlns:p14="http://schemas.microsoft.com/office/powerpoint/2010/main" val="3118591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16632"/>
            <a:ext cx="8856984" cy="6192688"/>
          </a:xfrm>
          <a:prstGeom prst="rect">
            <a:avLst/>
          </a:prstGeom>
        </p:spPr>
      </p:pic>
    </p:spTree>
    <p:extLst>
      <p:ext uri="{BB962C8B-B14F-4D97-AF65-F5344CB8AC3E}">
        <p14:creationId xmlns:p14="http://schemas.microsoft.com/office/powerpoint/2010/main" val="37936177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16632"/>
            <a:ext cx="8928991" cy="6120680"/>
          </a:xfrm>
          <a:prstGeom prst="rect">
            <a:avLst/>
          </a:prstGeom>
        </p:spPr>
      </p:pic>
    </p:spTree>
    <p:extLst>
      <p:ext uri="{BB962C8B-B14F-4D97-AF65-F5344CB8AC3E}">
        <p14:creationId xmlns:p14="http://schemas.microsoft.com/office/powerpoint/2010/main" val="3618285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16632"/>
            <a:ext cx="8928992" cy="6192687"/>
          </a:xfrm>
          <a:prstGeom prst="rect">
            <a:avLst/>
          </a:prstGeom>
        </p:spPr>
      </p:pic>
    </p:spTree>
    <p:extLst>
      <p:ext uri="{BB962C8B-B14F-4D97-AF65-F5344CB8AC3E}">
        <p14:creationId xmlns:p14="http://schemas.microsoft.com/office/powerpoint/2010/main" val="7494517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523890" y="116632"/>
            <a:ext cx="1781257" cy="646331"/>
          </a:xfrm>
          <a:prstGeom prst="rect">
            <a:avLst/>
          </a:prstGeom>
        </p:spPr>
        <p:txBody>
          <a:bodyPr wrap="none">
            <a:spAutoFit/>
          </a:bodyPr>
          <a:lstStyle/>
          <a:p>
            <a:r>
              <a:rPr lang="en-US" sz="3600" b="1" dirty="0" smtClean="0">
                <a:solidFill>
                  <a:srgbClr val="C00000"/>
                </a:solidFill>
              </a:rPr>
              <a:t>Dermis</a:t>
            </a:r>
            <a:endParaRPr lang="ar-IQ" sz="3600" b="1" dirty="0">
              <a:solidFill>
                <a:srgbClr val="C00000"/>
              </a:solidFill>
            </a:endParaRPr>
          </a:p>
        </p:txBody>
      </p:sp>
      <p:sp>
        <p:nvSpPr>
          <p:cNvPr id="3" name="مستطيل 2"/>
          <p:cNvSpPr/>
          <p:nvPr/>
        </p:nvSpPr>
        <p:spPr>
          <a:xfrm>
            <a:off x="107504" y="701407"/>
            <a:ext cx="9036496" cy="5632311"/>
          </a:xfrm>
          <a:prstGeom prst="rect">
            <a:avLst/>
          </a:prstGeom>
        </p:spPr>
        <p:txBody>
          <a:bodyPr wrap="square">
            <a:spAutoFit/>
          </a:bodyPr>
          <a:lstStyle/>
          <a:p>
            <a:pPr algn="just" rtl="0"/>
            <a:r>
              <a:rPr lang="en-US" sz="4000" b="1" dirty="0" smtClean="0">
                <a:solidFill>
                  <a:srgbClr val="C00000"/>
                </a:solidFill>
              </a:rPr>
              <a:t>The dermis </a:t>
            </a:r>
            <a:r>
              <a:rPr lang="en-US" sz="4000" dirty="0" smtClean="0"/>
              <a:t>is the layer of skin that lies beneath the epidermis. </a:t>
            </a:r>
          </a:p>
          <a:p>
            <a:pPr marL="571500" indent="-571500" algn="just" rtl="0">
              <a:buFont typeface="Wingdings" pitchFamily="2" charset="2"/>
              <a:buChar char="Ø"/>
            </a:pPr>
            <a:r>
              <a:rPr lang="en-US" sz="4000" dirty="0" smtClean="0"/>
              <a:t>It is the thickest layer of the skin, and is made up of fibrous and elastic tissue. Thus it provides strength and flexibility to the skin. </a:t>
            </a:r>
          </a:p>
          <a:p>
            <a:pPr marL="571500" indent="-571500" algn="just" rtl="0">
              <a:buFont typeface="Wingdings" pitchFamily="2" charset="2"/>
              <a:buChar char="Ø"/>
            </a:pPr>
            <a:r>
              <a:rPr lang="en-US" sz="4000" dirty="0" smtClean="0"/>
              <a:t>It is comprised of two layers: </a:t>
            </a:r>
          </a:p>
          <a:p>
            <a:pPr marL="571500" indent="-571500" algn="just" rtl="0">
              <a:buFont typeface="Wingdings" pitchFamily="2" charset="2"/>
              <a:buChar char="§"/>
            </a:pPr>
            <a:r>
              <a:rPr lang="en-US" sz="4000" b="1" dirty="0" smtClean="0"/>
              <a:t>The papillary dermis </a:t>
            </a:r>
          </a:p>
          <a:p>
            <a:pPr marL="571500" indent="-571500" algn="just" rtl="0">
              <a:buFont typeface="Wingdings" pitchFamily="2" charset="2"/>
              <a:buChar char="§"/>
            </a:pPr>
            <a:r>
              <a:rPr lang="en-US" sz="4000" b="1" dirty="0" smtClean="0"/>
              <a:t>The reticular dermis</a:t>
            </a:r>
            <a:endParaRPr lang="ar-IQ" sz="4000" b="1" dirty="0"/>
          </a:p>
        </p:txBody>
      </p:sp>
    </p:spTree>
    <p:extLst>
      <p:ext uri="{BB962C8B-B14F-4D97-AF65-F5344CB8AC3E}">
        <p14:creationId xmlns:p14="http://schemas.microsoft.com/office/powerpoint/2010/main" val="33299068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9" y="116632"/>
            <a:ext cx="8712968" cy="6192688"/>
          </a:xfrm>
          <a:prstGeom prst="rect">
            <a:avLst/>
          </a:prstGeom>
        </p:spPr>
      </p:pic>
    </p:spTree>
    <p:extLst>
      <p:ext uri="{BB962C8B-B14F-4D97-AF65-F5344CB8AC3E}">
        <p14:creationId xmlns:p14="http://schemas.microsoft.com/office/powerpoint/2010/main" val="22434191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692696"/>
            <a:ext cx="8784976" cy="5109091"/>
          </a:xfrm>
          <a:prstGeom prst="rect">
            <a:avLst/>
          </a:prstGeom>
        </p:spPr>
        <p:txBody>
          <a:bodyPr wrap="square">
            <a:spAutoFit/>
          </a:bodyPr>
          <a:lstStyle/>
          <a:p>
            <a:pPr algn="l"/>
            <a:r>
              <a:rPr lang="en-US" sz="2800" b="1" dirty="0" smtClean="0">
                <a:solidFill>
                  <a:srgbClr val="C00000"/>
                </a:solidFill>
              </a:rPr>
              <a:t>Hypodermis </a:t>
            </a:r>
          </a:p>
          <a:p>
            <a:pPr algn="l"/>
            <a:endParaRPr lang="en-US" dirty="0" smtClean="0"/>
          </a:p>
          <a:p>
            <a:pPr algn="just" rtl="0"/>
            <a:r>
              <a:rPr lang="en-US" sz="2800" dirty="0" smtClean="0"/>
              <a:t>The hypodermis (also called the </a:t>
            </a:r>
            <a:r>
              <a:rPr lang="en-US" sz="2800" b="1" dirty="0" smtClean="0"/>
              <a:t>subcutaneous layer or superficial fascia</a:t>
            </a:r>
            <a:r>
              <a:rPr lang="en-US" sz="2800" dirty="0" smtClean="0"/>
              <a:t>) is a layer directly below the dermis and serves to connect the skin to the underlying fascia (fibrous tissue) of the bones and muscles. </a:t>
            </a:r>
          </a:p>
          <a:p>
            <a:pPr algn="just" rtl="0"/>
            <a:r>
              <a:rPr lang="en-US" sz="2800" dirty="0" smtClean="0"/>
              <a:t>It consists of </a:t>
            </a:r>
            <a:r>
              <a:rPr lang="en-US" sz="2800" b="1" dirty="0" smtClean="0"/>
              <a:t>loose connective tissue and adipose tissue</a:t>
            </a:r>
            <a:r>
              <a:rPr lang="en-US" sz="2800" dirty="0" smtClean="0"/>
              <a:t>. Adipose tissue present in the hypodermis consists of </a:t>
            </a:r>
            <a:r>
              <a:rPr lang="en-US" sz="2800" b="1" dirty="0" smtClean="0"/>
              <a:t>fat-storing cells called adipocytes</a:t>
            </a:r>
            <a:r>
              <a:rPr lang="en-US" sz="2800" dirty="0" smtClean="0"/>
              <a:t>. </a:t>
            </a:r>
          </a:p>
          <a:p>
            <a:pPr algn="just" rtl="0"/>
            <a:r>
              <a:rPr lang="en-US" sz="2800" dirty="0" smtClean="0"/>
              <a:t>This stored fat can serve as an energy reserve, insulate the body to prevent heat loss, and act as a cushion to protect underlying structures from trauma.</a:t>
            </a:r>
            <a:endParaRPr lang="ar-IQ" sz="2800" dirty="0"/>
          </a:p>
        </p:txBody>
      </p:sp>
    </p:spTree>
    <p:extLst>
      <p:ext uri="{BB962C8B-B14F-4D97-AF65-F5344CB8AC3E}">
        <p14:creationId xmlns:p14="http://schemas.microsoft.com/office/powerpoint/2010/main" val="34581843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188640"/>
            <a:ext cx="8712968" cy="5078313"/>
          </a:xfrm>
          <a:prstGeom prst="rect">
            <a:avLst/>
          </a:prstGeom>
        </p:spPr>
        <p:txBody>
          <a:bodyPr wrap="square">
            <a:spAutoFit/>
          </a:bodyPr>
          <a:lstStyle/>
          <a:p>
            <a:pPr algn="l"/>
            <a:r>
              <a:rPr lang="en-US" sz="3600" b="1" dirty="0" smtClean="0">
                <a:solidFill>
                  <a:srgbClr val="C00000"/>
                </a:solidFill>
              </a:rPr>
              <a:t>Epidermal Derivatives </a:t>
            </a:r>
          </a:p>
          <a:p>
            <a:endParaRPr lang="en-US" sz="3600" dirty="0"/>
          </a:p>
          <a:p>
            <a:pPr algn="l"/>
            <a:r>
              <a:rPr lang="en-US" sz="3600" dirty="0" smtClean="0"/>
              <a:t>Epidermal derivatives (also called </a:t>
            </a:r>
            <a:r>
              <a:rPr lang="en-US" sz="3600" b="1" dirty="0" smtClean="0"/>
              <a:t>epidermal appendages</a:t>
            </a:r>
            <a:r>
              <a:rPr lang="en-US" sz="3600" dirty="0" smtClean="0"/>
              <a:t>), Accessory structures of the skin include </a:t>
            </a:r>
            <a:r>
              <a:rPr lang="en-US" sz="3600" b="1" dirty="0" smtClean="0"/>
              <a:t>hairs</a:t>
            </a:r>
            <a:r>
              <a:rPr lang="en-US" sz="3600" dirty="0" smtClean="0"/>
              <a:t>, </a:t>
            </a:r>
            <a:r>
              <a:rPr lang="en-US" sz="3600" b="1" dirty="0" smtClean="0"/>
              <a:t>nails</a:t>
            </a:r>
            <a:r>
              <a:rPr lang="en-US" sz="3600" dirty="0" smtClean="0"/>
              <a:t> and </a:t>
            </a:r>
            <a:r>
              <a:rPr lang="en-US" sz="3600" b="1" dirty="0" smtClean="0"/>
              <a:t>glands</a:t>
            </a:r>
            <a:r>
              <a:rPr lang="en-US" sz="3600" dirty="0" smtClean="0"/>
              <a:t>. </a:t>
            </a:r>
          </a:p>
          <a:p>
            <a:pPr algn="l"/>
            <a:endParaRPr lang="en-US" sz="3600" dirty="0"/>
          </a:p>
          <a:p>
            <a:pPr algn="l"/>
            <a:r>
              <a:rPr lang="en-US" sz="3600" dirty="0" smtClean="0"/>
              <a:t>They are derived from the </a:t>
            </a:r>
            <a:r>
              <a:rPr lang="en-US" sz="3600" b="1" dirty="0" smtClean="0"/>
              <a:t>stratum </a:t>
            </a:r>
            <a:r>
              <a:rPr lang="en-US" sz="3600" b="1" dirty="0" err="1" smtClean="0"/>
              <a:t>basale</a:t>
            </a:r>
            <a:r>
              <a:rPr lang="en-US" sz="3600" b="1" dirty="0" smtClean="0"/>
              <a:t> </a:t>
            </a:r>
            <a:r>
              <a:rPr lang="en-US" sz="3600" dirty="0" smtClean="0"/>
              <a:t>of the epidermis and are embedded in the </a:t>
            </a:r>
            <a:r>
              <a:rPr lang="en-US" sz="3600" b="1" dirty="0" smtClean="0"/>
              <a:t>reticular</a:t>
            </a:r>
            <a:r>
              <a:rPr lang="en-US" sz="3600" dirty="0" smtClean="0"/>
              <a:t> </a:t>
            </a:r>
            <a:r>
              <a:rPr lang="en-US" sz="3600" b="1" dirty="0" smtClean="0"/>
              <a:t>layer</a:t>
            </a:r>
            <a:r>
              <a:rPr lang="en-US" sz="3600" dirty="0" smtClean="0"/>
              <a:t> of the dermis.</a:t>
            </a:r>
            <a:endParaRPr lang="ar-IQ" sz="3600" dirty="0"/>
          </a:p>
        </p:txBody>
      </p:sp>
    </p:spTree>
    <p:extLst>
      <p:ext uri="{BB962C8B-B14F-4D97-AF65-F5344CB8AC3E}">
        <p14:creationId xmlns:p14="http://schemas.microsoft.com/office/powerpoint/2010/main" val="4082444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20809" y="332656"/>
            <a:ext cx="982961" cy="584775"/>
          </a:xfrm>
          <a:prstGeom prst="rect">
            <a:avLst/>
          </a:prstGeom>
        </p:spPr>
        <p:txBody>
          <a:bodyPr wrap="none">
            <a:spAutoFit/>
          </a:bodyPr>
          <a:lstStyle/>
          <a:p>
            <a:pPr algn="just" fontAlgn="base"/>
            <a:r>
              <a:rPr lang="en-US" sz="3200" b="1" i="0" dirty="0" smtClean="0">
                <a:solidFill>
                  <a:srgbClr val="C00000"/>
                </a:solidFill>
                <a:effectLst/>
                <a:latin typeface="Nunito"/>
              </a:rPr>
              <a:t>Hair</a:t>
            </a:r>
            <a:endParaRPr lang="en-US" sz="3200" b="1" i="0" dirty="0">
              <a:solidFill>
                <a:srgbClr val="C00000"/>
              </a:solidFill>
              <a:effectLst/>
              <a:latin typeface="Nunito"/>
            </a:endParaRPr>
          </a:p>
        </p:txBody>
      </p:sp>
      <p:sp>
        <p:nvSpPr>
          <p:cNvPr id="3" name="مستطيل 2"/>
          <p:cNvSpPr/>
          <p:nvPr/>
        </p:nvSpPr>
        <p:spPr>
          <a:xfrm>
            <a:off x="395536" y="1052737"/>
            <a:ext cx="8640960" cy="5078313"/>
          </a:xfrm>
          <a:prstGeom prst="rect">
            <a:avLst/>
          </a:prstGeom>
        </p:spPr>
        <p:txBody>
          <a:bodyPr wrap="square">
            <a:spAutoFit/>
          </a:bodyPr>
          <a:lstStyle/>
          <a:p>
            <a:pPr algn="just" rtl="0" fontAlgn="base"/>
            <a:r>
              <a:rPr lang="en-US" sz="3600" b="1" i="0" dirty="0" smtClean="0">
                <a:solidFill>
                  <a:srgbClr val="00B050"/>
                </a:solidFill>
                <a:effectLst/>
                <a:latin typeface="Nunito"/>
              </a:rPr>
              <a:t>Hair consists of three parts:</a:t>
            </a:r>
            <a:r>
              <a:rPr lang="en-US" sz="3600" b="1" i="0" dirty="0" smtClean="0">
                <a:solidFill>
                  <a:srgbClr val="273239"/>
                </a:solidFill>
                <a:effectLst/>
                <a:latin typeface="Nunito"/>
              </a:rPr>
              <a:t> </a:t>
            </a:r>
            <a:endParaRPr lang="en-US" sz="3600" b="0" i="0" dirty="0" smtClean="0">
              <a:solidFill>
                <a:srgbClr val="273239"/>
              </a:solidFill>
              <a:effectLst/>
              <a:latin typeface="Nunito"/>
            </a:endParaRPr>
          </a:p>
          <a:p>
            <a:pPr algn="just" rtl="0" fontAlgn="base">
              <a:buFont typeface="Arial"/>
              <a:buChar char="•"/>
            </a:pPr>
            <a:r>
              <a:rPr lang="en-US" sz="3600" b="1" i="0" dirty="0" smtClean="0">
                <a:solidFill>
                  <a:srgbClr val="C00000"/>
                </a:solidFill>
                <a:effectLst/>
                <a:latin typeface="Nunito"/>
              </a:rPr>
              <a:t>Hair shaft</a:t>
            </a:r>
            <a:r>
              <a:rPr lang="en-US" sz="3600" b="1" i="0" dirty="0" smtClean="0">
                <a:solidFill>
                  <a:srgbClr val="273239"/>
                </a:solidFill>
                <a:effectLst/>
                <a:latin typeface="Nunito"/>
              </a:rPr>
              <a:t> </a:t>
            </a:r>
            <a:r>
              <a:rPr lang="en-US" sz="3600" b="0" i="0" dirty="0" smtClean="0">
                <a:solidFill>
                  <a:srgbClr val="273239"/>
                </a:solidFill>
                <a:effectLst/>
                <a:latin typeface="Nunito"/>
              </a:rPr>
              <a:t>is the part that projects from the skin and may extend slightly below the surface of the epidermis, </a:t>
            </a:r>
          </a:p>
          <a:p>
            <a:pPr algn="just" rtl="0" fontAlgn="base">
              <a:buFont typeface="Arial"/>
              <a:buChar char="•"/>
            </a:pPr>
            <a:r>
              <a:rPr lang="en-US" sz="3600" b="1" i="0" dirty="0" smtClean="0">
                <a:solidFill>
                  <a:srgbClr val="C00000"/>
                </a:solidFill>
                <a:effectLst/>
                <a:latin typeface="Nunito"/>
              </a:rPr>
              <a:t>Hair root</a:t>
            </a:r>
            <a:r>
              <a:rPr lang="en-US" sz="3600" b="0" i="0" dirty="0" smtClean="0">
                <a:solidFill>
                  <a:srgbClr val="273239"/>
                </a:solidFill>
                <a:effectLst/>
                <a:latin typeface="Nunito"/>
              </a:rPr>
              <a:t> is the part embedded within the dermis, </a:t>
            </a:r>
          </a:p>
          <a:p>
            <a:pPr algn="just" rtl="0" fontAlgn="base">
              <a:buFont typeface="Arial"/>
              <a:buChar char="•"/>
            </a:pPr>
            <a:r>
              <a:rPr lang="en-US" sz="3600" b="1" i="0" dirty="0" smtClean="0">
                <a:solidFill>
                  <a:srgbClr val="C00000"/>
                </a:solidFill>
                <a:effectLst/>
                <a:latin typeface="Nunito"/>
              </a:rPr>
              <a:t>Hair bulb</a:t>
            </a:r>
            <a:r>
              <a:rPr lang="en-US" sz="3600" b="1" i="0" dirty="0" smtClean="0">
                <a:solidFill>
                  <a:srgbClr val="273239"/>
                </a:solidFill>
                <a:effectLst/>
                <a:latin typeface="Nunito"/>
              </a:rPr>
              <a:t> </a:t>
            </a:r>
            <a:r>
              <a:rPr lang="en-US" sz="3600" b="0" i="0" dirty="0" smtClean="0">
                <a:solidFill>
                  <a:srgbClr val="273239"/>
                </a:solidFill>
                <a:effectLst/>
                <a:latin typeface="Nunito"/>
              </a:rPr>
              <a:t>contains a projection of the dermis called the hair papilla, with a capillary of blood supply.</a:t>
            </a:r>
            <a:endParaRPr lang="en-US" sz="3600" b="0" i="0" dirty="0">
              <a:solidFill>
                <a:srgbClr val="273239"/>
              </a:solidFill>
              <a:effectLst/>
              <a:latin typeface="Nunito"/>
            </a:endParaRPr>
          </a:p>
        </p:txBody>
      </p:sp>
    </p:spTree>
    <p:extLst>
      <p:ext uri="{BB962C8B-B14F-4D97-AF65-F5344CB8AC3E}">
        <p14:creationId xmlns:p14="http://schemas.microsoft.com/office/powerpoint/2010/main" val="2437097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260648"/>
            <a:ext cx="8928992" cy="4154984"/>
          </a:xfrm>
          <a:prstGeom prst="rect">
            <a:avLst/>
          </a:prstGeom>
        </p:spPr>
        <p:txBody>
          <a:bodyPr wrap="square">
            <a:spAutoFit/>
          </a:bodyPr>
          <a:lstStyle/>
          <a:p>
            <a:pPr algn="just" rtl="0"/>
            <a:r>
              <a:rPr lang="en-US" sz="4400" b="1" dirty="0" smtClean="0"/>
              <a:t>The integumentary system </a:t>
            </a:r>
            <a:r>
              <a:rPr lang="en-US" sz="4400" dirty="0" smtClean="0"/>
              <a:t>is the largest organ of the body that forms a physical barrier between the external environment and the internal environment that it serves to protect and maintain</a:t>
            </a:r>
            <a:r>
              <a:rPr lang="en-US" dirty="0" smtClean="0"/>
              <a:t>.</a:t>
            </a:r>
            <a:endParaRPr lang="ar-IQ" dirty="0"/>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856" y="3789040"/>
            <a:ext cx="5760640" cy="2880320"/>
          </a:xfrm>
          <a:prstGeom prst="rect">
            <a:avLst/>
          </a:prstGeom>
        </p:spPr>
      </p:pic>
    </p:spTree>
    <p:extLst>
      <p:ext uri="{BB962C8B-B14F-4D97-AF65-F5344CB8AC3E}">
        <p14:creationId xmlns:p14="http://schemas.microsoft.com/office/powerpoint/2010/main" val="18217856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5" y="116632"/>
            <a:ext cx="8928992" cy="6264696"/>
          </a:xfrm>
          <a:prstGeom prst="rect">
            <a:avLst/>
          </a:prstGeom>
        </p:spPr>
      </p:pic>
    </p:spTree>
    <p:extLst>
      <p:ext uri="{BB962C8B-B14F-4D97-AF65-F5344CB8AC3E}">
        <p14:creationId xmlns:p14="http://schemas.microsoft.com/office/powerpoint/2010/main" val="17415159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188640"/>
            <a:ext cx="8712968" cy="2739211"/>
          </a:xfrm>
          <a:prstGeom prst="rect">
            <a:avLst/>
          </a:prstGeom>
        </p:spPr>
        <p:txBody>
          <a:bodyPr wrap="square">
            <a:spAutoFit/>
          </a:bodyPr>
          <a:lstStyle/>
          <a:p>
            <a:pPr algn="just" rtl="0"/>
            <a:endParaRPr lang="en-US" sz="3200" b="1" dirty="0" smtClean="0">
              <a:solidFill>
                <a:srgbClr val="C00000"/>
              </a:solidFill>
            </a:endParaRPr>
          </a:p>
          <a:p>
            <a:pPr algn="just" rtl="0"/>
            <a:r>
              <a:rPr lang="en-US" sz="3600" b="1" dirty="0" smtClean="0">
                <a:solidFill>
                  <a:srgbClr val="C00000"/>
                </a:solidFill>
              </a:rPr>
              <a:t>Nails:</a:t>
            </a:r>
            <a:r>
              <a:rPr lang="en-US" sz="3600" dirty="0" smtClean="0">
                <a:solidFill>
                  <a:srgbClr val="C00000"/>
                </a:solidFill>
              </a:rPr>
              <a:t> </a:t>
            </a:r>
          </a:p>
          <a:p>
            <a:pPr algn="just" rtl="0"/>
            <a:r>
              <a:rPr lang="en-US" sz="3600" dirty="0" smtClean="0"/>
              <a:t> The nail is made up of hard, keratinized epidermal cells. It has:</a:t>
            </a:r>
            <a:endParaRPr lang="en-US" sz="3200" dirty="0">
              <a:solidFill>
                <a:srgbClr val="C00000"/>
              </a:solidFill>
            </a:endParaRPr>
          </a:p>
          <a:p>
            <a:pPr algn="just" rtl="0"/>
            <a:endParaRPr lang="en-US" sz="3200" dirty="0" smtClean="0">
              <a:solidFill>
                <a:srgbClr val="C00000"/>
              </a:solidFill>
            </a:endParaRPr>
          </a:p>
        </p:txBody>
      </p:sp>
      <p:sp>
        <p:nvSpPr>
          <p:cNvPr id="3" name="مستطيل 2"/>
          <p:cNvSpPr/>
          <p:nvPr/>
        </p:nvSpPr>
        <p:spPr>
          <a:xfrm>
            <a:off x="193965" y="3212976"/>
            <a:ext cx="8856984" cy="1077218"/>
          </a:xfrm>
          <a:prstGeom prst="rect">
            <a:avLst/>
          </a:prstGeom>
        </p:spPr>
        <p:txBody>
          <a:bodyPr wrap="square">
            <a:spAutoFit/>
          </a:bodyPr>
          <a:lstStyle/>
          <a:p>
            <a:pPr algn="l"/>
            <a:endParaRPr lang="en-US" sz="3200" b="1" dirty="0" smtClean="0">
              <a:solidFill>
                <a:srgbClr val="C00000"/>
              </a:solidFill>
            </a:endParaRPr>
          </a:p>
          <a:p>
            <a:pPr algn="l"/>
            <a:endParaRPr lang="en-US" sz="3200" b="1" dirty="0" smtClean="0">
              <a:solidFill>
                <a:srgbClr val="C00000"/>
              </a:solidFill>
            </a:endParaRPr>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965" y="2492896"/>
            <a:ext cx="8698515" cy="3888432"/>
          </a:xfrm>
          <a:prstGeom prst="rect">
            <a:avLst/>
          </a:prstGeom>
        </p:spPr>
      </p:pic>
    </p:spTree>
    <p:extLst>
      <p:ext uri="{BB962C8B-B14F-4D97-AF65-F5344CB8AC3E}">
        <p14:creationId xmlns:p14="http://schemas.microsoft.com/office/powerpoint/2010/main" val="34546849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260648"/>
            <a:ext cx="8605464" cy="2062103"/>
          </a:xfrm>
          <a:prstGeom prst="rect">
            <a:avLst/>
          </a:prstGeom>
        </p:spPr>
        <p:txBody>
          <a:bodyPr wrap="square">
            <a:spAutoFit/>
          </a:bodyPr>
          <a:lstStyle/>
          <a:p>
            <a:pPr lvl="0" algn="l"/>
            <a:r>
              <a:rPr lang="en-US" sz="3200" b="1" dirty="0">
                <a:solidFill>
                  <a:srgbClr val="C00000"/>
                </a:solidFill>
              </a:rPr>
              <a:t>Glands:</a:t>
            </a:r>
          </a:p>
          <a:p>
            <a:pPr lvl="0" algn="l"/>
            <a:r>
              <a:rPr lang="en-US" sz="3200" dirty="0">
                <a:solidFill>
                  <a:prstClr val="black"/>
                </a:solidFill>
              </a:rPr>
              <a:t>Two types of glands exist in the integument.</a:t>
            </a:r>
          </a:p>
          <a:p>
            <a:pPr lvl="0" algn="l"/>
            <a:r>
              <a:rPr lang="en-US" sz="3200" dirty="0">
                <a:solidFill>
                  <a:prstClr val="black"/>
                </a:solidFill>
              </a:rPr>
              <a:t>- </a:t>
            </a:r>
            <a:r>
              <a:rPr lang="en-US" sz="3200" b="1" dirty="0">
                <a:solidFill>
                  <a:prstClr val="black"/>
                </a:solidFill>
              </a:rPr>
              <a:t>Sebaceous glands </a:t>
            </a:r>
            <a:r>
              <a:rPr lang="en-US" sz="3200" dirty="0">
                <a:solidFill>
                  <a:prstClr val="black"/>
                </a:solidFill>
              </a:rPr>
              <a:t>(oil glands)</a:t>
            </a:r>
          </a:p>
          <a:p>
            <a:pPr lvl="0" algn="l"/>
            <a:r>
              <a:rPr lang="en-US" sz="3200" dirty="0">
                <a:solidFill>
                  <a:prstClr val="black"/>
                </a:solidFill>
              </a:rPr>
              <a:t>- </a:t>
            </a:r>
            <a:r>
              <a:rPr lang="en-US" sz="3200" b="1" dirty="0">
                <a:solidFill>
                  <a:prstClr val="black"/>
                </a:solidFill>
              </a:rPr>
              <a:t>Sudoriferous glands </a:t>
            </a:r>
            <a:r>
              <a:rPr lang="en-US" sz="3200" dirty="0">
                <a:solidFill>
                  <a:prstClr val="black"/>
                </a:solidFill>
              </a:rPr>
              <a:t>(sweat glands)</a:t>
            </a:r>
            <a:endParaRPr lang="ar-IQ" sz="3200" dirty="0">
              <a:solidFill>
                <a:prstClr val="black"/>
              </a:solidFill>
            </a:endParaRPr>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22751"/>
            <a:ext cx="8605463" cy="4058577"/>
          </a:xfrm>
          <a:prstGeom prst="rect">
            <a:avLst/>
          </a:prstGeom>
        </p:spPr>
      </p:pic>
    </p:spTree>
    <p:extLst>
      <p:ext uri="{BB962C8B-B14F-4D97-AF65-F5344CB8AC3E}">
        <p14:creationId xmlns:p14="http://schemas.microsoft.com/office/powerpoint/2010/main" val="9755053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4266" y="332656"/>
            <a:ext cx="8784976" cy="2616101"/>
          </a:xfrm>
          <a:prstGeom prst="rect">
            <a:avLst/>
          </a:prstGeom>
        </p:spPr>
        <p:txBody>
          <a:bodyPr wrap="square">
            <a:spAutoFit/>
          </a:bodyPr>
          <a:lstStyle/>
          <a:p>
            <a:endParaRPr lang="en-US" dirty="0" smtClean="0"/>
          </a:p>
          <a:p>
            <a:endParaRPr lang="en-US" dirty="0"/>
          </a:p>
          <a:p>
            <a:pPr algn="l"/>
            <a:r>
              <a:rPr lang="en-US" sz="3200" b="1" dirty="0" smtClean="0">
                <a:solidFill>
                  <a:srgbClr val="C00000"/>
                </a:solidFill>
              </a:rPr>
              <a:t>Skin receptors (Cutaneous receptors) </a:t>
            </a:r>
          </a:p>
          <a:p>
            <a:pPr algn="l"/>
            <a:r>
              <a:rPr lang="en-US" sz="3200" dirty="0" smtClean="0"/>
              <a:t>Skin is the most extensive sensory receptor of the body, and both dermis and epidermis layers contain nerve tissue.</a:t>
            </a:r>
            <a:endParaRPr lang="ar-IQ" sz="3200" dirty="0"/>
          </a:p>
        </p:txBody>
      </p:sp>
      <p:sp>
        <p:nvSpPr>
          <p:cNvPr id="3" name="مستطيل 2"/>
          <p:cNvSpPr/>
          <p:nvPr/>
        </p:nvSpPr>
        <p:spPr>
          <a:xfrm>
            <a:off x="94266" y="3140968"/>
            <a:ext cx="8712968" cy="2062103"/>
          </a:xfrm>
          <a:prstGeom prst="rect">
            <a:avLst/>
          </a:prstGeom>
        </p:spPr>
        <p:txBody>
          <a:bodyPr wrap="square">
            <a:spAutoFit/>
          </a:bodyPr>
          <a:lstStyle/>
          <a:p>
            <a:pPr marL="285750" indent="-285750" algn="l" rtl="0">
              <a:buFont typeface="Wingdings" pitchFamily="2" charset="2"/>
              <a:buChar char="v"/>
            </a:pPr>
            <a:r>
              <a:rPr lang="en-US" dirty="0" smtClean="0"/>
              <a:t> </a:t>
            </a:r>
            <a:r>
              <a:rPr lang="en-US" sz="3200" dirty="0" smtClean="0"/>
              <a:t>Cutaneous receptors : </a:t>
            </a:r>
          </a:p>
          <a:p>
            <a:pPr algn="l"/>
            <a:r>
              <a:rPr lang="en-US" sz="3200" b="1" dirty="0" smtClean="0"/>
              <a:t>Mechanoreceptors</a:t>
            </a:r>
            <a:r>
              <a:rPr lang="en-US" sz="3200" dirty="0" smtClean="0"/>
              <a:t> (touch &amp; pressure).</a:t>
            </a:r>
          </a:p>
          <a:p>
            <a:pPr algn="l"/>
            <a:r>
              <a:rPr lang="en-US" sz="3200" b="1" dirty="0" err="1" smtClean="0"/>
              <a:t>Thermoreceptors</a:t>
            </a:r>
            <a:r>
              <a:rPr lang="en-US" sz="3200" dirty="0" smtClean="0"/>
              <a:t> (temperature). </a:t>
            </a:r>
          </a:p>
          <a:p>
            <a:pPr algn="l"/>
            <a:r>
              <a:rPr lang="en-US" sz="3200" b="1" dirty="0" err="1" smtClean="0"/>
              <a:t>Nociceptors</a:t>
            </a:r>
            <a:r>
              <a:rPr lang="en-US" sz="3200" dirty="0" smtClean="0"/>
              <a:t> (pain)</a:t>
            </a:r>
            <a:endParaRPr lang="ar-IQ" sz="3200"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4169" y="4172019"/>
            <a:ext cx="2816632" cy="2260107"/>
          </a:xfrm>
          <a:prstGeom prst="rect">
            <a:avLst/>
          </a:prstGeom>
        </p:spPr>
      </p:pic>
    </p:spTree>
    <p:extLst>
      <p:ext uri="{BB962C8B-B14F-4D97-AF65-F5344CB8AC3E}">
        <p14:creationId xmlns:p14="http://schemas.microsoft.com/office/powerpoint/2010/main" val="15783725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453336"/>
          </a:xfrm>
          <a:prstGeom prst="rect">
            <a:avLst/>
          </a:prstGeom>
        </p:spPr>
      </p:pic>
    </p:spTree>
    <p:extLst>
      <p:ext uri="{BB962C8B-B14F-4D97-AF65-F5344CB8AC3E}">
        <p14:creationId xmlns:p14="http://schemas.microsoft.com/office/powerpoint/2010/main" val="33413887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260648"/>
            <a:ext cx="4572000" cy="1754326"/>
          </a:xfrm>
          <a:prstGeom prst="rect">
            <a:avLst/>
          </a:prstGeom>
        </p:spPr>
        <p:txBody>
          <a:bodyPr>
            <a:spAutoFit/>
          </a:bodyPr>
          <a:lstStyle/>
          <a:p>
            <a:pPr algn="l" fontAlgn="base"/>
            <a:r>
              <a:rPr lang="en-US" sz="2400" b="1" i="0" dirty="0" smtClean="0">
                <a:solidFill>
                  <a:srgbClr val="C00000"/>
                </a:solidFill>
                <a:effectLst/>
                <a:latin typeface="Nunito"/>
              </a:rPr>
              <a:t>Skin Disorders</a:t>
            </a:r>
          </a:p>
          <a:p>
            <a:pPr algn="l" fontAlgn="base"/>
            <a:endParaRPr lang="en-US" sz="2400" b="1" i="0" dirty="0" smtClean="0">
              <a:solidFill>
                <a:srgbClr val="C00000"/>
              </a:solidFill>
              <a:effectLst/>
              <a:latin typeface="Nunito"/>
            </a:endParaRPr>
          </a:p>
          <a:p>
            <a:pPr algn="l" fontAlgn="base"/>
            <a:endParaRPr lang="en-US" sz="2400" b="1" i="0" dirty="0" smtClean="0">
              <a:solidFill>
                <a:srgbClr val="C00000"/>
              </a:solidFill>
              <a:effectLst/>
              <a:latin typeface="Nunito"/>
            </a:endParaRPr>
          </a:p>
          <a:p>
            <a:r>
              <a:rPr lang="en-US" dirty="0" smtClean="0"/>
              <a:t/>
            </a:r>
            <a:br>
              <a:rPr lang="en-US" dirty="0" smtClean="0"/>
            </a:br>
            <a:endParaRPr lang="ar-IQ" dirty="0"/>
          </a:p>
        </p:txBody>
      </p:sp>
      <p:sp>
        <p:nvSpPr>
          <p:cNvPr id="3" name="مستطيل 2"/>
          <p:cNvSpPr/>
          <p:nvPr/>
        </p:nvSpPr>
        <p:spPr>
          <a:xfrm>
            <a:off x="251520" y="612845"/>
            <a:ext cx="8712968" cy="5632311"/>
          </a:xfrm>
          <a:prstGeom prst="rect">
            <a:avLst/>
          </a:prstGeom>
        </p:spPr>
        <p:txBody>
          <a:bodyPr wrap="square">
            <a:spAutoFit/>
          </a:bodyPr>
          <a:lstStyle/>
          <a:p>
            <a:pPr algn="just" rtl="0" fontAlgn="base"/>
            <a:r>
              <a:rPr lang="en-US" sz="2400" b="1" i="0" dirty="0" smtClean="0">
                <a:solidFill>
                  <a:srgbClr val="273239"/>
                </a:solidFill>
                <a:effectLst/>
                <a:latin typeface="Nunito"/>
              </a:rPr>
              <a:t>These are some of the following disorders that affect the skin:</a:t>
            </a:r>
            <a:endParaRPr lang="en-US" sz="2400" b="0" i="0" dirty="0" smtClean="0">
              <a:solidFill>
                <a:srgbClr val="273239"/>
              </a:solidFill>
              <a:effectLst/>
              <a:latin typeface="Nunito"/>
            </a:endParaRPr>
          </a:p>
          <a:p>
            <a:pPr algn="just" rtl="0" fontAlgn="base">
              <a:buFont typeface="Arial"/>
              <a:buChar char="•"/>
            </a:pPr>
            <a:r>
              <a:rPr lang="en-US" sz="2400" b="1" i="0" dirty="0" err="1" smtClean="0">
                <a:solidFill>
                  <a:srgbClr val="C00000"/>
                </a:solidFill>
                <a:effectLst/>
                <a:latin typeface="Nunito"/>
              </a:rPr>
              <a:t>Leukoderma</a:t>
            </a:r>
            <a:r>
              <a:rPr lang="en-US" sz="2400" b="1" i="0" dirty="0" smtClean="0">
                <a:solidFill>
                  <a:srgbClr val="273239"/>
                </a:solidFill>
                <a:effectLst/>
                <a:latin typeface="Nunito"/>
              </a:rPr>
              <a:t>: </a:t>
            </a:r>
            <a:r>
              <a:rPr lang="en-US" sz="2400" b="0" i="0" dirty="0" smtClean="0">
                <a:solidFill>
                  <a:srgbClr val="273239"/>
                </a:solidFill>
                <a:effectLst/>
                <a:latin typeface="Nunito"/>
              </a:rPr>
              <a:t>It is also known as </a:t>
            </a:r>
            <a:r>
              <a:rPr lang="en-US" sz="2400" b="1" i="0" dirty="0" smtClean="0">
                <a:solidFill>
                  <a:srgbClr val="273239"/>
                </a:solidFill>
                <a:effectLst/>
                <a:latin typeface="Nunito"/>
              </a:rPr>
              <a:t>‘</a:t>
            </a:r>
            <a:r>
              <a:rPr lang="en-US" sz="2400" b="1" i="0" dirty="0" err="1" smtClean="0">
                <a:solidFill>
                  <a:srgbClr val="273239"/>
                </a:solidFill>
                <a:effectLst/>
                <a:latin typeface="Nunito"/>
              </a:rPr>
              <a:t>vitiligo</a:t>
            </a:r>
            <a:r>
              <a:rPr lang="en-US" sz="2400" b="1" i="0" dirty="0" smtClean="0">
                <a:solidFill>
                  <a:srgbClr val="273239"/>
                </a:solidFill>
                <a:effectLst/>
                <a:latin typeface="Nunito"/>
              </a:rPr>
              <a:t>’. </a:t>
            </a:r>
            <a:r>
              <a:rPr lang="en-US" sz="2400" b="0" i="0" dirty="0" smtClean="0">
                <a:solidFill>
                  <a:srgbClr val="273239"/>
                </a:solidFill>
                <a:effectLst/>
                <a:latin typeface="Nunito"/>
              </a:rPr>
              <a:t>Skin pigmentation (melanin) is lost from smaller or larger patches at different regions of the body. The exact cause of the disease is still unknown.</a:t>
            </a:r>
          </a:p>
          <a:p>
            <a:pPr algn="just" rtl="0" fontAlgn="base">
              <a:buFont typeface="Arial"/>
              <a:buChar char="•"/>
            </a:pPr>
            <a:r>
              <a:rPr lang="en-US" sz="2400" b="1" i="0" dirty="0" smtClean="0">
                <a:solidFill>
                  <a:srgbClr val="C00000"/>
                </a:solidFill>
                <a:effectLst/>
                <a:latin typeface="Nunito"/>
              </a:rPr>
              <a:t>Albinism</a:t>
            </a:r>
            <a:r>
              <a:rPr lang="en-US" sz="2400" b="1" i="0" dirty="0" smtClean="0">
                <a:solidFill>
                  <a:srgbClr val="273239"/>
                </a:solidFill>
                <a:effectLst/>
                <a:latin typeface="Nunito"/>
              </a:rPr>
              <a:t>:</a:t>
            </a:r>
            <a:r>
              <a:rPr lang="en-US" sz="2400" b="0" i="0" dirty="0" smtClean="0">
                <a:solidFill>
                  <a:srgbClr val="273239"/>
                </a:solidFill>
                <a:effectLst/>
                <a:latin typeface="Nunito"/>
              </a:rPr>
              <a:t> Loss of pigmentation of the skin all over the body including eyebrows, hair, eyelashes, and even the iris. The skin of affected individuals appears pinkish because of the underlying blood capillaries. Albinism is a recessive trait caused due to inheritance; an albino couple would produce all albino children.</a:t>
            </a:r>
          </a:p>
          <a:p>
            <a:pPr algn="just" rtl="0" fontAlgn="base">
              <a:buFont typeface="Arial"/>
              <a:buChar char="•"/>
            </a:pPr>
            <a:r>
              <a:rPr lang="en-US" sz="2400" b="1" i="0" dirty="0" smtClean="0">
                <a:solidFill>
                  <a:srgbClr val="C00000"/>
                </a:solidFill>
                <a:effectLst/>
                <a:latin typeface="Nunito"/>
              </a:rPr>
              <a:t>Acne</a:t>
            </a:r>
            <a:r>
              <a:rPr lang="en-US" sz="2400" b="1" i="0" dirty="0" smtClean="0">
                <a:solidFill>
                  <a:srgbClr val="273239"/>
                </a:solidFill>
                <a:effectLst/>
                <a:latin typeface="Nunito"/>
              </a:rPr>
              <a:t>:</a:t>
            </a:r>
            <a:r>
              <a:rPr lang="en-US" sz="2400" b="0" i="0" dirty="0" smtClean="0">
                <a:solidFill>
                  <a:srgbClr val="273239"/>
                </a:solidFill>
                <a:effectLst/>
                <a:latin typeface="Nunito"/>
              </a:rPr>
              <a:t> It commonly occurs on the face, neck, chest, and shoulders. The symptoms are redness, blackheads, pimples, or deep cysts. It may leave scars on the skin if untreated.</a:t>
            </a:r>
            <a:endParaRPr lang="en-US" sz="2400" b="0" i="0" dirty="0">
              <a:solidFill>
                <a:srgbClr val="273239"/>
              </a:solidFill>
              <a:effectLst/>
              <a:latin typeface="Nunito"/>
            </a:endParaRPr>
          </a:p>
        </p:txBody>
      </p:sp>
    </p:spTree>
    <p:extLst>
      <p:ext uri="{BB962C8B-B14F-4D97-AF65-F5344CB8AC3E}">
        <p14:creationId xmlns:p14="http://schemas.microsoft.com/office/powerpoint/2010/main" val="23877346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5597" y="188640"/>
            <a:ext cx="8928992" cy="6124754"/>
          </a:xfrm>
          <a:prstGeom prst="rect">
            <a:avLst/>
          </a:prstGeom>
        </p:spPr>
        <p:txBody>
          <a:bodyPr wrap="square">
            <a:spAutoFit/>
          </a:bodyPr>
          <a:lstStyle/>
          <a:p>
            <a:pPr algn="just" rtl="0" fontAlgn="base">
              <a:buFont typeface="Arial"/>
              <a:buChar char="•"/>
            </a:pPr>
            <a:r>
              <a:rPr lang="en-US" sz="2800" b="1" i="0" dirty="0" smtClean="0">
                <a:solidFill>
                  <a:srgbClr val="C00000"/>
                </a:solidFill>
                <a:effectLst/>
                <a:latin typeface="Nunito"/>
              </a:rPr>
              <a:t>Measles</a:t>
            </a:r>
            <a:r>
              <a:rPr lang="en-US" sz="2800" b="0" i="0" dirty="0" smtClean="0">
                <a:solidFill>
                  <a:srgbClr val="273239"/>
                </a:solidFill>
                <a:effectLst/>
                <a:latin typeface="Nunito"/>
              </a:rPr>
              <a:t>: It causes red rashes which spread from the face to down the body within 3 to 5 days. The symptoms include fever, red or watery eyes, cough, and runny nose. </a:t>
            </a:r>
          </a:p>
          <a:p>
            <a:pPr algn="just" rtl="0" fontAlgn="base">
              <a:buFont typeface="Arial"/>
              <a:buChar char="•"/>
            </a:pPr>
            <a:r>
              <a:rPr lang="en-US" sz="2800" b="1" i="0" dirty="0" smtClean="0">
                <a:solidFill>
                  <a:srgbClr val="C00000"/>
                </a:solidFill>
                <a:effectLst/>
                <a:latin typeface="Nunito"/>
              </a:rPr>
              <a:t>Melanoma</a:t>
            </a:r>
            <a:r>
              <a:rPr lang="en-US" sz="2800" b="0" i="0" dirty="0" smtClean="0">
                <a:solidFill>
                  <a:srgbClr val="273239"/>
                </a:solidFill>
                <a:effectLst/>
                <a:latin typeface="Nunito"/>
              </a:rPr>
              <a:t>: It is the most serious form of skin cancer. It can also appear as a mole that has changed color or gotten bigger over time. Melanoma occurs in areas that are less exposed to the sun and it is common in people with light skin. </a:t>
            </a:r>
          </a:p>
          <a:p>
            <a:pPr algn="just" rtl="0" fontAlgn="base">
              <a:buFont typeface="Arial"/>
              <a:buChar char="•"/>
            </a:pPr>
            <a:r>
              <a:rPr lang="en-US" sz="2800" b="1" i="0" dirty="0" smtClean="0">
                <a:solidFill>
                  <a:srgbClr val="C00000"/>
                </a:solidFill>
                <a:effectLst/>
                <a:latin typeface="Nunito"/>
              </a:rPr>
              <a:t>Lupus</a:t>
            </a:r>
            <a:r>
              <a:rPr lang="en-US" sz="2800" b="0" i="0" dirty="0" smtClean="0">
                <a:solidFill>
                  <a:srgbClr val="273239"/>
                </a:solidFill>
                <a:effectLst/>
                <a:latin typeface="Nunito"/>
              </a:rPr>
              <a:t>: The symptoms include fever, headaches, fatigue, and painful joints. It spreads across the cheeks and nose.</a:t>
            </a:r>
          </a:p>
          <a:p>
            <a:pPr algn="just" rtl="0" fontAlgn="base">
              <a:buFont typeface="Arial"/>
              <a:buChar char="•"/>
            </a:pPr>
            <a:r>
              <a:rPr lang="en-US" sz="2800" b="1" i="0" dirty="0" smtClean="0">
                <a:solidFill>
                  <a:srgbClr val="C00000"/>
                </a:solidFill>
                <a:effectLst/>
                <a:latin typeface="Nunito"/>
              </a:rPr>
              <a:t>Wart</a:t>
            </a:r>
            <a:r>
              <a:rPr lang="en-US" sz="2800" b="0" i="0" dirty="0" smtClean="0">
                <a:solidFill>
                  <a:srgbClr val="273239"/>
                </a:solidFill>
                <a:effectLst/>
                <a:latin typeface="Nunito"/>
              </a:rPr>
              <a:t>: It is caused due to different type of viruses called Human papillomavirus(HPV). </a:t>
            </a:r>
            <a:r>
              <a:rPr lang="en-US" b="0" i="0" dirty="0" smtClean="0">
                <a:solidFill>
                  <a:srgbClr val="273239"/>
                </a:solidFill>
                <a:effectLst/>
                <a:latin typeface="Nunito"/>
              </a:rPr>
              <a:t> </a:t>
            </a:r>
            <a:endParaRPr lang="en-US" b="0" i="0" dirty="0">
              <a:solidFill>
                <a:srgbClr val="273239"/>
              </a:solidFill>
              <a:effectLst/>
              <a:latin typeface="Nunito"/>
            </a:endParaRPr>
          </a:p>
        </p:txBody>
      </p:sp>
    </p:spTree>
    <p:extLst>
      <p:ext uri="{BB962C8B-B14F-4D97-AF65-F5344CB8AC3E}">
        <p14:creationId xmlns:p14="http://schemas.microsoft.com/office/powerpoint/2010/main" val="34988424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063820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11560" y="332656"/>
            <a:ext cx="8352928" cy="5909310"/>
          </a:xfrm>
          <a:prstGeom prst="rect">
            <a:avLst/>
          </a:prstGeom>
        </p:spPr>
        <p:txBody>
          <a:bodyPr wrap="square">
            <a:spAutoFit/>
          </a:bodyPr>
          <a:lstStyle/>
          <a:p>
            <a:pPr algn="l" rtl="0"/>
            <a:r>
              <a:rPr lang="en-US" sz="5400" b="1" dirty="0" smtClean="0"/>
              <a:t>This system is divided into</a:t>
            </a:r>
            <a:r>
              <a:rPr lang="en-US" sz="5400" dirty="0" smtClean="0"/>
              <a:t>: </a:t>
            </a:r>
          </a:p>
          <a:p>
            <a:pPr algn="l" rtl="0"/>
            <a:r>
              <a:rPr lang="en-US" sz="5400" dirty="0" smtClean="0">
                <a:solidFill>
                  <a:srgbClr val="FF0000"/>
                </a:solidFill>
              </a:rPr>
              <a:t>1</a:t>
            </a:r>
            <a:r>
              <a:rPr lang="en-US" sz="5400" dirty="0" smtClean="0"/>
              <a:t>- skin</a:t>
            </a:r>
          </a:p>
          <a:p>
            <a:pPr algn="l" rtl="0"/>
            <a:r>
              <a:rPr lang="en-US" sz="5400" dirty="0" smtClean="0">
                <a:solidFill>
                  <a:srgbClr val="FF0000"/>
                </a:solidFill>
              </a:rPr>
              <a:t>2</a:t>
            </a:r>
            <a:r>
              <a:rPr lang="en-US" sz="5400" dirty="0" smtClean="0"/>
              <a:t>- hair</a:t>
            </a:r>
          </a:p>
          <a:p>
            <a:pPr lvl="0" algn="l" rtl="0"/>
            <a:r>
              <a:rPr lang="en-US" sz="5400" dirty="0" smtClean="0">
                <a:solidFill>
                  <a:srgbClr val="FF0000"/>
                </a:solidFill>
              </a:rPr>
              <a:t>3</a:t>
            </a:r>
            <a:r>
              <a:rPr lang="en-US" sz="5400" dirty="0" smtClean="0">
                <a:solidFill>
                  <a:prstClr val="black"/>
                </a:solidFill>
              </a:rPr>
              <a:t>- </a:t>
            </a:r>
            <a:r>
              <a:rPr lang="en-US" sz="5400" dirty="0">
                <a:solidFill>
                  <a:prstClr val="black"/>
                </a:solidFill>
              </a:rPr>
              <a:t>nails </a:t>
            </a:r>
            <a:endParaRPr lang="en-US" sz="5400" dirty="0" smtClean="0"/>
          </a:p>
          <a:p>
            <a:pPr algn="l" rtl="0"/>
            <a:r>
              <a:rPr lang="en-US" sz="5400" dirty="0" smtClean="0">
                <a:solidFill>
                  <a:srgbClr val="FF0000"/>
                </a:solidFill>
              </a:rPr>
              <a:t>4</a:t>
            </a:r>
            <a:r>
              <a:rPr lang="en-US" sz="5400" dirty="0" smtClean="0"/>
              <a:t>- glands </a:t>
            </a:r>
          </a:p>
          <a:p>
            <a:pPr algn="l" rtl="0"/>
            <a:r>
              <a:rPr lang="en-US" sz="5400" dirty="0" smtClean="0">
                <a:solidFill>
                  <a:srgbClr val="FF0000"/>
                </a:solidFill>
              </a:rPr>
              <a:t>5</a:t>
            </a:r>
            <a:r>
              <a:rPr lang="en-US" sz="5400" dirty="0" smtClean="0"/>
              <a:t>- nerve endings</a:t>
            </a:r>
            <a:endParaRPr lang="ar-IQ" sz="5400" dirty="0"/>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0950" y="1412776"/>
            <a:ext cx="4957514" cy="3888431"/>
          </a:xfrm>
          <a:prstGeom prst="rect">
            <a:avLst/>
          </a:prstGeom>
        </p:spPr>
      </p:pic>
    </p:spTree>
    <p:extLst>
      <p:ext uri="{BB962C8B-B14F-4D97-AF65-F5344CB8AC3E}">
        <p14:creationId xmlns:p14="http://schemas.microsoft.com/office/powerpoint/2010/main" val="11717500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116632"/>
            <a:ext cx="8784976" cy="6247864"/>
          </a:xfrm>
          <a:prstGeom prst="rect">
            <a:avLst/>
          </a:prstGeom>
        </p:spPr>
        <p:txBody>
          <a:bodyPr wrap="square">
            <a:spAutoFit/>
          </a:bodyPr>
          <a:lstStyle/>
          <a:p>
            <a:pPr algn="just" rtl="0"/>
            <a:r>
              <a:rPr lang="en-US" sz="4000" b="1" dirty="0" smtClean="0">
                <a:solidFill>
                  <a:srgbClr val="C00000"/>
                </a:solidFill>
              </a:rPr>
              <a:t>Skin</a:t>
            </a:r>
            <a:r>
              <a:rPr lang="en-US" sz="4000" dirty="0" smtClean="0"/>
              <a:t> is an organ because it consists of different tissues that are joined to perform a specific function. </a:t>
            </a:r>
          </a:p>
          <a:p>
            <a:pPr algn="just" rtl="0"/>
            <a:endParaRPr lang="en-US" sz="4000" dirty="0" smtClean="0"/>
          </a:p>
          <a:p>
            <a:pPr algn="just" rtl="0"/>
            <a:r>
              <a:rPr lang="en-US" sz="4000" b="1" dirty="0" smtClean="0">
                <a:solidFill>
                  <a:srgbClr val="C00000"/>
                </a:solidFill>
              </a:rPr>
              <a:t>Largest organ of the body in surface area and weight. </a:t>
            </a:r>
          </a:p>
          <a:p>
            <a:pPr algn="just" rtl="0"/>
            <a:endParaRPr lang="en-US" sz="4000" dirty="0" smtClean="0"/>
          </a:p>
          <a:p>
            <a:pPr algn="just" rtl="0"/>
            <a:r>
              <a:rPr lang="en-US" sz="4000" b="1" dirty="0" smtClean="0">
                <a:solidFill>
                  <a:srgbClr val="C00000"/>
                </a:solidFill>
              </a:rPr>
              <a:t>Dermatology</a:t>
            </a:r>
            <a:r>
              <a:rPr lang="en-US" sz="4000" dirty="0" smtClean="0"/>
              <a:t> is the medical specialty concerning the diagnosing and treatment of skin disorders.</a:t>
            </a:r>
            <a:endParaRPr lang="ar-IQ" sz="4000" dirty="0"/>
          </a:p>
        </p:txBody>
      </p:sp>
    </p:spTree>
    <p:extLst>
      <p:ext uri="{BB962C8B-B14F-4D97-AF65-F5344CB8AC3E}">
        <p14:creationId xmlns:p14="http://schemas.microsoft.com/office/powerpoint/2010/main" val="9727642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260648"/>
            <a:ext cx="8640960" cy="5570756"/>
          </a:xfrm>
          <a:prstGeom prst="rect">
            <a:avLst/>
          </a:prstGeom>
        </p:spPr>
        <p:txBody>
          <a:bodyPr wrap="square">
            <a:spAutoFit/>
          </a:bodyPr>
          <a:lstStyle/>
          <a:p>
            <a:pPr algn="ctr"/>
            <a:r>
              <a:rPr lang="en-US" sz="4800" b="1" dirty="0" smtClean="0">
                <a:solidFill>
                  <a:srgbClr val="C00000"/>
                </a:solidFill>
              </a:rPr>
              <a:t>Skin layers</a:t>
            </a:r>
          </a:p>
          <a:p>
            <a:pPr algn="just" rtl="0"/>
            <a:r>
              <a:rPr lang="en-US" dirty="0" smtClean="0"/>
              <a:t> </a:t>
            </a:r>
            <a:r>
              <a:rPr lang="en-US" sz="2800" dirty="0" smtClean="0"/>
              <a:t>The human skin consists essentially of three superimposed layers. From the outside to the inside, these are called:</a:t>
            </a:r>
          </a:p>
          <a:p>
            <a:pPr marL="457200" indent="-457200" algn="just" rtl="0">
              <a:buFont typeface="Wingdings" pitchFamily="2" charset="2"/>
              <a:buChar char="v"/>
            </a:pPr>
            <a:r>
              <a:rPr lang="en-US" sz="2800" b="1" dirty="0" smtClean="0">
                <a:solidFill>
                  <a:srgbClr val="C00000"/>
                </a:solidFill>
              </a:rPr>
              <a:t>The epidermis</a:t>
            </a:r>
            <a:r>
              <a:rPr lang="en-US" sz="2800" dirty="0" smtClean="0"/>
              <a:t>, the outermost layer of skin, provides a waterproof barrier and creates our skin tone.</a:t>
            </a:r>
          </a:p>
          <a:p>
            <a:pPr algn="just" rtl="0"/>
            <a:endParaRPr lang="en-US" sz="2800" dirty="0" smtClean="0"/>
          </a:p>
          <a:p>
            <a:pPr marL="457200" indent="-457200" algn="just" rtl="0">
              <a:buFont typeface="Wingdings" pitchFamily="2" charset="2"/>
              <a:buChar char="v"/>
            </a:pPr>
            <a:r>
              <a:rPr lang="en-US" sz="2800" b="1" dirty="0" smtClean="0">
                <a:solidFill>
                  <a:srgbClr val="C00000"/>
                </a:solidFill>
              </a:rPr>
              <a:t>The dermis</a:t>
            </a:r>
            <a:r>
              <a:rPr lang="en-US" sz="2800" dirty="0" smtClean="0"/>
              <a:t>, beneath the epidermis, contains tough connective tissue, hair follicles, and sweat glands.</a:t>
            </a:r>
          </a:p>
          <a:p>
            <a:pPr algn="just" rtl="0"/>
            <a:endParaRPr lang="en-US" sz="2800" dirty="0" smtClean="0"/>
          </a:p>
          <a:p>
            <a:pPr marL="457200" indent="-457200" algn="just" rtl="0">
              <a:buFont typeface="Wingdings" pitchFamily="2" charset="2"/>
              <a:buChar char="v"/>
            </a:pPr>
            <a:r>
              <a:rPr lang="en-US" sz="2800" b="1" dirty="0" smtClean="0">
                <a:solidFill>
                  <a:srgbClr val="C00000"/>
                </a:solidFill>
              </a:rPr>
              <a:t>The hypoderm</a:t>
            </a:r>
            <a:r>
              <a:rPr lang="en-US" sz="2800" dirty="0" smtClean="0"/>
              <a:t>is is the deeper subcutaneous tissue and is made of fat and connective tissue.</a:t>
            </a:r>
            <a:endParaRPr lang="ar-IQ" sz="2800" dirty="0"/>
          </a:p>
        </p:txBody>
      </p:sp>
    </p:spTree>
    <p:extLst>
      <p:ext uri="{BB962C8B-B14F-4D97-AF65-F5344CB8AC3E}">
        <p14:creationId xmlns:p14="http://schemas.microsoft.com/office/powerpoint/2010/main" val="181855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19" y="404664"/>
            <a:ext cx="8640959" cy="6120680"/>
          </a:xfrm>
          <a:prstGeom prst="rect">
            <a:avLst/>
          </a:prstGeom>
        </p:spPr>
      </p:pic>
    </p:spTree>
    <p:extLst>
      <p:ext uri="{BB962C8B-B14F-4D97-AF65-F5344CB8AC3E}">
        <p14:creationId xmlns:p14="http://schemas.microsoft.com/office/powerpoint/2010/main" val="19710720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456946" y="404664"/>
            <a:ext cx="2613216" cy="707886"/>
          </a:xfrm>
          <a:prstGeom prst="rect">
            <a:avLst/>
          </a:prstGeom>
        </p:spPr>
        <p:txBody>
          <a:bodyPr wrap="none">
            <a:spAutoFit/>
          </a:bodyPr>
          <a:lstStyle/>
          <a:p>
            <a:pPr algn="ctr"/>
            <a:r>
              <a:rPr lang="en-US" sz="4000" b="1" dirty="0" smtClean="0">
                <a:solidFill>
                  <a:srgbClr val="C00000"/>
                </a:solidFill>
              </a:rPr>
              <a:t>Epidermis</a:t>
            </a:r>
            <a:endParaRPr lang="ar-IQ" sz="4000" b="1" dirty="0">
              <a:solidFill>
                <a:srgbClr val="C00000"/>
              </a:solidFill>
            </a:endParaRPr>
          </a:p>
        </p:txBody>
      </p:sp>
      <p:sp>
        <p:nvSpPr>
          <p:cNvPr id="3" name="مستطيل 2"/>
          <p:cNvSpPr/>
          <p:nvPr/>
        </p:nvSpPr>
        <p:spPr>
          <a:xfrm>
            <a:off x="225555" y="1268760"/>
            <a:ext cx="8712967" cy="5078313"/>
          </a:xfrm>
          <a:prstGeom prst="rect">
            <a:avLst/>
          </a:prstGeom>
        </p:spPr>
        <p:txBody>
          <a:bodyPr wrap="square">
            <a:spAutoFit/>
          </a:bodyPr>
          <a:lstStyle/>
          <a:p>
            <a:pPr marL="571500" indent="-571500" algn="just" rtl="0">
              <a:buFont typeface="Wingdings" pitchFamily="2" charset="2"/>
              <a:buChar char="§"/>
            </a:pPr>
            <a:r>
              <a:rPr lang="en-US" sz="3600" dirty="0" smtClean="0"/>
              <a:t> Keratinized stratified squamous epithelium. </a:t>
            </a:r>
          </a:p>
          <a:p>
            <a:pPr marL="571500" indent="-571500" algn="just" rtl="0">
              <a:buFont typeface="Wingdings" pitchFamily="2" charset="2"/>
              <a:buChar char="§"/>
            </a:pPr>
            <a:r>
              <a:rPr lang="en-US" sz="3600" dirty="0" smtClean="0"/>
              <a:t>It provides a barrier to infection from environmental pathogens and regulates the amount of water released from the body into the atmosphere. </a:t>
            </a:r>
          </a:p>
          <a:p>
            <a:pPr marL="571500" indent="-571500" algn="just" rtl="0">
              <a:buFont typeface="Wingdings" pitchFamily="2" charset="2"/>
              <a:buChar char="§"/>
            </a:pPr>
            <a:r>
              <a:rPr lang="en-US" sz="3600" dirty="0" smtClean="0"/>
              <a:t> The epidermis </a:t>
            </a:r>
            <a:r>
              <a:rPr lang="en-US" sz="3600" b="1" dirty="0" smtClean="0"/>
              <a:t>does not contain blood vessels and is nourished by diffusion from the dermis</a:t>
            </a:r>
            <a:r>
              <a:rPr lang="en-US" sz="3600" dirty="0" smtClean="0"/>
              <a:t>.</a:t>
            </a:r>
            <a:endParaRPr lang="ar-IQ" sz="3600" dirty="0"/>
          </a:p>
        </p:txBody>
      </p:sp>
    </p:spTree>
    <p:extLst>
      <p:ext uri="{BB962C8B-B14F-4D97-AF65-F5344CB8AC3E}">
        <p14:creationId xmlns:p14="http://schemas.microsoft.com/office/powerpoint/2010/main" val="2561422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943823" y="332656"/>
            <a:ext cx="3726278" cy="646331"/>
          </a:xfrm>
          <a:prstGeom prst="rect">
            <a:avLst/>
          </a:prstGeom>
        </p:spPr>
        <p:txBody>
          <a:bodyPr wrap="none">
            <a:spAutoFit/>
          </a:bodyPr>
          <a:lstStyle/>
          <a:p>
            <a:pPr algn="ctr"/>
            <a:r>
              <a:rPr lang="en-US" sz="3600" b="1" dirty="0" smtClean="0">
                <a:solidFill>
                  <a:srgbClr val="C00000"/>
                </a:solidFill>
              </a:rPr>
              <a:t>Epidermis layers</a:t>
            </a:r>
            <a:endParaRPr lang="ar-IQ" sz="3600" b="1" dirty="0">
              <a:solidFill>
                <a:srgbClr val="C00000"/>
              </a:solidFill>
            </a:endParaRPr>
          </a:p>
        </p:txBody>
      </p:sp>
      <p:sp>
        <p:nvSpPr>
          <p:cNvPr id="3" name="مستطيل 2"/>
          <p:cNvSpPr/>
          <p:nvPr/>
        </p:nvSpPr>
        <p:spPr>
          <a:xfrm>
            <a:off x="467544" y="1052736"/>
            <a:ext cx="8352928" cy="4832092"/>
          </a:xfrm>
          <a:prstGeom prst="rect">
            <a:avLst/>
          </a:prstGeom>
        </p:spPr>
        <p:txBody>
          <a:bodyPr wrap="square">
            <a:spAutoFit/>
          </a:bodyPr>
          <a:lstStyle/>
          <a:p>
            <a:pPr algn="just" rtl="0"/>
            <a:r>
              <a:rPr lang="en-US" sz="4400" dirty="0" smtClean="0"/>
              <a:t>It is composed of the following layers (strata):</a:t>
            </a:r>
          </a:p>
          <a:p>
            <a:pPr algn="just" rtl="0"/>
            <a:r>
              <a:rPr lang="en-US" sz="4400" dirty="0" smtClean="0"/>
              <a:t>Stratum </a:t>
            </a:r>
            <a:r>
              <a:rPr lang="en-US" sz="4400" dirty="0" err="1" smtClean="0"/>
              <a:t>corneum</a:t>
            </a:r>
            <a:endParaRPr lang="en-US" sz="4400" dirty="0" smtClean="0"/>
          </a:p>
          <a:p>
            <a:pPr algn="just" rtl="0"/>
            <a:r>
              <a:rPr lang="en-US" sz="4400" dirty="0" smtClean="0"/>
              <a:t>Stratum </a:t>
            </a:r>
            <a:r>
              <a:rPr lang="en-US" sz="4400" dirty="0" err="1" smtClean="0"/>
              <a:t>lucidum</a:t>
            </a:r>
            <a:endParaRPr lang="en-US" sz="4400" dirty="0" smtClean="0"/>
          </a:p>
          <a:p>
            <a:pPr algn="just" rtl="0"/>
            <a:r>
              <a:rPr lang="en-US" sz="4400" dirty="0" smtClean="0"/>
              <a:t>Stratum </a:t>
            </a:r>
            <a:r>
              <a:rPr lang="en-US" sz="4400" dirty="0" err="1" smtClean="0"/>
              <a:t>granulosum</a:t>
            </a:r>
            <a:endParaRPr lang="en-US" sz="4400" dirty="0" smtClean="0"/>
          </a:p>
          <a:p>
            <a:pPr algn="just" rtl="0"/>
            <a:r>
              <a:rPr lang="en-US" sz="4400" dirty="0" smtClean="0"/>
              <a:t>Stratum </a:t>
            </a:r>
            <a:r>
              <a:rPr lang="en-US" sz="4400" dirty="0" err="1" smtClean="0"/>
              <a:t>spinosum</a:t>
            </a:r>
            <a:r>
              <a:rPr lang="en-US" sz="4400" dirty="0" smtClean="0"/>
              <a:t> </a:t>
            </a:r>
          </a:p>
          <a:p>
            <a:pPr algn="just" rtl="0"/>
            <a:r>
              <a:rPr lang="en-US" sz="4400" dirty="0" smtClean="0"/>
              <a:t>Stratum </a:t>
            </a:r>
            <a:r>
              <a:rPr lang="en-US" sz="4400" dirty="0" err="1" smtClean="0"/>
              <a:t>basale</a:t>
            </a:r>
            <a:r>
              <a:rPr lang="en-US" sz="4400" dirty="0" smtClean="0"/>
              <a:t>.</a:t>
            </a:r>
            <a:endParaRPr lang="en-US" sz="4400" dirty="0"/>
          </a:p>
        </p:txBody>
      </p:sp>
    </p:spTree>
    <p:extLst>
      <p:ext uri="{BB962C8B-B14F-4D97-AF65-F5344CB8AC3E}">
        <p14:creationId xmlns:p14="http://schemas.microsoft.com/office/powerpoint/2010/main" val="16743972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88640"/>
            <a:ext cx="8856984" cy="6552728"/>
          </a:xfrm>
          <a:prstGeom prst="rect">
            <a:avLst/>
          </a:prstGeom>
        </p:spPr>
      </p:pic>
    </p:spTree>
    <p:extLst>
      <p:ext uri="{BB962C8B-B14F-4D97-AF65-F5344CB8AC3E}">
        <p14:creationId xmlns:p14="http://schemas.microsoft.com/office/powerpoint/2010/main" val="175151715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أصل">
  <a:themeElements>
    <a:clrScheme name="أصل">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أصل">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أصل">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210</TotalTime>
  <Words>589</Words>
  <Application>Microsoft Office PowerPoint</Application>
  <PresentationFormat>عرض على الشاشة (3:4)‏</PresentationFormat>
  <Paragraphs>80</Paragraphs>
  <Slides>27</Slides>
  <Notes>0</Notes>
  <HiddenSlides>0</HiddenSlides>
  <MMClips>0</MMClips>
  <ScaleCrop>false</ScaleCrop>
  <HeadingPairs>
    <vt:vector size="4" baseType="variant">
      <vt:variant>
        <vt:lpstr>نسق</vt:lpstr>
      </vt:variant>
      <vt:variant>
        <vt:i4>1</vt:i4>
      </vt:variant>
      <vt:variant>
        <vt:lpstr>عناوين الشرائح</vt:lpstr>
      </vt:variant>
      <vt:variant>
        <vt:i4>27</vt:i4>
      </vt:variant>
    </vt:vector>
  </HeadingPairs>
  <TitlesOfParts>
    <vt:vector size="28" baseType="lpstr">
      <vt:lpstr>أصل</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getar</dc:creator>
  <cp:lastModifiedBy>getar</cp:lastModifiedBy>
  <cp:revision>18</cp:revision>
  <dcterms:created xsi:type="dcterms:W3CDTF">2023-12-18T18:26:01Z</dcterms:created>
  <dcterms:modified xsi:type="dcterms:W3CDTF">2023-12-22T15:31:19Z</dcterms:modified>
</cp:coreProperties>
</file>