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5" r:id="rId2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016" y="2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00BBB9F-C753-4292-8E42-4FCB67FCF4E8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A604202-C8EF-49F1-9CCE-FB5BE318584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BB9F-C753-4292-8E42-4FCB67FCF4E8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4202-C8EF-49F1-9CCE-FB5BE318584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BB9F-C753-4292-8E42-4FCB67FCF4E8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4202-C8EF-49F1-9CCE-FB5BE318584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BB9F-C753-4292-8E42-4FCB67FCF4E8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4202-C8EF-49F1-9CCE-FB5BE318584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BB9F-C753-4292-8E42-4FCB67FCF4E8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4202-C8EF-49F1-9CCE-FB5BE318584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BB9F-C753-4292-8E42-4FCB67FCF4E8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4202-C8EF-49F1-9CCE-FB5BE318584F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BB9F-C753-4292-8E42-4FCB67FCF4E8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4202-C8EF-49F1-9CCE-FB5BE318584F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BB9F-C753-4292-8E42-4FCB67FCF4E8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4202-C8EF-49F1-9CCE-FB5BE318584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BB9F-C753-4292-8E42-4FCB67FCF4E8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4202-C8EF-49F1-9CCE-FB5BE318584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00BBB9F-C753-4292-8E42-4FCB67FCF4E8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A604202-C8EF-49F1-9CCE-FB5BE318584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00BBB9F-C753-4292-8E42-4FCB67FCF4E8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A604202-C8EF-49F1-9CCE-FB5BE318584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00BBB9F-C753-4292-8E42-4FCB67FCF4E8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A604202-C8EF-49F1-9CCE-FB5BE318584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iabetes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1800199"/>
          </a:xfrm>
        </p:spPr>
        <p:txBody>
          <a:bodyPr>
            <a:normAutofit fontScale="90000"/>
          </a:bodyPr>
          <a:lstStyle/>
          <a:p>
            <a:r>
              <a:rPr lang="en-US" b="1" i="0" dirty="0" smtClean="0">
                <a:solidFill>
                  <a:srgbClr val="002360"/>
                </a:solidFill>
                <a:effectLst/>
                <a:latin typeface="-apple-system"/>
              </a:rPr>
              <a:t>Useful Health and Medicine Idioms in English</a:t>
            </a:r>
            <a:br>
              <a:rPr lang="en-US" b="1" i="0" dirty="0" smtClean="0">
                <a:solidFill>
                  <a:srgbClr val="002360"/>
                </a:solidFill>
                <a:effectLst/>
                <a:latin typeface="-apple-system"/>
              </a:rPr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>
                <a:solidFill>
                  <a:srgbClr val="C00000"/>
                </a:solidFill>
              </a:rPr>
              <a:t>Assist.Lect</a:t>
            </a:r>
            <a:r>
              <a:rPr lang="en-US" b="1" dirty="0" smtClean="0">
                <a:solidFill>
                  <a:srgbClr val="C00000"/>
                </a:solidFill>
              </a:rPr>
              <a:t>. Noor </a:t>
            </a:r>
            <a:r>
              <a:rPr lang="en-US" b="1" dirty="0" err="1" smtClean="0">
                <a:solidFill>
                  <a:srgbClr val="C00000"/>
                </a:solidFill>
              </a:rPr>
              <a:t>Alaa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Addulrazziq</a:t>
            </a:r>
            <a:endParaRPr lang="en-US" b="1" dirty="0" smtClean="0">
              <a:solidFill>
                <a:srgbClr val="C00000"/>
              </a:solidFill>
            </a:endParaRPr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College of Dentistry/</a:t>
            </a:r>
            <a:r>
              <a:rPr lang="en-US" b="1" dirty="0" err="1" smtClean="0">
                <a:solidFill>
                  <a:srgbClr val="C00000"/>
                </a:solidFill>
              </a:rPr>
              <a:t>Mustansiriyah</a:t>
            </a:r>
            <a:r>
              <a:rPr lang="en-US" b="1" dirty="0" smtClean="0">
                <a:solidFill>
                  <a:srgbClr val="C00000"/>
                </a:solidFill>
              </a:rPr>
              <a:t> University</a:t>
            </a:r>
            <a:endParaRPr lang="ar-IQ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4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43608" y="1340768"/>
            <a:ext cx="7200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i="0" dirty="0" smtClean="0">
                <a:solidFill>
                  <a:srgbClr val="C00000"/>
                </a:solidFill>
                <a:effectLst/>
                <a:latin typeface="-apple-system"/>
              </a:rPr>
              <a:t>An apple a day keeps the doctor away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Meaning: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Eating healthy and taking care of oneself can prevent illnesses and diseases.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Example: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I make sure to eat </a:t>
            </a:r>
            <a:r>
              <a:rPr lang="en-US" sz="3200" b="1" i="1" dirty="0" smtClean="0">
                <a:solidFill>
                  <a:srgbClr val="0B3F51"/>
                </a:solidFill>
                <a:effectLst/>
                <a:latin typeface="-apple-system"/>
              </a:rPr>
              <a:t>an apple a day to keep the doctor away.</a:t>
            </a:r>
            <a:endParaRPr lang="en-US" sz="3200" b="0" i="0" dirty="0">
              <a:solidFill>
                <a:srgbClr val="0B3F51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742789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692696"/>
            <a:ext cx="74168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i="0" dirty="0" smtClean="0">
                <a:solidFill>
                  <a:srgbClr val="C00000"/>
                </a:solidFill>
                <a:effectLst/>
                <a:latin typeface="-apple-system"/>
              </a:rPr>
              <a:t>As fit as a fiddle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Meaning: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To be healthy and physically fit.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Example: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After going to the gym every day for a month, I feel </a:t>
            </a:r>
            <a:r>
              <a:rPr lang="en-US" sz="3200" b="1" i="1" dirty="0" smtClean="0">
                <a:solidFill>
                  <a:srgbClr val="0B3F51"/>
                </a:solidFill>
                <a:effectLst/>
                <a:latin typeface="-apple-system"/>
              </a:rPr>
              <a:t>as fit as a fiddle.</a:t>
            </a:r>
            <a:endParaRPr lang="en-US" sz="3200" b="0" i="0" dirty="0" smtClean="0">
              <a:solidFill>
                <a:srgbClr val="0B3F51"/>
              </a:solidFill>
              <a:effectLst/>
              <a:latin typeface="-apple-system"/>
            </a:endParaRPr>
          </a:p>
          <a:p>
            <a:r>
              <a:rPr lang="en-US" b="0" i="0" dirty="0" smtClean="0">
                <a:solidFill>
                  <a:srgbClr val="0B3F51"/>
                </a:solidFill>
                <a:effectLst/>
                <a:latin typeface="-apple-system"/>
              </a:rPr>
              <a:t/>
            </a:r>
            <a:br>
              <a:rPr lang="en-US" b="0" i="0" dirty="0" smtClean="0">
                <a:solidFill>
                  <a:srgbClr val="0B3F51"/>
                </a:solidFill>
                <a:effectLst/>
                <a:latin typeface="-apple-system"/>
              </a:rPr>
            </a:br>
            <a:endParaRPr lang="ar-IQ" dirty="0"/>
          </a:p>
        </p:txBody>
      </p:sp>
      <p:sp>
        <p:nvSpPr>
          <p:cNvPr id="3" name="مستطيل 2"/>
          <p:cNvSpPr/>
          <p:nvPr/>
        </p:nvSpPr>
        <p:spPr>
          <a:xfrm>
            <a:off x="899592" y="3429000"/>
            <a:ext cx="7560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i="0" dirty="0" smtClean="0">
                <a:solidFill>
                  <a:srgbClr val="C00000"/>
                </a:solidFill>
                <a:effectLst/>
                <a:latin typeface="-apple-system"/>
              </a:rPr>
              <a:t>As pale as a ghost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Meaning: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To look very pale, usually due to being scared or sick.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Example: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 She was </a:t>
            </a:r>
            <a:r>
              <a:rPr lang="en-US" sz="3200" b="1" i="1" dirty="0" smtClean="0">
                <a:solidFill>
                  <a:srgbClr val="0B3F51"/>
                </a:solidFill>
                <a:effectLst/>
                <a:latin typeface="-apple-system"/>
              </a:rPr>
              <a:t>as pale as a ghost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 after hearing the bad news.</a:t>
            </a:r>
            <a:endParaRPr lang="en-US" sz="3200" b="0" i="0" dirty="0">
              <a:solidFill>
                <a:srgbClr val="0B3F51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524110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28895" y="1052736"/>
            <a:ext cx="762295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i="0" dirty="0" smtClean="0">
                <a:solidFill>
                  <a:srgbClr val="C00000"/>
                </a:solidFill>
                <a:effectLst/>
                <a:latin typeface="-apple-system"/>
              </a:rPr>
              <a:t>As pale as death</a:t>
            </a:r>
          </a:p>
          <a:p>
            <a:pPr algn="l" rtl="0">
              <a:buFont typeface="Arial"/>
              <a:buChar char="•"/>
            </a:pPr>
            <a:r>
              <a:rPr lang="en-US" sz="2800" b="1" i="0" dirty="0" smtClean="0">
                <a:solidFill>
                  <a:srgbClr val="0B3F51"/>
                </a:solidFill>
                <a:effectLst/>
                <a:latin typeface="-apple-system"/>
              </a:rPr>
              <a:t>Meaning: </a:t>
            </a:r>
            <a:r>
              <a:rPr lang="en-US" sz="2800" b="0" i="0" dirty="0" smtClean="0">
                <a:solidFill>
                  <a:srgbClr val="0B3F51"/>
                </a:solidFill>
                <a:effectLst/>
                <a:latin typeface="-apple-system"/>
              </a:rPr>
              <a:t>To look extremely pale, usually due to being very sick or close to dying.</a:t>
            </a:r>
          </a:p>
          <a:p>
            <a:pPr algn="l" rtl="0">
              <a:buFont typeface="Arial"/>
              <a:buChar char="•"/>
            </a:pPr>
            <a:r>
              <a:rPr lang="en-US" sz="2800" b="1" i="0" dirty="0" smtClean="0">
                <a:solidFill>
                  <a:srgbClr val="0B3F51"/>
                </a:solidFill>
                <a:effectLst/>
                <a:latin typeface="-apple-system"/>
              </a:rPr>
              <a:t>Example:</a:t>
            </a:r>
            <a:r>
              <a:rPr lang="en-US" sz="2800" b="0" i="0" dirty="0" smtClean="0">
                <a:solidFill>
                  <a:srgbClr val="0B3F51"/>
                </a:solidFill>
                <a:effectLst/>
                <a:latin typeface="-apple-system"/>
              </a:rPr>
              <a:t> </a:t>
            </a:r>
            <a:r>
              <a:rPr lang="en-US" sz="2800" b="0" i="1" dirty="0" smtClean="0">
                <a:solidFill>
                  <a:srgbClr val="0B3F51"/>
                </a:solidFill>
                <a:effectLst/>
                <a:latin typeface="-apple-system"/>
              </a:rPr>
              <a:t>After being in the hospital for a week, he was </a:t>
            </a:r>
            <a:r>
              <a:rPr lang="en-US" sz="2800" b="1" i="1" dirty="0" smtClean="0">
                <a:solidFill>
                  <a:srgbClr val="0B3F51"/>
                </a:solidFill>
                <a:effectLst/>
                <a:latin typeface="-apple-system"/>
              </a:rPr>
              <a:t>as pale as death.</a:t>
            </a:r>
          </a:p>
          <a:p>
            <a:pPr algn="l">
              <a:buFont typeface="Arial"/>
              <a:buChar char="•"/>
            </a:pPr>
            <a:endParaRPr lang="en-US" sz="2800" b="0" i="0" dirty="0" smtClean="0">
              <a:solidFill>
                <a:srgbClr val="0B3F51"/>
              </a:solidFill>
              <a:effectLst/>
              <a:latin typeface="-apple-system"/>
            </a:endParaRPr>
          </a:p>
          <a:p>
            <a:pPr algn="l"/>
            <a:r>
              <a:rPr lang="en-US" sz="2800" b="1" i="0" dirty="0" smtClean="0">
                <a:solidFill>
                  <a:srgbClr val="C00000"/>
                </a:solidFill>
                <a:effectLst/>
                <a:latin typeface="-apple-system"/>
              </a:rPr>
              <a:t>At death’s door</a:t>
            </a:r>
          </a:p>
          <a:p>
            <a:pPr algn="l" rtl="0">
              <a:buFont typeface="Arial"/>
              <a:buChar char="•"/>
            </a:pPr>
            <a:r>
              <a:rPr lang="en-US" sz="2800" b="1" i="0" dirty="0" smtClean="0">
                <a:solidFill>
                  <a:srgbClr val="0B3F51"/>
                </a:solidFill>
                <a:effectLst/>
                <a:latin typeface="-apple-system"/>
              </a:rPr>
              <a:t>Meaning:</a:t>
            </a:r>
            <a:r>
              <a:rPr lang="en-US" sz="2800" b="0" i="0" dirty="0" smtClean="0">
                <a:solidFill>
                  <a:srgbClr val="0B3F51"/>
                </a:solidFill>
                <a:effectLst/>
                <a:latin typeface="-apple-system"/>
              </a:rPr>
              <a:t> To be very sick or close to dying.</a:t>
            </a:r>
          </a:p>
          <a:p>
            <a:pPr algn="l" rtl="0">
              <a:buFont typeface="Arial"/>
              <a:buChar char="•"/>
            </a:pPr>
            <a:r>
              <a:rPr lang="en-US" sz="2800" b="1" i="0" dirty="0" smtClean="0">
                <a:solidFill>
                  <a:srgbClr val="0B3F51"/>
                </a:solidFill>
                <a:effectLst/>
                <a:latin typeface="-apple-system"/>
              </a:rPr>
              <a:t>Example:</a:t>
            </a:r>
            <a:r>
              <a:rPr lang="en-US" sz="2800" b="0" i="0" dirty="0" smtClean="0">
                <a:solidFill>
                  <a:srgbClr val="0B3F51"/>
                </a:solidFill>
                <a:effectLst/>
                <a:latin typeface="-apple-system"/>
              </a:rPr>
              <a:t> </a:t>
            </a:r>
            <a:r>
              <a:rPr lang="en-US" sz="2800" b="0" i="1" dirty="0" smtClean="0">
                <a:solidFill>
                  <a:srgbClr val="0B3F51"/>
                </a:solidFill>
                <a:effectLst/>
                <a:latin typeface="-apple-system"/>
              </a:rPr>
              <a:t>After being diagnosed with cancer, she felt like she was </a:t>
            </a:r>
            <a:r>
              <a:rPr lang="en-US" sz="2800" b="1" i="1" dirty="0" smtClean="0">
                <a:solidFill>
                  <a:srgbClr val="0B3F51"/>
                </a:solidFill>
                <a:effectLst/>
                <a:latin typeface="-apple-system"/>
              </a:rPr>
              <a:t>at death’s door.</a:t>
            </a:r>
            <a:endParaRPr lang="en-US" sz="2800" b="0" i="0" dirty="0">
              <a:solidFill>
                <a:srgbClr val="0B3F51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113035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5576" y="692696"/>
            <a:ext cx="76328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i="0" dirty="0" smtClean="0">
                <a:solidFill>
                  <a:srgbClr val="C00000"/>
                </a:solidFill>
                <a:effectLst/>
                <a:latin typeface="-apple-system"/>
              </a:rPr>
              <a:t>Back on one’s feet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Meaning: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To be healthy and active again after being sick or injured.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Example: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After a few days of rest, I was</a:t>
            </a:r>
            <a:r>
              <a:rPr lang="en-US" sz="3200" b="1" i="1" dirty="0" smtClean="0">
                <a:solidFill>
                  <a:srgbClr val="0B3F51"/>
                </a:solidFill>
                <a:effectLst/>
                <a:latin typeface="-apple-system"/>
              </a:rPr>
              <a:t> back on my feet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 and ready to go back to work.</a:t>
            </a:r>
            <a:endParaRPr lang="en-US" sz="3200" b="0" i="0" dirty="0" smtClean="0">
              <a:solidFill>
                <a:srgbClr val="0B3F51"/>
              </a:solidFill>
              <a:effectLst/>
              <a:latin typeface="-apple-system"/>
            </a:endParaRPr>
          </a:p>
          <a:p>
            <a:pPr algn="l"/>
            <a:r>
              <a:rPr lang="en-US" sz="3200" b="1" i="0" dirty="0" smtClean="0">
                <a:solidFill>
                  <a:srgbClr val="C00000"/>
                </a:solidFill>
                <a:effectLst/>
                <a:latin typeface="-apple-system"/>
              </a:rPr>
              <a:t>Be on the Mend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Meaning: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To be recovering from an illness or injury.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Example: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After a week of rest, I was</a:t>
            </a:r>
            <a:r>
              <a:rPr lang="en-US" sz="3200" b="1" i="1" dirty="0" smtClean="0">
                <a:solidFill>
                  <a:srgbClr val="0B3F51"/>
                </a:solidFill>
                <a:effectLst/>
                <a:latin typeface="-apple-system"/>
              </a:rPr>
              <a:t> on the mend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 and feeling much better.</a:t>
            </a:r>
            <a:endParaRPr lang="en-US" sz="3200" b="0" i="0" dirty="0">
              <a:solidFill>
                <a:srgbClr val="0B3F51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580326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5576" y="620688"/>
            <a:ext cx="76328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i="0" dirty="0" smtClean="0">
                <a:solidFill>
                  <a:srgbClr val="C00000"/>
                </a:solidFill>
                <a:effectLst/>
                <a:latin typeface="-apple-system"/>
              </a:rPr>
              <a:t>Bitter pill to swallow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Meaning: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Something unpleasant or difficult to accept.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Example: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Losing the championship game was a </a:t>
            </a:r>
            <a:r>
              <a:rPr lang="en-US" sz="3200" b="1" i="1" dirty="0" smtClean="0">
                <a:solidFill>
                  <a:srgbClr val="0B3F51"/>
                </a:solidFill>
                <a:effectLst/>
                <a:latin typeface="-apple-system"/>
              </a:rPr>
              <a:t>bitter pill to swallow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, but we learned from our mistakes.</a:t>
            </a:r>
            <a:endParaRPr lang="en-US" sz="3200" b="0" i="0" dirty="0" smtClean="0">
              <a:solidFill>
                <a:srgbClr val="0B3F51"/>
              </a:solidFill>
              <a:effectLst/>
              <a:latin typeface="-apple-system"/>
            </a:endParaRPr>
          </a:p>
          <a:p>
            <a:pPr algn="l"/>
            <a:r>
              <a:rPr lang="en-US" sz="3200" b="1" i="0" dirty="0" smtClean="0">
                <a:solidFill>
                  <a:srgbClr val="C00000"/>
                </a:solidFill>
                <a:effectLst/>
                <a:latin typeface="-apple-system"/>
              </a:rPr>
              <a:t>Black-and-blue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Meaning: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Bruised, showing signs of having been physically harmed.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Example: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After the accident, she was </a:t>
            </a:r>
            <a:r>
              <a:rPr lang="en-US" sz="3200" b="1" i="1" dirty="0" smtClean="0">
                <a:solidFill>
                  <a:srgbClr val="0B3F51"/>
                </a:solidFill>
                <a:effectLst/>
                <a:latin typeface="-apple-system"/>
              </a:rPr>
              <a:t>black-and-blue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 all over.</a:t>
            </a:r>
            <a:endParaRPr lang="en-US" sz="3200" b="0" i="0" dirty="0">
              <a:solidFill>
                <a:srgbClr val="0B3F51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148195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37428" y="620688"/>
            <a:ext cx="765099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i="0" dirty="0" smtClean="0">
                <a:solidFill>
                  <a:srgbClr val="C00000"/>
                </a:solidFill>
                <a:effectLst/>
                <a:latin typeface="-apple-system"/>
              </a:rPr>
              <a:t>Break out in a cold sweat</a:t>
            </a:r>
          </a:p>
          <a:p>
            <a:pPr algn="l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Meaning: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To suddenly feel very scared or nervous.</a:t>
            </a:r>
          </a:p>
          <a:p>
            <a:pPr algn="l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Example: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I </a:t>
            </a:r>
            <a:r>
              <a:rPr lang="en-US" sz="3200" b="1" i="1" dirty="0" smtClean="0">
                <a:solidFill>
                  <a:srgbClr val="0B3F51"/>
                </a:solidFill>
                <a:effectLst/>
                <a:latin typeface="-apple-system"/>
              </a:rPr>
              <a:t>broke out in a cold sweat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 when I realized I had left my phone at the restaurant.</a:t>
            </a:r>
            <a:endParaRPr lang="en-US" sz="3200" b="0" i="0" dirty="0" smtClean="0">
              <a:solidFill>
                <a:srgbClr val="0B3F51"/>
              </a:solidFill>
              <a:effectLst/>
              <a:latin typeface="-apple-system"/>
            </a:endParaRPr>
          </a:p>
          <a:p>
            <a:pPr algn="l"/>
            <a:r>
              <a:rPr lang="en-US" sz="3200" b="1" i="0" dirty="0" smtClean="0">
                <a:solidFill>
                  <a:srgbClr val="C00000"/>
                </a:solidFill>
                <a:effectLst/>
                <a:latin typeface="-apple-system"/>
              </a:rPr>
              <a:t>Catch one’s death of cold</a:t>
            </a:r>
          </a:p>
          <a:p>
            <a:pPr algn="l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Meaning: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To catch a very bad cold that could lead to serious illness.</a:t>
            </a:r>
          </a:p>
          <a:p>
            <a:pPr algn="l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Example: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If you don’t wear a coat, you’ll </a:t>
            </a:r>
            <a:r>
              <a:rPr lang="en-US" sz="3200" b="1" i="1" dirty="0" smtClean="0">
                <a:solidFill>
                  <a:srgbClr val="0B3F51"/>
                </a:solidFill>
                <a:effectLst/>
                <a:latin typeface="-apple-system"/>
              </a:rPr>
              <a:t>catch your death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 of cold.</a:t>
            </a:r>
            <a:endParaRPr lang="en-US" sz="3200" b="0" i="0" dirty="0">
              <a:solidFill>
                <a:srgbClr val="0B3F51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83425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89122" y="692696"/>
            <a:ext cx="76328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i="0" dirty="0" smtClean="0">
                <a:solidFill>
                  <a:srgbClr val="C00000"/>
                </a:solidFill>
                <a:effectLst/>
                <a:latin typeface="-apple-system"/>
              </a:rPr>
              <a:t>Feel on top of the world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Meaning: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To feel very happy and confident.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Example: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After getting a promotion at work, I </a:t>
            </a:r>
            <a:r>
              <a:rPr lang="en-US" sz="3200" b="1" i="1" dirty="0" smtClean="0">
                <a:solidFill>
                  <a:srgbClr val="0B3F51"/>
                </a:solidFill>
                <a:effectLst/>
                <a:latin typeface="-apple-system"/>
              </a:rPr>
              <a:t>felt on top of the world.</a:t>
            </a:r>
            <a:endParaRPr lang="en-US" sz="3200" b="0" i="0" dirty="0" smtClean="0">
              <a:solidFill>
                <a:srgbClr val="0B3F51"/>
              </a:solidFill>
              <a:effectLst/>
              <a:latin typeface="-apple-system"/>
            </a:endParaRPr>
          </a:p>
          <a:p>
            <a:pPr algn="l"/>
            <a:r>
              <a:rPr lang="en-US" sz="3200" b="1" i="0" dirty="0" smtClean="0">
                <a:solidFill>
                  <a:srgbClr val="C00000"/>
                </a:solidFill>
                <a:effectLst/>
                <a:latin typeface="-apple-system"/>
              </a:rPr>
              <a:t>Get a charley horse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Meaning: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To get a sudden painful cramp in a muscle.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Example: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After running a marathon, I </a:t>
            </a:r>
            <a:r>
              <a:rPr lang="en-US" sz="3200" b="1" i="1" dirty="0" smtClean="0">
                <a:solidFill>
                  <a:srgbClr val="0B3F51"/>
                </a:solidFill>
                <a:effectLst/>
                <a:latin typeface="-apple-system"/>
              </a:rPr>
              <a:t>got a charley horse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 in my leg.</a:t>
            </a:r>
            <a:endParaRPr lang="en-US" sz="3200" b="0" i="0" dirty="0">
              <a:solidFill>
                <a:srgbClr val="0B3F51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245209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5576" y="692696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b="1" i="0" dirty="0" smtClean="0">
                <a:solidFill>
                  <a:srgbClr val="C00000"/>
                </a:solidFill>
                <a:effectLst/>
                <a:latin typeface="-apple-system"/>
              </a:rPr>
              <a:t>Go Under the Knife</a:t>
            </a:r>
          </a:p>
          <a:p>
            <a:pPr algn="l" rtl="0">
              <a:buFont typeface="Arial"/>
              <a:buChar char="•"/>
            </a:pPr>
            <a:r>
              <a:rPr lang="en-US" sz="3600" b="1" i="0" dirty="0" smtClean="0">
                <a:solidFill>
                  <a:srgbClr val="0B3F51"/>
                </a:solidFill>
                <a:effectLst/>
                <a:latin typeface="-apple-system"/>
              </a:rPr>
              <a:t>Meaning:</a:t>
            </a:r>
            <a:r>
              <a:rPr lang="en-US" sz="3600" b="0" i="0" dirty="0" smtClean="0">
                <a:solidFill>
                  <a:srgbClr val="0B3F51"/>
                </a:solidFill>
                <a:effectLst/>
                <a:latin typeface="-apple-system"/>
              </a:rPr>
              <a:t> To have surgery.</a:t>
            </a:r>
          </a:p>
          <a:p>
            <a:pPr algn="l" rtl="0">
              <a:buFont typeface="Arial"/>
              <a:buChar char="•"/>
            </a:pPr>
            <a:r>
              <a:rPr lang="en-US" sz="3600" b="1" i="0" dirty="0" smtClean="0">
                <a:solidFill>
                  <a:srgbClr val="0B3F51"/>
                </a:solidFill>
                <a:effectLst/>
                <a:latin typeface="-apple-system"/>
              </a:rPr>
              <a:t>Example:</a:t>
            </a:r>
            <a:r>
              <a:rPr lang="en-US" sz="3600" b="0" i="0" dirty="0" smtClean="0">
                <a:solidFill>
                  <a:srgbClr val="0B3F51"/>
                </a:solidFill>
                <a:effectLst/>
                <a:latin typeface="-apple-system"/>
              </a:rPr>
              <a:t> </a:t>
            </a:r>
            <a:r>
              <a:rPr lang="en-US" sz="3600" b="0" i="1" dirty="0" smtClean="0">
                <a:solidFill>
                  <a:srgbClr val="0B3F51"/>
                </a:solidFill>
                <a:effectLst/>
                <a:latin typeface="-apple-system"/>
              </a:rPr>
              <a:t>After years of suffering from back pain, she decided to </a:t>
            </a:r>
            <a:r>
              <a:rPr lang="en-US" sz="3600" b="1" i="1" dirty="0" smtClean="0">
                <a:solidFill>
                  <a:srgbClr val="0B3F51"/>
                </a:solidFill>
                <a:effectLst/>
                <a:latin typeface="-apple-system"/>
              </a:rPr>
              <a:t>go under the knife.</a:t>
            </a:r>
            <a:endParaRPr lang="en-US" sz="3600" b="0" i="0" dirty="0" smtClean="0">
              <a:solidFill>
                <a:srgbClr val="0B3F51"/>
              </a:solidFill>
              <a:effectLst/>
              <a:latin typeface="-apple-system"/>
            </a:endParaRPr>
          </a:p>
          <a:p>
            <a:pPr algn="l"/>
            <a:r>
              <a:rPr lang="en-US" sz="3600" b="1" i="0" dirty="0" smtClean="0">
                <a:solidFill>
                  <a:srgbClr val="C00000"/>
                </a:solidFill>
                <a:effectLst/>
                <a:latin typeface="-apple-system"/>
              </a:rPr>
              <a:t>Green around the gills</a:t>
            </a:r>
          </a:p>
          <a:p>
            <a:pPr algn="l" rtl="0">
              <a:buFont typeface="Arial"/>
              <a:buChar char="•"/>
            </a:pPr>
            <a:r>
              <a:rPr lang="en-US" sz="3600" b="1" i="0" dirty="0" smtClean="0">
                <a:solidFill>
                  <a:srgbClr val="0B3F51"/>
                </a:solidFill>
                <a:effectLst/>
                <a:latin typeface="-apple-system"/>
              </a:rPr>
              <a:t>Meaning:</a:t>
            </a:r>
            <a:r>
              <a:rPr lang="en-US" sz="3600" b="0" i="0" dirty="0" smtClean="0">
                <a:solidFill>
                  <a:srgbClr val="0B3F51"/>
                </a:solidFill>
                <a:effectLst/>
                <a:latin typeface="-apple-system"/>
              </a:rPr>
              <a:t> To look or feel sick.</a:t>
            </a:r>
          </a:p>
          <a:p>
            <a:pPr algn="l" rtl="0">
              <a:buFont typeface="Arial"/>
              <a:buChar char="•"/>
            </a:pPr>
            <a:r>
              <a:rPr lang="en-US" sz="3600" b="1" i="0" dirty="0" smtClean="0">
                <a:solidFill>
                  <a:srgbClr val="0B3F51"/>
                </a:solidFill>
                <a:effectLst/>
                <a:latin typeface="-apple-system"/>
              </a:rPr>
              <a:t>Example:</a:t>
            </a:r>
            <a:r>
              <a:rPr lang="en-US" sz="3600" b="0" i="0" dirty="0" smtClean="0">
                <a:solidFill>
                  <a:srgbClr val="0B3F51"/>
                </a:solidFill>
                <a:effectLst/>
                <a:latin typeface="-apple-system"/>
              </a:rPr>
              <a:t> </a:t>
            </a:r>
            <a:r>
              <a:rPr lang="en-US" sz="3600" b="0" i="1" dirty="0" smtClean="0">
                <a:solidFill>
                  <a:srgbClr val="0B3F51"/>
                </a:solidFill>
                <a:effectLst/>
                <a:latin typeface="-apple-system"/>
              </a:rPr>
              <a:t>After eating the bad sushi, I felt </a:t>
            </a:r>
            <a:r>
              <a:rPr lang="en-US" sz="3600" b="1" i="1" dirty="0" smtClean="0">
                <a:solidFill>
                  <a:srgbClr val="0B3F51"/>
                </a:solidFill>
                <a:effectLst/>
                <a:latin typeface="-apple-system"/>
              </a:rPr>
              <a:t>green around the gills.</a:t>
            </a:r>
            <a:endParaRPr lang="en-US" sz="3600" b="0" i="0" dirty="0">
              <a:solidFill>
                <a:srgbClr val="0B3F51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068665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3938" y="620688"/>
            <a:ext cx="76328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i="0" dirty="0" smtClean="0">
                <a:solidFill>
                  <a:srgbClr val="C00000"/>
                </a:solidFill>
                <a:effectLst/>
                <a:latin typeface="-apple-system"/>
              </a:rPr>
              <a:t>Have foot-in-mouth disease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Meaning: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To say something inappropriate or embarrassing.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Example: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I always seem to </a:t>
            </a:r>
            <a:r>
              <a:rPr lang="en-US" sz="3200" b="1" i="1" dirty="0" smtClean="0">
                <a:solidFill>
                  <a:srgbClr val="0B3F51"/>
                </a:solidFill>
                <a:effectLst/>
                <a:latin typeface="-apple-system"/>
              </a:rPr>
              <a:t>have foot-in-mouth disease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 when I’m nervous.</a:t>
            </a:r>
            <a:endParaRPr lang="en-US" sz="3200" b="0" i="0" dirty="0" smtClean="0">
              <a:solidFill>
                <a:srgbClr val="0B3F51"/>
              </a:solidFill>
              <a:effectLst/>
              <a:latin typeface="-apple-system"/>
            </a:endParaRPr>
          </a:p>
          <a:p>
            <a:pPr algn="l"/>
            <a:r>
              <a:rPr lang="en-US" sz="3200" b="1" i="0" dirty="0" smtClean="0">
                <a:solidFill>
                  <a:srgbClr val="C00000"/>
                </a:solidFill>
                <a:effectLst/>
                <a:latin typeface="-apple-system"/>
              </a:rPr>
              <a:t>Have one foot in the grave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Meaning: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To be very old or sick and close to dying.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Example: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 After being diagnosed with cancer, he felt like he </a:t>
            </a:r>
            <a:r>
              <a:rPr lang="en-US" sz="3200" b="1" i="1" dirty="0" smtClean="0">
                <a:solidFill>
                  <a:srgbClr val="0B3F51"/>
                </a:solidFill>
                <a:effectLst/>
                <a:latin typeface="-apple-system"/>
              </a:rPr>
              <a:t>had one foot in the grave.</a:t>
            </a:r>
            <a:endParaRPr lang="en-US" sz="3200" b="0" i="0" dirty="0">
              <a:solidFill>
                <a:srgbClr val="0B3F51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927137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5576" y="620688"/>
            <a:ext cx="76328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i="0" dirty="0" smtClean="0">
                <a:solidFill>
                  <a:srgbClr val="C00000"/>
                </a:solidFill>
                <a:effectLst/>
                <a:latin typeface="-apple-system"/>
              </a:rPr>
              <a:t>Just what the doctor ordered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Meaning: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Something that is exactly what is needed to improve one’s health or situation.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Example: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 After a long day at work, a relaxing bath was</a:t>
            </a:r>
            <a:r>
              <a:rPr lang="en-US" sz="3200" b="1" i="1" dirty="0" smtClean="0">
                <a:solidFill>
                  <a:srgbClr val="0B3F51"/>
                </a:solidFill>
                <a:effectLst/>
                <a:latin typeface="-apple-system"/>
              </a:rPr>
              <a:t> just what the doctor ordered.</a:t>
            </a:r>
            <a:endParaRPr lang="en-US" sz="3200" b="0" i="0" dirty="0" smtClean="0">
              <a:solidFill>
                <a:srgbClr val="0B3F51"/>
              </a:solidFill>
              <a:effectLst/>
              <a:latin typeface="-apple-system"/>
            </a:endParaRPr>
          </a:p>
          <a:p>
            <a:pPr algn="l"/>
            <a:r>
              <a:rPr lang="en-US" sz="3200" b="1" i="0" dirty="0" smtClean="0">
                <a:solidFill>
                  <a:srgbClr val="C00000"/>
                </a:solidFill>
                <a:effectLst/>
                <a:latin typeface="-apple-system"/>
              </a:rPr>
              <a:t>Kink in one’s neck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Meaning:</a:t>
            </a:r>
            <a:r>
              <a:rPr lang="en-US" sz="3200" b="0" i="0" dirty="0" smtClean="0">
                <a:solidFill>
                  <a:srgbClr val="0B3F51"/>
                </a:solidFill>
                <a:effectLst/>
                <a:latin typeface="-apple-system"/>
              </a:rPr>
              <a:t> A stiff or sore neck.</a:t>
            </a:r>
          </a:p>
          <a:p>
            <a:pPr algn="l" rtl="0">
              <a:buFont typeface="Arial"/>
              <a:buChar char="•"/>
            </a:pPr>
            <a:r>
              <a:rPr lang="en-US" sz="3200" b="1" i="0" dirty="0" smtClean="0">
                <a:solidFill>
                  <a:srgbClr val="0B3F51"/>
                </a:solidFill>
                <a:effectLst/>
                <a:latin typeface="-apple-system"/>
              </a:rPr>
              <a:t>Example:</a:t>
            </a:r>
            <a:r>
              <a:rPr lang="en-US" sz="3200" b="0" i="1" dirty="0" smtClean="0">
                <a:solidFill>
                  <a:srgbClr val="0B3F51"/>
                </a:solidFill>
                <a:effectLst/>
                <a:latin typeface="-apple-system"/>
              </a:rPr>
              <a:t> After sleeping on a bad pillow, I woke up with a </a:t>
            </a:r>
            <a:r>
              <a:rPr lang="en-US" sz="3200" b="1" i="1" dirty="0" smtClean="0">
                <a:solidFill>
                  <a:srgbClr val="0B3F51"/>
                </a:solidFill>
                <a:effectLst/>
                <a:latin typeface="-apple-system"/>
              </a:rPr>
              <a:t>kink in my neck.</a:t>
            </a:r>
            <a:endParaRPr lang="en-US" sz="3200" b="0" i="0" dirty="0">
              <a:solidFill>
                <a:srgbClr val="0B3F51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52321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20688"/>
            <a:ext cx="7704856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8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980728"/>
            <a:ext cx="73448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i="0" dirty="0" smtClean="0">
                <a:solidFill>
                  <a:srgbClr val="C00000"/>
                </a:solidFill>
                <a:effectLst/>
                <a:latin typeface="-apple-system"/>
              </a:rPr>
              <a:t>Run in the family</a:t>
            </a:r>
          </a:p>
          <a:p>
            <a:pPr algn="l" rtl="0">
              <a:buFont typeface="Arial"/>
              <a:buChar char="•"/>
            </a:pPr>
            <a:r>
              <a:rPr lang="en-US" sz="2800" b="1" i="0" dirty="0" smtClean="0">
                <a:solidFill>
                  <a:srgbClr val="0B3F51"/>
                </a:solidFill>
                <a:effectLst/>
                <a:latin typeface="-apple-system"/>
              </a:rPr>
              <a:t>Meaning:</a:t>
            </a:r>
            <a:r>
              <a:rPr lang="en-US" sz="2800" b="0" i="0" dirty="0" smtClean="0">
                <a:solidFill>
                  <a:srgbClr val="0B3F51"/>
                </a:solidFill>
                <a:effectLst/>
                <a:latin typeface="-apple-system"/>
              </a:rPr>
              <a:t> To have a health condition or trait that is common in one’s family.</a:t>
            </a:r>
          </a:p>
          <a:p>
            <a:pPr algn="l" rtl="0">
              <a:buFont typeface="Arial"/>
              <a:buChar char="•"/>
            </a:pPr>
            <a:r>
              <a:rPr lang="en-US" sz="2800" b="1" i="0" dirty="0" smtClean="0">
                <a:solidFill>
                  <a:srgbClr val="0B3F51"/>
                </a:solidFill>
                <a:effectLst/>
                <a:latin typeface="-apple-system"/>
              </a:rPr>
              <a:t>Example:</a:t>
            </a:r>
            <a:r>
              <a:rPr lang="en-US" sz="2800" b="0" i="0" dirty="0" smtClean="0">
                <a:solidFill>
                  <a:srgbClr val="0B3F51"/>
                </a:solidFill>
                <a:effectLst/>
                <a:latin typeface="-apple-system"/>
              </a:rPr>
              <a:t> </a:t>
            </a:r>
            <a:r>
              <a:rPr lang="en-US" sz="2800" b="0" i="1" u="none" strike="noStrike" dirty="0" smtClean="0">
                <a:solidFill>
                  <a:srgbClr val="089CC4"/>
                </a:solidFill>
                <a:effectLst/>
                <a:latin typeface="-apple-system"/>
                <a:hlinkClick r:id="rId2"/>
              </a:rPr>
              <a:t>Diabetes</a:t>
            </a:r>
            <a:r>
              <a:rPr lang="en-US" sz="2800" b="0" i="1" dirty="0" smtClean="0">
                <a:solidFill>
                  <a:srgbClr val="0B3F51"/>
                </a:solidFill>
                <a:effectLst/>
                <a:latin typeface="-apple-system"/>
              </a:rPr>
              <a:t> </a:t>
            </a:r>
            <a:r>
              <a:rPr lang="en-US" sz="2800" b="1" i="1" dirty="0" smtClean="0">
                <a:solidFill>
                  <a:srgbClr val="0B3F51"/>
                </a:solidFill>
                <a:effectLst/>
                <a:latin typeface="-apple-system"/>
              </a:rPr>
              <a:t>runs in my family</a:t>
            </a:r>
            <a:r>
              <a:rPr lang="en-US" sz="2800" b="0" i="1" dirty="0" smtClean="0">
                <a:solidFill>
                  <a:srgbClr val="0B3F51"/>
                </a:solidFill>
                <a:effectLst/>
                <a:latin typeface="-apple-system"/>
              </a:rPr>
              <a:t>, so </a:t>
            </a:r>
            <a:endParaRPr lang="ar-IQ" sz="2800" b="0" i="1" dirty="0" smtClean="0">
              <a:solidFill>
                <a:srgbClr val="0B3F51"/>
              </a:solidFill>
              <a:effectLst/>
              <a:latin typeface="-apple-system"/>
            </a:endParaRPr>
          </a:p>
          <a:p>
            <a:pPr algn="l" rtl="0"/>
            <a:r>
              <a:rPr lang="en-US" sz="2800" b="0" i="1" dirty="0" smtClean="0">
                <a:solidFill>
                  <a:srgbClr val="0B3F51"/>
                </a:solidFill>
                <a:effectLst/>
                <a:latin typeface="-apple-system"/>
              </a:rPr>
              <a:t>I have to be careful about what I eat.</a:t>
            </a:r>
            <a:endParaRPr lang="en-US" sz="2800" b="0" i="0" dirty="0">
              <a:solidFill>
                <a:srgbClr val="0B3F51"/>
              </a:solidFill>
              <a:effectLst/>
              <a:latin typeface="-apple-system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827584" y="3429000"/>
            <a:ext cx="7416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i="0" dirty="0" smtClean="0">
                <a:solidFill>
                  <a:srgbClr val="C00000"/>
                </a:solidFill>
                <a:effectLst/>
                <a:latin typeface="-apple-system"/>
              </a:rPr>
              <a:t>Sick as a Dog</a:t>
            </a:r>
          </a:p>
          <a:p>
            <a:pPr algn="l" rtl="0">
              <a:buFont typeface="Arial"/>
              <a:buChar char="•"/>
            </a:pPr>
            <a:r>
              <a:rPr lang="en-US" sz="2800" b="1" i="0" dirty="0" smtClean="0">
                <a:solidFill>
                  <a:srgbClr val="0B3F51"/>
                </a:solidFill>
                <a:effectLst/>
                <a:latin typeface="-apple-system"/>
              </a:rPr>
              <a:t>Meaning</a:t>
            </a:r>
            <a:r>
              <a:rPr lang="en-US" sz="2800" b="0" i="0" dirty="0" smtClean="0">
                <a:solidFill>
                  <a:srgbClr val="0B3F51"/>
                </a:solidFill>
                <a:effectLst/>
                <a:latin typeface="-apple-system"/>
              </a:rPr>
              <a:t>: To be very ill or sick. </a:t>
            </a:r>
          </a:p>
          <a:p>
            <a:pPr algn="l" rtl="0">
              <a:buFont typeface="Arial"/>
              <a:buChar char="•"/>
            </a:pPr>
            <a:r>
              <a:rPr lang="en-US" sz="2800" b="1" i="0" dirty="0" smtClean="0">
                <a:solidFill>
                  <a:srgbClr val="0B3F51"/>
                </a:solidFill>
                <a:effectLst/>
                <a:latin typeface="-apple-system"/>
              </a:rPr>
              <a:t>Example</a:t>
            </a:r>
            <a:r>
              <a:rPr lang="en-US" sz="2800" b="0" i="0" dirty="0" smtClean="0">
                <a:solidFill>
                  <a:srgbClr val="0B3F51"/>
                </a:solidFill>
                <a:effectLst/>
                <a:latin typeface="-apple-system"/>
              </a:rPr>
              <a:t>:</a:t>
            </a:r>
            <a:r>
              <a:rPr lang="en-US" sz="2800" b="0" i="1" dirty="0" smtClean="0">
                <a:solidFill>
                  <a:srgbClr val="0B3F51"/>
                </a:solidFill>
                <a:effectLst/>
                <a:latin typeface="-apple-system"/>
              </a:rPr>
              <a:t> After eating that bad sushi, I was </a:t>
            </a:r>
            <a:r>
              <a:rPr lang="en-US" sz="2800" b="1" i="1" dirty="0" smtClean="0">
                <a:solidFill>
                  <a:srgbClr val="0B3F51"/>
                </a:solidFill>
                <a:effectLst/>
                <a:latin typeface="-apple-system"/>
              </a:rPr>
              <a:t>sick as a dog</a:t>
            </a:r>
            <a:r>
              <a:rPr lang="en-US" sz="2800" b="0" i="1" dirty="0" smtClean="0">
                <a:solidFill>
                  <a:srgbClr val="0B3F51"/>
                </a:solidFill>
                <a:effectLst/>
                <a:latin typeface="-apple-system"/>
              </a:rPr>
              <a:t> for two days.</a:t>
            </a:r>
            <a:endParaRPr lang="en-US" sz="2800" b="0" i="0" dirty="0">
              <a:solidFill>
                <a:srgbClr val="0B3F51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96575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764704"/>
            <a:ext cx="734481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i="0" dirty="0" smtClean="0">
                <a:solidFill>
                  <a:srgbClr val="C00000"/>
                </a:solidFill>
                <a:effectLst/>
                <a:latin typeface="-apple-system"/>
              </a:rPr>
              <a:t>Take your medicine</a:t>
            </a:r>
          </a:p>
          <a:p>
            <a:pPr algn="l" rtl="0">
              <a:buFont typeface="Arial"/>
              <a:buChar char="•"/>
            </a:pPr>
            <a:r>
              <a:rPr lang="en-US" sz="2800" b="1" i="0" dirty="0" smtClean="0">
                <a:solidFill>
                  <a:srgbClr val="0B3F51"/>
                </a:solidFill>
                <a:effectLst/>
                <a:latin typeface="-apple-system"/>
              </a:rPr>
              <a:t>Meaning</a:t>
            </a:r>
            <a:r>
              <a:rPr lang="en-US" sz="2800" b="0" i="0" dirty="0" smtClean="0">
                <a:solidFill>
                  <a:srgbClr val="0B3F51"/>
                </a:solidFill>
                <a:effectLst/>
                <a:latin typeface="-apple-system"/>
              </a:rPr>
              <a:t>:  To accept the consequences of one’s actions, or to do something unpleasant that is necessary.</a:t>
            </a:r>
          </a:p>
          <a:p>
            <a:pPr algn="l" rtl="0">
              <a:buFont typeface="Arial"/>
              <a:buChar char="•"/>
            </a:pPr>
            <a:r>
              <a:rPr lang="en-US" sz="2800" b="1" i="0" dirty="0" smtClean="0">
                <a:solidFill>
                  <a:srgbClr val="0B3F51"/>
                </a:solidFill>
                <a:effectLst/>
                <a:latin typeface="-apple-system"/>
              </a:rPr>
              <a:t>Example</a:t>
            </a:r>
            <a:r>
              <a:rPr lang="en-US" sz="2800" b="0" i="0" dirty="0" smtClean="0">
                <a:solidFill>
                  <a:srgbClr val="0B3F51"/>
                </a:solidFill>
                <a:effectLst/>
                <a:latin typeface="-apple-system"/>
              </a:rPr>
              <a:t>: </a:t>
            </a:r>
            <a:r>
              <a:rPr lang="en-US" sz="2800" b="0" i="1" dirty="0" smtClean="0">
                <a:solidFill>
                  <a:srgbClr val="0B3F51"/>
                </a:solidFill>
                <a:effectLst/>
                <a:latin typeface="-apple-system"/>
              </a:rPr>
              <a:t>You made a mistake, now it’s time to </a:t>
            </a:r>
            <a:r>
              <a:rPr lang="en-US" sz="2800" b="1" i="1" dirty="0" smtClean="0">
                <a:solidFill>
                  <a:srgbClr val="0B3F51"/>
                </a:solidFill>
                <a:effectLst/>
                <a:latin typeface="-apple-system"/>
              </a:rPr>
              <a:t>take your medicine</a:t>
            </a:r>
            <a:r>
              <a:rPr lang="en-US" sz="2800" b="0" i="1" dirty="0" smtClean="0">
                <a:solidFill>
                  <a:srgbClr val="0B3F51"/>
                </a:solidFill>
                <a:effectLst/>
                <a:latin typeface="-apple-system"/>
              </a:rPr>
              <a:t> and face the consequences</a:t>
            </a:r>
            <a:r>
              <a:rPr lang="en-US" b="0" i="1" dirty="0" smtClean="0">
                <a:solidFill>
                  <a:srgbClr val="0B3F51"/>
                </a:solidFill>
                <a:effectLst/>
                <a:latin typeface="-apple-system"/>
              </a:rPr>
              <a:t>.</a:t>
            </a:r>
            <a:endParaRPr lang="en-US" b="0" i="0" dirty="0">
              <a:solidFill>
                <a:srgbClr val="0B3F51"/>
              </a:solidFill>
              <a:effectLst/>
              <a:latin typeface="-apple-system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863588" y="3873247"/>
            <a:ext cx="74168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i="0" dirty="0" smtClean="0">
                <a:solidFill>
                  <a:srgbClr val="C00000"/>
                </a:solidFill>
                <a:effectLst/>
                <a:latin typeface="-apple-system"/>
              </a:rPr>
              <a:t>Under the weather</a:t>
            </a:r>
          </a:p>
          <a:p>
            <a:pPr algn="l" rtl="0">
              <a:buFont typeface="Arial"/>
              <a:buChar char="•"/>
            </a:pPr>
            <a:r>
              <a:rPr lang="en-US" sz="2800" b="1" i="0" dirty="0" smtClean="0">
                <a:solidFill>
                  <a:srgbClr val="0B3F51"/>
                </a:solidFill>
                <a:effectLst/>
                <a:latin typeface="-apple-system"/>
              </a:rPr>
              <a:t>Meaning</a:t>
            </a:r>
            <a:r>
              <a:rPr lang="en-US" sz="2800" b="0" i="0" dirty="0" smtClean="0">
                <a:solidFill>
                  <a:srgbClr val="0B3F51"/>
                </a:solidFill>
                <a:effectLst/>
                <a:latin typeface="-apple-system"/>
              </a:rPr>
              <a:t>: To be mildly ill or not feeling well</a:t>
            </a:r>
          </a:p>
          <a:p>
            <a:pPr algn="l" rtl="0">
              <a:buFont typeface="Arial"/>
              <a:buChar char="•"/>
            </a:pPr>
            <a:r>
              <a:rPr lang="en-US" sz="2800" b="1" i="0" dirty="0" smtClean="0">
                <a:solidFill>
                  <a:srgbClr val="0B3F51"/>
                </a:solidFill>
                <a:effectLst/>
                <a:latin typeface="-apple-system"/>
              </a:rPr>
              <a:t>Example</a:t>
            </a:r>
            <a:r>
              <a:rPr lang="en-US" sz="2800" b="0" i="0" dirty="0" smtClean="0">
                <a:solidFill>
                  <a:srgbClr val="0B3F51"/>
                </a:solidFill>
                <a:effectLst/>
                <a:latin typeface="-apple-system"/>
              </a:rPr>
              <a:t>: </a:t>
            </a:r>
            <a:r>
              <a:rPr lang="en-US" sz="2800" b="0" i="1" dirty="0" smtClean="0">
                <a:solidFill>
                  <a:srgbClr val="0B3F51"/>
                </a:solidFill>
                <a:effectLst/>
                <a:latin typeface="-apple-system"/>
              </a:rPr>
              <a:t>I’m feeling a bit</a:t>
            </a:r>
            <a:r>
              <a:rPr lang="en-US" sz="2800" b="1" i="1" dirty="0" smtClean="0">
                <a:solidFill>
                  <a:srgbClr val="0B3F51"/>
                </a:solidFill>
                <a:effectLst/>
                <a:latin typeface="-apple-system"/>
              </a:rPr>
              <a:t> under the weather</a:t>
            </a:r>
            <a:r>
              <a:rPr lang="en-US" sz="2800" b="0" i="1" dirty="0" smtClean="0">
                <a:solidFill>
                  <a:srgbClr val="0B3F51"/>
                </a:solidFill>
                <a:effectLst/>
                <a:latin typeface="-apple-system"/>
              </a:rPr>
              <a:t> today, so I think I’ll stay home and rest</a:t>
            </a:r>
            <a:r>
              <a:rPr lang="en-US" b="0" i="1" dirty="0" smtClean="0">
                <a:solidFill>
                  <a:srgbClr val="0B3F51"/>
                </a:solidFill>
                <a:effectLst/>
                <a:latin typeface="-apple-system"/>
              </a:rPr>
              <a:t>.</a:t>
            </a:r>
            <a:endParaRPr lang="en-US" b="0" i="0" dirty="0">
              <a:solidFill>
                <a:srgbClr val="0B3F51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1419789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7584" y="836712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600" b="1" i="0" dirty="0" smtClean="0">
                <a:solidFill>
                  <a:srgbClr val="C00000"/>
                </a:solidFill>
                <a:effectLst/>
                <a:latin typeface="-apple-system"/>
              </a:rPr>
              <a:t>Laughter is the best medicine</a:t>
            </a:r>
          </a:p>
          <a:p>
            <a:pPr algn="l" rtl="0">
              <a:buFont typeface="Arial"/>
              <a:buChar char="•"/>
            </a:pPr>
            <a:r>
              <a:rPr lang="en-US" sz="3600" b="1" i="0" dirty="0" smtClean="0">
                <a:solidFill>
                  <a:srgbClr val="0B3F51"/>
                </a:solidFill>
                <a:effectLst/>
                <a:latin typeface="-apple-system"/>
              </a:rPr>
              <a:t>Meaning:</a:t>
            </a:r>
            <a:r>
              <a:rPr lang="en-US" sz="3600" b="0" i="0" dirty="0" smtClean="0">
                <a:solidFill>
                  <a:srgbClr val="0B3F51"/>
                </a:solidFill>
                <a:effectLst/>
                <a:latin typeface="-apple-system"/>
              </a:rPr>
              <a:t> Laughing and having a good time can improve one’s mood and health.</a:t>
            </a:r>
          </a:p>
          <a:p>
            <a:pPr algn="l" rtl="0">
              <a:buFont typeface="Arial"/>
              <a:buChar char="•"/>
            </a:pPr>
            <a:r>
              <a:rPr lang="en-US" sz="3600" b="1" i="0" dirty="0" smtClean="0">
                <a:solidFill>
                  <a:srgbClr val="0B3F51"/>
                </a:solidFill>
                <a:effectLst/>
                <a:latin typeface="-apple-system"/>
              </a:rPr>
              <a:t>Example:</a:t>
            </a:r>
            <a:r>
              <a:rPr lang="en-US" sz="3600" b="0" i="0" dirty="0" smtClean="0">
                <a:solidFill>
                  <a:srgbClr val="0B3F51"/>
                </a:solidFill>
                <a:effectLst/>
                <a:latin typeface="-apple-system"/>
              </a:rPr>
              <a:t> </a:t>
            </a:r>
            <a:r>
              <a:rPr lang="en-US" sz="3600" b="0" i="1" dirty="0" smtClean="0">
                <a:solidFill>
                  <a:srgbClr val="0B3F51"/>
                </a:solidFill>
                <a:effectLst/>
                <a:latin typeface="-apple-system"/>
              </a:rPr>
              <a:t>After a stressful day, we watched a comedy and remembered that </a:t>
            </a:r>
            <a:r>
              <a:rPr lang="en-US" sz="3600" b="1" i="1" dirty="0" smtClean="0">
                <a:solidFill>
                  <a:srgbClr val="0B3F51"/>
                </a:solidFill>
                <a:effectLst/>
                <a:latin typeface="-apple-system"/>
              </a:rPr>
              <a:t>laughter is the best medicine</a:t>
            </a:r>
            <a:r>
              <a:rPr lang="en-US" b="1" i="1" dirty="0" smtClean="0">
                <a:solidFill>
                  <a:srgbClr val="0B3F51"/>
                </a:solidFill>
                <a:effectLst/>
                <a:latin typeface="-apple-system"/>
              </a:rPr>
              <a:t>.</a:t>
            </a:r>
            <a:endParaRPr lang="en-US" b="0" i="0" dirty="0">
              <a:solidFill>
                <a:srgbClr val="0B3F51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349305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64704"/>
            <a:ext cx="7632848" cy="552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236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619672" y="1700808"/>
            <a:ext cx="51125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800" b="1" i="0" dirty="0" smtClean="0">
                <a:solidFill>
                  <a:srgbClr val="444444"/>
                </a:solidFill>
                <a:effectLst/>
                <a:latin typeface="Arial Black" pitchFamily="34" charset="0"/>
              </a:rPr>
              <a:t>What Is an Idiom?</a:t>
            </a:r>
            <a:endParaRPr lang="en-US" sz="4800" b="1" i="0" dirty="0">
              <a:solidFill>
                <a:srgbClr val="444444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239" y="1844824"/>
            <a:ext cx="2736304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1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85720" y="836712"/>
            <a:ext cx="71586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3600" b="1" dirty="0" smtClean="0"/>
              <a:t>An idiom </a:t>
            </a:r>
            <a:r>
              <a:rPr lang="en-US" sz="3600" dirty="0" smtClean="0"/>
              <a:t>is a group of words, or in other words, a phrase that has a meaning different from the literal meaning of the words in it. According to the Oxford Learner’s Dictionary, an idiom is defined as “</a:t>
            </a:r>
            <a:r>
              <a:rPr lang="en-US" sz="3600" b="1" dirty="0" smtClean="0"/>
              <a:t>a group of words whose meaning is different from the meanings of the individual words</a:t>
            </a:r>
            <a:r>
              <a:rPr lang="en-US" sz="3600" dirty="0" smtClean="0"/>
              <a:t>”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175176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1844824"/>
            <a:ext cx="4176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800" b="1" i="0" dirty="0" smtClean="0">
                <a:effectLst/>
              </a:rPr>
              <a:t>Why You Must Learn Idioms?</a:t>
            </a:r>
            <a:endParaRPr lang="en-US" sz="4800" b="1" i="0" dirty="0">
              <a:effectLst/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628800"/>
            <a:ext cx="324036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704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836712"/>
            <a:ext cx="734481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800" b="0" i="0" dirty="0" smtClean="0">
                <a:solidFill>
                  <a:srgbClr val="333333"/>
                </a:solidFill>
                <a:effectLst/>
                <a:latin typeface="Open Sans"/>
              </a:rPr>
              <a:t>Understanding English </a:t>
            </a:r>
            <a:r>
              <a:rPr lang="en-US" sz="2800" b="1" i="0" dirty="0" smtClean="0">
                <a:solidFill>
                  <a:srgbClr val="333333"/>
                </a:solidFill>
                <a:effectLst/>
                <a:latin typeface="Open Sans"/>
              </a:rPr>
              <a:t>idioms</a:t>
            </a:r>
            <a:r>
              <a:rPr lang="en-US" sz="2800" b="0" i="0" dirty="0" smtClean="0">
                <a:solidFill>
                  <a:srgbClr val="333333"/>
                </a:solidFill>
                <a:effectLst/>
                <a:latin typeface="Open Sans"/>
              </a:rPr>
              <a:t> is important because they require a deeper familiarity of the English language to comprehend what someone means when they use them in conversation.</a:t>
            </a:r>
          </a:p>
          <a:p>
            <a:pPr algn="just" rtl="0"/>
            <a:r>
              <a:rPr lang="en-US" sz="2800" b="0" i="0" dirty="0" smtClean="0">
                <a:solidFill>
                  <a:srgbClr val="333333"/>
                </a:solidFill>
                <a:effectLst/>
                <a:latin typeface="Open Sans"/>
              </a:rPr>
              <a:t>Idioms may seem complicated at first, but they can actually be a lot of fun to learn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Open Sans"/>
              </a:rPr>
              <a:t>.</a:t>
            </a:r>
            <a:endParaRPr lang="en-U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899592" y="4005064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b="1" i="0" dirty="0" smtClean="0">
                <a:solidFill>
                  <a:srgbClr val="C00000"/>
                </a:solidFill>
                <a:effectLst/>
                <a:latin typeface="Oswald"/>
              </a:rPr>
              <a:t>Idioms Give You a New Way to Express Yourself in the English Language</a:t>
            </a:r>
            <a:endParaRPr lang="en-US" sz="4000" b="1" i="0" dirty="0">
              <a:solidFill>
                <a:srgbClr val="C00000"/>
              </a:solidFill>
              <a:effectLst/>
              <a:latin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989622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764704"/>
            <a:ext cx="73448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800" b="1" i="0" dirty="0" smtClean="0">
                <a:solidFill>
                  <a:srgbClr val="333333"/>
                </a:solidFill>
                <a:effectLst/>
                <a:latin typeface="Open Sans"/>
              </a:rPr>
              <a:t>The meaning of an idiom generally depends on the specific context in which it is used. When someone in America tells you to ‘</a:t>
            </a:r>
            <a:r>
              <a:rPr lang="en-US" sz="2800" b="1" i="0" dirty="0" smtClean="0">
                <a:solidFill>
                  <a:srgbClr val="C00000"/>
                </a:solidFill>
                <a:effectLst/>
                <a:latin typeface="Open Sans"/>
              </a:rPr>
              <a:t>break a leg</a:t>
            </a:r>
            <a:r>
              <a:rPr lang="en-US" sz="2800" b="1" i="0" dirty="0" smtClean="0">
                <a:solidFill>
                  <a:srgbClr val="333333"/>
                </a:solidFill>
                <a:effectLst/>
                <a:latin typeface="Open Sans"/>
              </a:rPr>
              <a:t>’, for example, they aren’t saying that in a literal sense, but instead are wishing you good luck, usually before a performance. Similarly, if someone asks you to ‘</a:t>
            </a:r>
            <a:r>
              <a:rPr lang="en-US" sz="2800" b="1" i="0" dirty="0" smtClean="0">
                <a:solidFill>
                  <a:srgbClr val="C00000"/>
                </a:solidFill>
                <a:effectLst/>
                <a:latin typeface="Open Sans"/>
              </a:rPr>
              <a:t>think outside the box</a:t>
            </a:r>
            <a:r>
              <a:rPr lang="en-US" sz="2800" b="1" i="0" dirty="0" smtClean="0">
                <a:solidFill>
                  <a:srgbClr val="333333"/>
                </a:solidFill>
                <a:effectLst/>
                <a:latin typeface="Open Sans"/>
              </a:rPr>
              <a:t>’, they mean that you should use a different approach than what you might normally do.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460861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7584" y="2132856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b="0" i="0" dirty="0" smtClean="0">
                <a:solidFill>
                  <a:srgbClr val="C00000"/>
                </a:solidFill>
                <a:effectLst/>
                <a:latin typeface="Arial Black" pitchFamily="34" charset="0"/>
              </a:rPr>
              <a:t>Learn list of health idioms, medical idioms, medicine idioms and doctor idioms with meaning and examples.</a:t>
            </a:r>
            <a:endParaRPr lang="ar-IQ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186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87624" y="908720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b="1" i="0" dirty="0" smtClean="0">
                <a:solidFill>
                  <a:srgbClr val="C00000"/>
                </a:solidFill>
                <a:effectLst/>
                <a:latin typeface="-apple-system"/>
              </a:rPr>
              <a:t>Alive And Kicking</a:t>
            </a:r>
          </a:p>
          <a:p>
            <a:pPr algn="l" rtl="0">
              <a:buFont typeface="Arial"/>
              <a:buChar char="•"/>
            </a:pPr>
            <a:r>
              <a:rPr lang="en-US" sz="3600" b="1" i="0" dirty="0" smtClean="0">
                <a:solidFill>
                  <a:srgbClr val="0B3F51"/>
                </a:solidFill>
                <a:effectLst/>
                <a:latin typeface="-apple-system"/>
              </a:rPr>
              <a:t>Meaning:</a:t>
            </a:r>
            <a:r>
              <a:rPr lang="en-US" sz="3600" b="0" i="0" dirty="0" smtClean="0">
                <a:solidFill>
                  <a:srgbClr val="0B3F51"/>
                </a:solidFill>
                <a:effectLst/>
                <a:latin typeface="-apple-system"/>
              </a:rPr>
              <a:t> Someone who is still full of energy and is very active. Usually despite health problems or old age.</a:t>
            </a:r>
          </a:p>
          <a:p>
            <a:pPr algn="l" rtl="0">
              <a:buFont typeface="Arial"/>
              <a:buChar char="•"/>
            </a:pPr>
            <a:r>
              <a:rPr lang="en-US" sz="3600" b="1" i="0" dirty="0" smtClean="0">
                <a:solidFill>
                  <a:srgbClr val="0B3F51"/>
                </a:solidFill>
                <a:effectLst/>
                <a:latin typeface="-apple-system"/>
              </a:rPr>
              <a:t>Example:</a:t>
            </a:r>
            <a:r>
              <a:rPr lang="en-US" sz="3600" b="0" i="0" dirty="0" smtClean="0">
                <a:solidFill>
                  <a:srgbClr val="0B3F51"/>
                </a:solidFill>
                <a:effectLst/>
                <a:latin typeface="-apple-system"/>
              </a:rPr>
              <a:t> </a:t>
            </a:r>
            <a:r>
              <a:rPr lang="en-US" sz="3600" b="0" i="1" dirty="0" smtClean="0">
                <a:solidFill>
                  <a:srgbClr val="0B3F51"/>
                </a:solidFill>
                <a:effectLst/>
                <a:latin typeface="-apple-system"/>
              </a:rPr>
              <a:t>Even though my grandma is 70 years old, she is </a:t>
            </a:r>
            <a:r>
              <a:rPr lang="en-US" sz="3600" b="1" i="1" dirty="0" smtClean="0">
                <a:solidFill>
                  <a:srgbClr val="0B3F51"/>
                </a:solidFill>
                <a:effectLst/>
                <a:latin typeface="-apple-system"/>
              </a:rPr>
              <a:t>alive and kicking.</a:t>
            </a:r>
            <a:endParaRPr lang="en-US" sz="3600" b="0" i="0" dirty="0">
              <a:solidFill>
                <a:srgbClr val="0B3F51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40192389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204</TotalTime>
  <Words>374</Words>
  <Application>Microsoft Office PowerPoint</Application>
  <PresentationFormat>عرض على الشاشة (3:4)‏</PresentationFormat>
  <Paragraphs>89</Paragraphs>
  <Slides>23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دبوس تثبيت</vt:lpstr>
      <vt:lpstr>Useful Health and Medicine Idioms in English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Useful Health and Medicine Idioms in English</dc:title>
  <dc:creator>getar</dc:creator>
  <cp:lastModifiedBy>getar</cp:lastModifiedBy>
  <cp:revision>11</cp:revision>
  <dcterms:created xsi:type="dcterms:W3CDTF">2023-12-26T20:34:48Z</dcterms:created>
  <dcterms:modified xsi:type="dcterms:W3CDTF">2023-12-26T23:59:41Z</dcterms:modified>
</cp:coreProperties>
</file>