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3"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8462" autoAdjust="0"/>
  </p:normalViewPr>
  <p:slideViewPr>
    <p:cSldViewPr>
      <p:cViewPr varScale="1">
        <p:scale>
          <a:sx n="61" d="100"/>
          <a:sy n="61"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557CBBD8-4531-48B8-A60E-4DE3E94592E5}" type="datetimeFigureOut">
              <a:rPr lang="ar-IQ" smtClean="0"/>
              <a:t>04/06/1445</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EA440C7C-FF9D-47EA-B486-7EE4F20AF1CA}" type="slidenum">
              <a:rPr lang="ar-IQ" smtClean="0"/>
              <a:t>‹#›</a:t>
            </a:fld>
            <a:endParaRPr lang="ar-IQ"/>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57CBBD8-4531-48B8-A60E-4DE3E94592E5}" type="datetimeFigureOut">
              <a:rPr lang="ar-IQ" smtClean="0"/>
              <a:t>04/06/1445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40C7C-FF9D-47EA-B486-7EE4F20AF1C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57CBBD8-4531-48B8-A60E-4DE3E94592E5}" type="datetimeFigureOut">
              <a:rPr lang="ar-IQ" smtClean="0"/>
              <a:t>04/06/1445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40C7C-FF9D-47EA-B486-7EE4F20AF1C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57CBBD8-4531-48B8-A60E-4DE3E94592E5}" type="datetimeFigureOut">
              <a:rPr lang="ar-IQ" smtClean="0"/>
              <a:t>04/06/1445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440C7C-FF9D-47EA-B486-7EE4F20AF1CA}" type="slidenum">
              <a:rPr lang="ar-IQ" smtClean="0"/>
              <a:t>‹#›</a:t>
            </a:fld>
            <a:endParaRPr lang="ar-IQ"/>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57CBBD8-4531-48B8-A60E-4DE3E94592E5}" type="datetimeFigureOut">
              <a:rPr lang="ar-IQ" smtClean="0"/>
              <a:t>04/06/1445</a:t>
            </a:fld>
            <a:endParaRPr lang="ar-IQ"/>
          </a:p>
        </p:txBody>
      </p:sp>
      <p:sp>
        <p:nvSpPr>
          <p:cNvPr id="5" name="عنصر نائب للتذييل 4"/>
          <p:cNvSpPr>
            <a:spLocks noGrp="1"/>
          </p:cNvSpPr>
          <p:nvPr>
            <p:ph type="ftr" sz="quarter" idx="11"/>
          </p:nvPr>
        </p:nvSpPr>
        <p:spPr>
          <a:xfrm>
            <a:off x="800100" y="6172200"/>
            <a:ext cx="4000500" cy="457200"/>
          </a:xfrm>
        </p:spPr>
        <p:txBody>
          <a:bodyPr/>
          <a:lstStyle/>
          <a:p>
            <a:endParaRPr lang="ar-IQ"/>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EA440C7C-FF9D-47EA-B486-7EE4F20AF1C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57CBBD8-4531-48B8-A60E-4DE3E94592E5}" type="datetimeFigureOut">
              <a:rPr lang="ar-IQ" smtClean="0"/>
              <a:t>04/06/1445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440C7C-FF9D-47EA-B486-7EE4F20AF1CA}" type="slidenum">
              <a:rPr lang="ar-IQ" smtClean="0"/>
              <a:t>‹#›</a:t>
            </a:fld>
            <a:endParaRPr lang="ar-IQ"/>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557CBBD8-4531-48B8-A60E-4DE3E94592E5}" type="datetimeFigureOut">
              <a:rPr lang="ar-IQ" smtClean="0"/>
              <a:t>04/06/1445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A440C7C-FF9D-47EA-B486-7EE4F20AF1CA}" type="slidenum">
              <a:rPr lang="ar-IQ" smtClean="0"/>
              <a:t>‹#›</a:t>
            </a:fld>
            <a:endParaRPr lang="ar-IQ"/>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57CBBD8-4531-48B8-A60E-4DE3E94592E5}" type="datetimeFigureOut">
              <a:rPr lang="ar-IQ" smtClean="0"/>
              <a:t>04/06/1445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A440C7C-FF9D-47EA-B486-7EE4F20AF1C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57CBBD8-4531-48B8-A60E-4DE3E94592E5}" type="datetimeFigureOut">
              <a:rPr lang="ar-IQ" smtClean="0"/>
              <a:t>04/06/1445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A440C7C-FF9D-47EA-B486-7EE4F20AF1C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7CBBD8-4531-48B8-A60E-4DE3E94592E5}" type="datetimeFigureOut">
              <a:rPr lang="ar-IQ" smtClean="0"/>
              <a:t>04/06/1445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440C7C-FF9D-47EA-B486-7EE4F20AF1CA}" type="slidenum">
              <a:rPr lang="ar-IQ" smtClean="0"/>
              <a:t>‹#›</a:t>
            </a:fld>
            <a:endParaRPr lang="ar-IQ"/>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7CBBD8-4531-48B8-A60E-4DE3E94592E5}" type="datetimeFigureOut">
              <a:rPr lang="ar-IQ" smtClean="0"/>
              <a:t>04/06/1445</a:t>
            </a:fld>
            <a:endParaRPr lang="ar-IQ"/>
          </a:p>
        </p:txBody>
      </p:sp>
      <p:sp>
        <p:nvSpPr>
          <p:cNvPr id="6" name="عنصر نائب للتذييل 5"/>
          <p:cNvSpPr>
            <a:spLocks noGrp="1"/>
          </p:cNvSpPr>
          <p:nvPr>
            <p:ph type="ftr" sz="quarter" idx="11"/>
          </p:nvPr>
        </p:nvSpPr>
        <p:spPr>
          <a:xfrm>
            <a:off x="914400" y="6172200"/>
            <a:ext cx="3886200" cy="457200"/>
          </a:xfrm>
        </p:spPr>
        <p:txBody>
          <a:bodyPr/>
          <a:lstStyle/>
          <a:p>
            <a:endParaRPr lang="ar-IQ"/>
          </a:p>
        </p:txBody>
      </p:sp>
      <p:sp>
        <p:nvSpPr>
          <p:cNvPr id="7" name="عنصر نائب لرقم الشريحة 6"/>
          <p:cNvSpPr>
            <a:spLocks noGrp="1"/>
          </p:cNvSpPr>
          <p:nvPr>
            <p:ph type="sldNum" sz="quarter" idx="12"/>
          </p:nvPr>
        </p:nvSpPr>
        <p:spPr>
          <a:xfrm>
            <a:off x="146304" y="6208776"/>
            <a:ext cx="457200" cy="457200"/>
          </a:xfrm>
        </p:spPr>
        <p:txBody>
          <a:bodyPr/>
          <a:lstStyle/>
          <a:p>
            <a:fld id="{EA440C7C-FF9D-47EA-B486-7EE4F20AF1CA}" type="slidenum">
              <a:rPr lang="ar-IQ" smtClean="0"/>
              <a:t>‹#›</a:t>
            </a:fld>
            <a:endParaRPr lang="ar-IQ"/>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57CBBD8-4531-48B8-A60E-4DE3E94592E5}" type="datetimeFigureOut">
              <a:rPr lang="ar-IQ" smtClean="0"/>
              <a:t>04/06/1445</a:t>
            </a:fld>
            <a:endParaRPr lang="ar-IQ"/>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A440C7C-FF9D-47EA-B486-7EE4F20AF1C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5157192"/>
            <a:ext cx="8496944" cy="1080120"/>
          </a:xfrm>
        </p:spPr>
        <p:txBody>
          <a:bodyPr>
            <a:normAutofit fontScale="25000" lnSpcReduction="20000"/>
          </a:bodyPr>
          <a:lstStyle/>
          <a:p>
            <a:pPr rtl="0">
              <a:defRPr/>
            </a:pPr>
            <a:r>
              <a:rPr lang="en-US" sz="4000" b="1" kern="0" dirty="0">
                <a:solidFill>
                  <a:srgbClr val="002060"/>
                </a:solidFill>
                <a:latin typeface="Arial" panose="020B0604020202020204" pitchFamily="34" charset="0"/>
                <a:cs typeface="Arial" panose="020B0604020202020204" pitchFamily="34" charset="0"/>
              </a:rPr>
              <a:t>By</a:t>
            </a:r>
            <a:r>
              <a:rPr lang="en-US" sz="4000" b="1" kern="0" dirty="0">
                <a:latin typeface="Arial" panose="020B0604020202020204" pitchFamily="34" charset="0"/>
                <a:cs typeface="Arial" panose="020B0604020202020204" pitchFamily="34" charset="0"/>
              </a:rPr>
              <a:t> </a:t>
            </a:r>
          </a:p>
          <a:p>
            <a:pPr rtl="0">
              <a:spcBef>
                <a:spcPts val="661"/>
              </a:spcBef>
              <a:defRPr/>
            </a:pPr>
            <a:r>
              <a:rPr lang="en-US" sz="7400" b="1" kern="0" dirty="0" err="1">
                <a:solidFill>
                  <a:srgbClr val="C00000"/>
                </a:solidFill>
                <a:latin typeface="Arial" panose="020B0604020202020204" pitchFamily="34" charset="0"/>
                <a:cs typeface="Arial" panose="020B0604020202020204" pitchFamily="34" charset="0"/>
              </a:rPr>
              <a:t>Assist.Lect</a:t>
            </a:r>
            <a:r>
              <a:rPr lang="en-US" sz="7400" b="1" kern="0" dirty="0">
                <a:solidFill>
                  <a:srgbClr val="C00000"/>
                </a:solidFill>
                <a:latin typeface="Arial" panose="020B0604020202020204" pitchFamily="34" charset="0"/>
                <a:cs typeface="Arial" panose="020B0604020202020204" pitchFamily="34" charset="0"/>
              </a:rPr>
              <a:t>. Noor </a:t>
            </a:r>
            <a:r>
              <a:rPr lang="en-US" sz="7400" b="1" kern="0" dirty="0" err="1">
                <a:solidFill>
                  <a:srgbClr val="C00000"/>
                </a:solidFill>
                <a:latin typeface="Arial" panose="020B0604020202020204" pitchFamily="34" charset="0"/>
                <a:cs typeface="Arial" panose="020B0604020202020204" pitchFamily="34" charset="0"/>
              </a:rPr>
              <a:t>Alaa</a:t>
            </a:r>
            <a:r>
              <a:rPr lang="en-US" sz="7400" b="1" kern="0" dirty="0">
                <a:solidFill>
                  <a:srgbClr val="C00000"/>
                </a:solidFill>
                <a:latin typeface="Arial" panose="020B0604020202020204" pitchFamily="34" charset="0"/>
                <a:cs typeface="Arial" panose="020B0604020202020204" pitchFamily="34" charset="0"/>
              </a:rPr>
              <a:t> </a:t>
            </a:r>
            <a:r>
              <a:rPr lang="en-US" sz="7400" b="1" kern="0" dirty="0" err="1">
                <a:solidFill>
                  <a:srgbClr val="C00000"/>
                </a:solidFill>
                <a:latin typeface="Arial" panose="020B0604020202020204" pitchFamily="34" charset="0"/>
                <a:cs typeface="Arial" panose="020B0604020202020204" pitchFamily="34" charset="0"/>
              </a:rPr>
              <a:t>Addulrazziq</a:t>
            </a:r>
            <a:endParaRPr lang="en-US" sz="7400" b="1" kern="0" dirty="0">
              <a:solidFill>
                <a:srgbClr val="C00000"/>
              </a:solidFill>
              <a:latin typeface="Arial" panose="020B0604020202020204" pitchFamily="34" charset="0"/>
              <a:cs typeface="Arial" panose="020B0604020202020204" pitchFamily="34" charset="0"/>
            </a:endParaRPr>
          </a:p>
          <a:p>
            <a:pPr rtl="0">
              <a:spcBef>
                <a:spcPts val="661"/>
              </a:spcBef>
              <a:defRPr/>
            </a:pPr>
            <a:endParaRPr lang="en-US" sz="7400" b="1" kern="0" dirty="0">
              <a:solidFill>
                <a:srgbClr val="C00000"/>
              </a:solidFill>
              <a:latin typeface="Arial" panose="020B0604020202020204" pitchFamily="34" charset="0"/>
              <a:cs typeface="Arial" panose="020B0604020202020204" pitchFamily="34" charset="0"/>
            </a:endParaRPr>
          </a:p>
          <a:p>
            <a:pPr rtl="0">
              <a:spcBef>
                <a:spcPts val="661"/>
              </a:spcBef>
              <a:defRPr/>
            </a:pPr>
            <a:r>
              <a:rPr lang="en-US" sz="7400" b="1" kern="0" dirty="0">
                <a:solidFill>
                  <a:srgbClr val="002060"/>
                </a:solidFill>
                <a:latin typeface="Arial" panose="020B0604020202020204" pitchFamily="34" charset="0"/>
                <a:cs typeface="Arial" panose="020B0604020202020204" pitchFamily="34" charset="0"/>
              </a:rPr>
              <a:t>Lecturer at College of Dentistry/</a:t>
            </a:r>
            <a:r>
              <a:rPr lang="en-US" sz="7400" b="1" kern="0" dirty="0" err="1">
                <a:solidFill>
                  <a:srgbClr val="002060"/>
                </a:solidFill>
                <a:latin typeface="Arial" panose="020B0604020202020204" pitchFamily="34" charset="0"/>
                <a:cs typeface="Arial" panose="020B0604020202020204" pitchFamily="34" charset="0"/>
              </a:rPr>
              <a:t>Mustansiriyah</a:t>
            </a:r>
            <a:r>
              <a:rPr lang="en-US" sz="7400" b="1" kern="0" dirty="0">
                <a:solidFill>
                  <a:srgbClr val="002060"/>
                </a:solidFill>
                <a:latin typeface="Arial" panose="020B0604020202020204" pitchFamily="34" charset="0"/>
                <a:cs typeface="Arial" panose="020B0604020202020204" pitchFamily="34" charset="0"/>
              </a:rPr>
              <a:t> University</a:t>
            </a:r>
          </a:p>
          <a:p>
            <a:endParaRPr lang="ar-IQ" dirty="0"/>
          </a:p>
        </p:txBody>
      </p:sp>
      <p:sp>
        <p:nvSpPr>
          <p:cNvPr id="2" name="عنوان 1"/>
          <p:cNvSpPr>
            <a:spLocks noGrp="1"/>
          </p:cNvSpPr>
          <p:nvPr>
            <p:ph type="ctrTitle"/>
          </p:nvPr>
        </p:nvSpPr>
        <p:spPr>
          <a:xfrm>
            <a:off x="683568" y="188640"/>
            <a:ext cx="7772400" cy="3816424"/>
          </a:xfrm>
        </p:spPr>
        <p:txBody>
          <a:bodyPr>
            <a:normAutofit/>
          </a:bodyPr>
          <a:lstStyle/>
          <a:p>
            <a:pPr lvl="0" defTabSz="1073772" rtl="0">
              <a:spcBef>
                <a:spcPts val="0"/>
              </a:spcBef>
            </a:pPr>
            <a:r>
              <a:rPr lang="en-GB" sz="4800" b="1" dirty="0">
                <a:solidFill>
                  <a:srgbClr val="002060"/>
                </a:solidFill>
                <a:latin typeface="Arial" panose="020B0604020202020204" pitchFamily="34" charset="0"/>
                <a:ea typeface="+mn-ea"/>
                <a:cs typeface="Arial" panose="020B0604020202020204" pitchFamily="34" charset="0"/>
              </a:rPr>
              <a:t/>
            </a:r>
            <a:br>
              <a:rPr lang="en-GB" sz="4800" b="1" dirty="0">
                <a:solidFill>
                  <a:srgbClr val="002060"/>
                </a:solidFill>
                <a:latin typeface="Arial" panose="020B0604020202020204" pitchFamily="34" charset="0"/>
                <a:ea typeface="+mn-ea"/>
                <a:cs typeface="Arial" panose="020B0604020202020204" pitchFamily="34" charset="0"/>
              </a:rPr>
            </a:br>
            <a:endParaRPr lang="ar-IQ"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60648"/>
            <a:ext cx="3451225"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2736"/>
            <a:ext cx="8964488" cy="3960440"/>
          </a:xfrm>
          <a:prstGeom prst="rect">
            <a:avLst/>
          </a:prstGeom>
        </p:spPr>
      </p:pic>
    </p:spTree>
    <p:extLst>
      <p:ext uri="{BB962C8B-B14F-4D97-AF65-F5344CB8AC3E}">
        <p14:creationId xmlns:p14="http://schemas.microsoft.com/office/powerpoint/2010/main" val="86987654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24744"/>
            <a:ext cx="6912768" cy="1323439"/>
          </a:xfrm>
          <a:prstGeom prst="rect">
            <a:avLst/>
          </a:prstGeom>
        </p:spPr>
        <p:txBody>
          <a:bodyPr wrap="square">
            <a:spAutoFit/>
          </a:bodyPr>
          <a:lstStyle/>
          <a:p>
            <a:pPr algn="ctr"/>
            <a:r>
              <a:rPr lang="en-US" sz="4000" b="1" dirty="0" smtClean="0"/>
              <a:t>Saying “</a:t>
            </a:r>
            <a:r>
              <a:rPr lang="en-US" sz="4000" b="1" dirty="0" smtClean="0">
                <a:solidFill>
                  <a:srgbClr val="C00000"/>
                </a:solidFill>
              </a:rPr>
              <a:t>congratulations</a:t>
            </a:r>
            <a:r>
              <a:rPr lang="en-US" sz="4000" b="1" dirty="0" smtClean="0"/>
              <a:t>” on someone’s birthday</a:t>
            </a:r>
            <a:endParaRPr lang="ar-IQ" sz="4000" b="1"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708920"/>
            <a:ext cx="5400600" cy="3600400"/>
          </a:xfrm>
          <a:prstGeom prst="rect">
            <a:avLst/>
          </a:prstGeom>
        </p:spPr>
      </p:pic>
    </p:spTree>
    <p:extLst>
      <p:ext uri="{BB962C8B-B14F-4D97-AF65-F5344CB8AC3E}">
        <p14:creationId xmlns:p14="http://schemas.microsoft.com/office/powerpoint/2010/main" val="1903115300"/>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280920" cy="6186309"/>
          </a:xfrm>
          <a:prstGeom prst="rect">
            <a:avLst/>
          </a:prstGeom>
        </p:spPr>
        <p:txBody>
          <a:bodyPr wrap="square">
            <a:spAutoFit/>
          </a:bodyPr>
          <a:lstStyle/>
          <a:p>
            <a:pPr algn="just" rtl="0"/>
            <a:r>
              <a:rPr lang="en-US" sz="3600" dirty="0" smtClean="0"/>
              <a:t>“</a:t>
            </a:r>
            <a:r>
              <a:rPr lang="en-US" sz="3600" b="1" dirty="0" smtClean="0"/>
              <a:t>When someone has a birthday, you can say </a:t>
            </a:r>
            <a:r>
              <a:rPr lang="en-US" sz="3600" b="1" dirty="0" smtClean="0">
                <a:solidFill>
                  <a:srgbClr val="C00000"/>
                </a:solidFill>
              </a:rPr>
              <a:t>happy birthday</a:t>
            </a:r>
            <a:r>
              <a:rPr lang="en-US" sz="3600" b="1" dirty="0" smtClean="0"/>
              <a:t>, you can send good wishes, but in English, you can’t really say ‘</a:t>
            </a:r>
            <a:r>
              <a:rPr lang="en-US" sz="3600" b="1" dirty="0" smtClean="0">
                <a:solidFill>
                  <a:srgbClr val="C00000"/>
                </a:solidFill>
              </a:rPr>
              <a:t>congratulations</a:t>
            </a:r>
            <a:r>
              <a:rPr lang="en-US" sz="3600" b="1" dirty="0" smtClean="0"/>
              <a:t>.’ In English, the word ‘congratulations’ is used to praise </a:t>
            </a:r>
            <a:r>
              <a:rPr lang="en-US" sz="3600" b="1" dirty="0" smtClean="0">
                <a:solidFill>
                  <a:srgbClr val="C00000"/>
                </a:solidFill>
              </a:rPr>
              <a:t>somebody’s achievement</a:t>
            </a:r>
            <a:r>
              <a:rPr lang="en-US" sz="3600" b="1" dirty="0" smtClean="0"/>
              <a:t>.  However, when you have a birthday, it’s just something that happens to you. It’s not really an achievement. This mistake usually comes from translating from your own language into English.</a:t>
            </a:r>
            <a:r>
              <a:rPr lang="en-US" b="1" dirty="0" smtClean="0"/>
              <a:t>”</a:t>
            </a:r>
            <a:endParaRPr lang="ar-IQ" b="1" dirty="0"/>
          </a:p>
        </p:txBody>
      </p:sp>
    </p:spTree>
    <p:extLst>
      <p:ext uri="{BB962C8B-B14F-4D97-AF65-F5344CB8AC3E}">
        <p14:creationId xmlns:p14="http://schemas.microsoft.com/office/powerpoint/2010/main" val="215767380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24744"/>
            <a:ext cx="8640960" cy="4524315"/>
          </a:xfrm>
          <a:prstGeom prst="rect">
            <a:avLst/>
          </a:prstGeom>
        </p:spPr>
        <p:txBody>
          <a:bodyPr wrap="square">
            <a:spAutoFit/>
          </a:bodyPr>
          <a:lstStyle/>
          <a:p>
            <a:pPr algn="just" rtl="0"/>
            <a:r>
              <a:rPr lang="en-US" sz="3600" b="1" i="0" dirty="0" smtClean="0">
                <a:solidFill>
                  <a:srgbClr val="C00000"/>
                </a:solidFill>
                <a:effectLst/>
                <a:latin typeface="platform"/>
              </a:rPr>
              <a:t>How to avoid this mistake?</a:t>
            </a:r>
          </a:p>
          <a:p>
            <a:pPr algn="just" rtl="0"/>
            <a:r>
              <a:rPr lang="en-US" sz="3600" b="0" i="0" dirty="0" smtClean="0">
                <a:solidFill>
                  <a:srgbClr val="121117"/>
                </a:solidFill>
                <a:effectLst/>
                <a:latin typeface="platform"/>
              </a:rPr>
              <a:t> </a:t>
            </a:r>
          </a:p>
          <a:p>
            <a:pPr algn="just" rtl="0"/>
            <a:r>
              <a:rPr lang="en-US" sz="3600" b="0" i="0" dirty="0" smtClean="0">
                <a:solidFill>
                  <a:srgbClr val="121117"/>
                </a:solidFill>
                <a:effectLst/>
                <a:latin typeface="figtree"/>
              </a:rPr>
              <a:t>Instead of wishing the birthday boy or girl “</a:t>
            </a:r>
            <a:r>
              <a:rPr lang="en-US" sz="3600" b="1" i="0" dirty="0" smtClean="0">
                <a:solidFill>
                  <a:srgbClr val="121117"/>
                </a:solidFill>
                <a:effectLst/>
                <a:latin typeface="figtree"/>
              </a:rPr>
              <a:t>congratulations</a:t>
            </a:r>
            <a:r>
              <a:rPr lang="en-US" sz="3600" b="0" i="0" dirty="0" smtClean="0">
                <a:solidFill>
                  <a:srgbClr val="121117"/>
                </a:solidFill>
                <a:effectLst/>
                <a:latin typeface="figtree"/>
              </a:rPr>
              <a:t>”, say “</a:t>
            </a:r>
            <a:r>
              <a:rPr lang="en-US" sz="3600" b="1" i="0" dirty="0" smtClean="0">
                <a:solidFill>
                  <a:srgbClr val="121117"/>
                </a:solidFill>
                <a:effectLst/>
                <a:latin typeface="figtree"/>
              </a:rPr>
              <a:t>happy birthday</a:t>
            </a:r>
            <a:r>
              <a:rPr lang="en-US" sz="3600" b="0" i="0" dirty="0" smtClean="0">
                <a:solidFill>
                  <a:srgbClr val="121117"/>
                </a:solidFill>
                <a:effectLst/>
                <a:latin typeface="figtree"/>
              </a:rPr>
              <a:t>!” or “</a:t>
            </a:r>
            <a:r>
              <a:rPr lang="en-US" sz="3600" b="1" i="0" dirty="0" smtClean="0">
                <a:solidFill>
                  <a:srgbClr val="121117"/>
                </a:solidFill>
                <a:effectLst/>
                <a:latin typeface="figtree"/>
              </a:rPr>
              <a:t>I hope you have a lovely day</a:t>
            </a:r>
            <a:r>
              <a:rPr lang="en-US" sz="3600" b="0" i="0" dirty="0" smtClean="0">
                <a:solidFill>
                  <a:srgbClr val="121117"/>
                </a:solidFill>
                <a:effectLst/>
                <a:latin typeface="figtree"/>
              </a:rPr>
              <a:t>.” Save “congratulations” for when your English-speaking friends have </a:t>
            </a:r>
            <a:r>
              <a:rPr lang="en-US" sz="3600" b="0" i="0" dirty="0" smtClean="0">
                <a:solidFill>
                  <a:srgbClr val="C00000"/>
                </a:solidFill>
                <a:effectLst/>
                <a:latin typeface="figtree"/>
              </a:rPr>
              <a:t>achieved something more active</a:t>
            </a:r>
            <a:r>
              <a:rPr lang="en-US" sz="3600" b="0" i="0" dirty="0" smtClean="0">
                <a:solidFill>
                  <a:srgbClr val="121117"/>
                </a:solidFill>
                <a:effectLst/>
                <a:latin typeface="figtree"/>
              </a:rPr>
              <a:t>.</a:t>
            </a:r>
            <a:endParaRPr lang="en-US" sz="3600" b="0" i="0" dirty="0">
              <a:solidFill>
                <a:srgbClr val="121117"/>
              </a:solidFill>
              <a:effectLst/>
              <a:latin typeface="figtree"/>
            </a:endParaRPr>
          </a:p>
        </p:txBody>
      </p:sp>
    </p:spTree>
    <p:extLst>
      <p:ext uri="{BB962C8B-B14F-4D97-AF65-F5344CB8AC3E}">
        <p14:creationId xmlns:p14="http://schemas.microsoft.com/office/powerpoint/2010/main" val="258454251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1" y="836712"/>
            <a:ext cx="6552729" cy="1754326"/>
          </a:xfrm>
          <a:prstGeom prst="rect">
            <a:avLst/>
          </a:prstGeom>
        </p:spPr>
        <p:txBody>
          <a:bodyPr wrap="square">
            <a:spAutoFit/>
          </a:bodyPr>
          <a:lstStyle/>
          <a:p>
            <a:pPr algn="ctr"/>
            <a:r>
              <a:rPr lang="en-US" sz="5400" b="1" dirty="0" smtClean="0"/>
              <a:t>Mixing up “since” and “for” </a:t>
            </a:r>
            <a:endParaRPr lang="ar-IQ" sz="5400" b="1"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573016"/>
            <a:ext cx="5800080" cy="3117850"/>
          </a:xfrm>
          <a:prstGeom prst="rect">
            <a:avLst/>
          </a:prstGeom>
          <a:ln>
            <a:noFill/>
          </a:ln>
          <a:effectLst>
            <a:softEdge rad="112500"/>
          </a:effectLst>
        </p:spPr>
      </p:pic>
    </p:spTree>
    <p:extLst>
      <p:ext uri="{BB962C8B-B14F-4D97-AF65-F5344CB8AC3E}">
        <p14:creationId xmlns:p14="http://schemas.microsoft.com/office/powerpoint/2010/main" val="49182565"/>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568952" cy="2677656"/>
          </a:xfrm>
          <a:prstGeom prst="rect">
            <a:avLst/>
          </a:prstGeom>
        </p:spPr>
        <p:txBody>
          <a:bodyPr wrap="square">
            <a:spAutoFit/>
          </a:bodyPr>
          <a:lstStyle/>
          <a:p>
            <a:pPr algn="just" rtl="0"/>
            <a:r>
              <a:rPr lang="en-US" sz="2800" b="1" dirty="0" smtClean="0"/>
              <a:t>“I often hear people say ‘</a:t>
            </a:r>
            <a:r>
              <a:rPr lang="en-US" sz="2800" b="1" dirty="0" smtClean="0">
                <a:solidFill>
                  <a:srgbClr val="C00000"/>
                </a:solidFill>
              </a:rPr>
              <a:t>I have been living here </a:t>
            </a:r>
            <a:r>
              <a:rPr lang="en-US" sz="2800" b="1" dirty="0" smtClean="0">
                <a:solidFill>
                  <a:srgbClr val="00B050"/>
                </a:solidFill>
              </a:rPr>
              <a:t>since </a:t>
            </a:r>
            <a:r>
              <a:rPr lang="en-US" sz="2800" b="1" dirty="0" smtClean="0">
                <a:solidFill>
                  <a:srgbClr val="C00000"/>
                </a:solidFill>
              </a:rPr>
              <a:t>three years.</a:t>
            </a:r>
            <a:r>
              <a:rPr lang="en-US" sz="2800" b="1" dirty="0" smtClean="0"/>
              <a:t>’ It’s a shame, because ‘I have been living here’ is a beautiful way to start a sentence, very advanced. However, the final part of this sentence has a mistake! You should say ‘</a:t>
            </a:r>
            <a:r>
              <a:rPr lang="en-US" sz="2800" b="1" dirty="0" smtClean="0">
                <a:solidFill>
                  <a:srgbClr val="C00000"/>
                </a:solidFill>
              </a:rPr>
              <a:t>I have been living here </a:t>
            </a:r>
            <a:r>
              <a:rPr lang="en-US" sz="2800" b="1" dirty="0" smtClean="0">
                <a:solidFill>
                  <a:srgbClr val="00B050"/>
                </a:solidFill>
              </a:rPr>
              <a:t>for</a:t>
            </a:r>
            <a:r>
              <a:rPr lang="en-US" sz="2800" b="1" dirty="0" smtClean="0">
                <a:solidFill>
                  <a:srgbClr val="C00000"/>
                </a:solidFill>
              </a:rPr>
              <a:t> three years.</a:t>
            </a:r>
            <a:r>
              <a:rPr lang="en-US" sz="2800" b="1" dirty="0" smtClean="0"/>
              <a:t>” </a:t>
            </a:r>
            <a:endParaRPr lang="ar-IQ" sz="2800" b="1" dirty="0"/>
          </a:p>
        </p:txBody>
      </p:sp>
      <p:sp>
        <p:nvSpPr>
          <p:cNvPr id="3" name="مستطيل 2"/>
          <p:cNvSpPr/>
          <p:nvPr/>
        </p:nvSpPr>
        <p:spPr>
          <a:xfrm>
            <a:off x="323528" y="4581128"/>
            <a:ext cx="6936719" cy="707886"/>
          </a:xfrm>
          <a:prstGeom prst="rect">
            <a:avLst/>
          </a:prstGeom>
        </p:spPr>
        <p:txBody>
          <a:bodyPr wrap="square">
            <a:spAutoFit/>
          </a:bodyPr>
          <a:lstStyle/>
          <a:p>
            <a:pPr algn="l"/>
            <a:r>
              <a:rPr lang="en-US" sz="4000" b="1" i="0" dirty="0" smtClean="0">
                <a:solidFill>
                  <a:srgbClr val="121117"/>
                </a:solidFill>
                <a:effectLst/>
                <a:latin typeface="platform"/>
              </a:rPr>
              <a:t>How to avoid this mistake </a:t>
            </a:r>
            <a:endParaRPr lang="en-US" sz="4000" b="1" i="0" dirty="0">
              <a:solidFill>
                <a:srgbClr val="121117"/>
              </a:solidFill>
              <a:effectLst/>
              <a:latin typeface="platform"/>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4220696"/>
            <a:ext cx="1428750" cy="1428750"/>
          </a:xfrm>
          <a:prstGeom prst="rect">
            <a:avLst/>
          </a:prstGeom>
        </p:spPr>
      </p:pic>
    </p:spTree>
    <p:extLst>
      <p:ext uri="{BB962C8B-B14F-4D97-AF65-F5344CB8AC3E}">
        <p14:creationId xmlns:p14="http://schemas.microsoft.com/office/powerpoint/2010/main" val="34550058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4832092"/>
          </a:xfrm>
          <a:prstGeom prst="rect">
            <a:avLst/>
          </a:prstGeom>
        </p:spPr>
        <p:txBody>
          <a:bodyPr wrap="square">
            <a:spAutoFit/>
          </a:bodyPr>
          <a:lstStyle/>
          <a:p>
            <a:pPr algn="l" rtl="0"/>
            <a:endParaRPr lang="en-US" sz="4400" b="1" dirty="0" smtClean="0">
              <a:solidFill>
                <a:srgbClr val="C00000"/>
              </a:solidFill>
            </a:endParaRPr>
          </a:p>
          <a:p>
            <a:pPr algn="l" rtl="0"/>
            <a:r>
              <a:rPr lang="en-US" sz="4400" b="1" dirty="0" smtClean="0">
                <a:solidFill>
                  <a:srgbClr val="C00000"/>
                </a:solidFill>
              </a:rPr>
              <a:t>For </a:t>
            </a:r>
            <a:r>
              <a:rPr lang="en-US" sz="4400" dirty="0" smtClean="0"/>
              <a:t>= the length or the duration of time something has been happening.</a:t>
            </a:r>
          </a:p>
          <a:p>
            <a:pPr algn="l" rtl="0"/>
            <a:r>
              <a:rPr lang="en-US" sz="4400" b="1" dirty="0" smtClean="0"/>
              <a:t>I have been a doctor for five years </a:t>
            </a:r>
          </a:p>
          <a:p>
            <a:pPr algn="l" rtl="0"/>
            <a:r>
              <a:rPr lang="en-US" sz="4400" b="1" dirty="0" smtClean="0">
                <a:solidFill>
                  <a:srgbClr val="C00000"/>
                </a:solidFill>
              </a:rPr>
              <a:t>Since</a:t>
            </a:r>
            <a:r>
              <a:rPr lang="en-US" sz="4400" b="1" dirty="0" smtClean="0"/>
              <a:t> </a:t>
            </a:r>
            <a:r>
              <a:rPr lang="en-US" sz="4400" dirty="0" smtClean="0"/>
              <a:t>= point when something started happening, which is still happening today. </a:t>
            </a:r>
          </a:p>
          <a:p>
            <a:pPr algn="l" rtl="0"/>
            <a:r>
              <a:rPr lang="en-US" sz="4400" b="1" dirty="0" smtClean="0"/>
              <a:t>I have been a doctor since 2016</a:t>
            </a:r>
            <a:r>
              <a:rPr lang="en-US" sz="4400" dirty="0" smtClean="0"/>
              <a:t>. </a:t>
            </a:r>
            <a:endParaRPr lang="ar-IQ" sz="4400" dirty="0"/>
          </a:p>
        </p:txBody>
      </p:sp>
    </p:spTree>
    <p:extLst>
      <p:ext uri="{BB962C8B-B14F-4D97-AF65-F5344CB8AC3E}">
        <p14:creationId xmlns:p14="http://schemas.microsoft.com/office/powerpoint/2010/main" val="2162164260"/>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764704"/>
            <a:ext cx="2712650" cy="5262979"/>
          </a:xfrm>
          <a:prstGeom prst="rect">
            <a:avLst/>
          </a:prstGeom>
        </p:spPr>
        <p:txBody>
          <a:bodyPr wrap="square">
            <a:spAutoFit/>
          </a:bodyPr>
          <a:lstStyle/>
          <a:p>
            <a:pPr algn="just" rtl="0"/>
            <a:r>
              <a:rPr lang="en-US" sz="4800" b="1" dirty="0" smtClean="0"/>
              <a:t>Saying “</a:t>
            </a:r>
            <a:r>
              <a:rPr lang="en-US" sz="4800" b="1" dirty="0" smtClean="0">
                <a:solidFill>
                  <a:srgbClr val="C00000"/>
                </a:solidFill>
              </a:rPr>
              <a:t>eat</a:t>
            </a:r>
            <a:r>
              <a:rPr lang="en-US" sz="4800" b="1" dirty="0" smtClean="0"/>
              <a:t>” rather than “</a:t>
            </a:r>
            <a:r>
              <a:rPr lang="en-US" sz="4800" b="1" dirty="0" smtClean="0">
                <a:solidFill>
                  <a:srgbClr val="C00000"/>
                </a:solidFill>
              </a:rPr>
              <a:t>take</a:t>
            </a:r>
            <a:r>
              <a:rPr lang="en-US" sz="4800" b="1" dirty="0" smtClean="0"/>
              <a:t>” for medicine</a:t>
            </a:r>
            <a:endParaRPr lang="ar-IQ" sz="4800" b="1"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7176" y="908720"/>
            <a:ext cx="4200128" cy="42001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92249499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92696"/>
            <a:ext cx="8208912" cy="2862322"/>
          </a:xfrm>
          <a:prstGeom prst="rect">
            <a:avLst/>
          </a:prstGeom>
        </p:spPr>
        <p:txBody>
          <a:bodyPr wrap="square">
            <a:spAutoFit/>
          </a:bodyPr>
          <a:lstStyle/>
          <a:p>
            <a:pPr algn="just" rtl="0"/>
            <a:r>
              <a:rPr lang="en-US" sz="3600" b="1" dirty="0" smtClean="0"/>
              <a:t>We use the verb ‘</a:t>
            </a:r>
            <a:r>
              <a:rPr lang="en-US" sz="3600" b="1" dirty="0" smtClean="0">
                <a:solidFill>
                  <a:srgbClr val="C00000"/>
                </a:solidFill>
              </a:rPr>
              <a:t>take</a:t>
            </a:r>
            <a:r>
              <a:rPr lang="en-US" sz="3600" b="1" dirty="0" smtClean="0"/>
              <a:t>’ for medicine, pills, tablets vitamins and drugs. In English, we don’t use ‘</a:t>
            </a:r>
            <a:r>
              <a:rPr lang="en-US" sz="3600" b="1" dirty="0" smtClean="0">
                <a:solidFill>
                  <a:srgbClr val="C00000"/>
                </a:solidFill>
              </a:rPr>
              <a:t>take</a:t>
            </a:r>
            <a:r>
              <a:rPr lang="en-US" sz="3600" b="1" dirty="0" smtClean="0"/>
              <a:t>’ to talk about drinking or eating. We just use it for medication and drugs.” </a:t>
            </a:r>
            <a:endParaRPr lang="ar-IQ" sz="3600" b="1" dirty="0"/>
          </a:p>
        </p:txBody>
      </p:sp>
      <p:sp>
        <p:nvSpPr>
          <p:cNvPr id="3" name="مستطيل 2"/>
          <p:cNvSpPr/>
          <p:nvPr/>
        </p:nvSpPr>
        <p:spPr>
          <a:xfrm>
            <a:off x="467544" y="3555018"/>
            <a:ext cx="8352928" cy="3108543"/>
          </a:xfrm>
          <a:prstGeom prst="rect">
            <a:avLst/>
          </a:prstGeom>
        </p:spPr>
        <p:txBody>
          <a:bodyPr wrap="square">
            <a:spAutoFit/>
          </a:bodyPr>
          <a:lstStyle/>
          <a:p>
            <a:pPr algn="l">
              <a:buFont typeface="Arial"/>
              <a:buChar char="•"/>
            </a:pPr>
            <a:r>
              <a:rPr lang="en-US" sz="2800" b="1" i="0" dirty="0" smtClean="0">
                <a:solidFill>
                  <a:srgbClr val="C00000"/>
                </a:solidFill>
                <a:effectLst/>
                <a:latin typeface="figtree"/>
              </a:rPr>
              <a:t>I have a headache, so I </a:t>
            </a:r>
            <a:r>
              <a:rPr lang="en-US" sz="2800" b="1" i="1" dirty="0" smtClean="0">
                <a:solidFill>
                  <a:srgbClr val="C00000"/>
                </a:solidFill>
                <a:effectLst/>
                <a:latin typeface="figtree"/>
              </a:rPr>
              <a:t>eat</a:t>
            </a:r>
            <a:r>
              <a:rPr lang="en-US" sz="2800" b="1" i="0" dirty="0" smtClean="0">
                <a:solidFill>
                  <a:srgbClr val="C00000"/>
                </a:solidFill>
                <a:effectLst/>
                <a:latin typeface="figtree"/>
              </a:rPr>
              <a:t> some painkillers</a:t>
            </a:r>
          </a:p>
          <a:p>
            <a:pPr algn="l"/>
            <a:endParaRPr lang="ar-IQ" sz="2800" b="1" i="0" dirty="0" smtClean="0">
              <a:solidFill>
                <a:srgbClr val="121117"/>
              </a:solidFill>
              <a:effectLst/>
              <a:latin typeface="figtree"/>
            </a:endParaRPr>
          </a:p>
          <a:p>
            <a:pPr algn="l"/>
            <a:endParaRPr lang="ar-IQ" sz="2800" b="1" i="0" dirty="0" smtClean="0">
              <a:solidFill>
                <a:srgbClr val="121117"/>
              </a:solidFill>
              <a:effectLst/>
              <a:latin typeface="figtree"/>
            </a:endParaRPr>
          </a:p>
          <a:p>
            <a:pPr algn="l"/>
            <a:r>
              <a:rPr lang="en-US" sz="2800" b="1" i="0" dirty="0" smtClean="0">
                <a:solidFill>
                  <a:srgbClr val="121117"/>
                </a:solidFill>
                <a:effectLst/>
                <a:latin typeface="figtree"/>
              </a:rPr>
              <a:t>But the correct verb to use is:</a:t>
            </a:r>
          </a:p>
          <a:p>
            <a:pPr algn="l"/>
            <a:endParaRPr lang="en-US" sz="2800" b="1" i="0" dirty="0" smtClean="0">
              <a:solidFill>
                <a:srgbClr val="121117"/>
              </a:solidFill>
              <a:effectLst/>
              <a:latin typeface="figtree"/>
            </a:endParaRPr>
          </a:p>
          <a:p>
            <a:pPr algn="l"/>
            <a:endParaRPr lang="en-US" sz="2800" b="1" i="0" dirty="0" smtClean="0">
              <a:solidFill>
                <a:srgbClr val="121117"/>
              </a:solidFill>
              <a:effectLst/>
              <a:latin typeface="figtree"/>
            </a:endParaRPr>
          </a:p>
          <a:p>
            <a:pPr algn="l">
              <a:buFont typeface="Arial"/>
              <a:buChar char="•"/>
            </a:pPr>
            <a:r>
              <a:rPr lang="en-US" sz="2800" b="1" i="0" dirty="0" smtClean="0">
                <a:solidFill>
                  <a:srgbClr val="0070C0"/>
                </a:solidFill>
                <a:effectLst/>
                <a:latin typeface="figtree"/>
              </a:rPr>
              <a:t>I have a headache, so I </a:t>
            </a:r>
            <a:r>
              <a:rPr lang="en-US" sz="2800" b="1" i="1" dirty="0" smtClean="0">
                <a:solidFill>
                  <a:srgbClr val="0070C0"/>
                </a:solidFill>
                <a:effectLst/>
                <a:latin typeface="figtree"/>
              </a:rPr>
              <a:t>took</a:t>
            </a:r>
            <a:r>
              <a:rPr lang="en-US" sz="2800" b="1" i="0" dirty="0" smtClean="0">
                <a:solidFill>
                  <a:srgbClr val="0070C0"/>
                </a:solidFill>
                <a:effectLst/>
                <a:latin typeface="figtree"/>
              </a:rPr>
              <a:t> some painkillers</a:t>
            </a:r>
            <a:r>
              <a:rPr lang="en-US" b="0" i="0" dirty="0" smtClean="0">
                <a:solidFill>
                  <a:srgbClr val="121117"/>
                </a:solidFill>
                <a:effectLst/>
                <a:latin typeface="figtree"/>
              </a:rPr>
              <a:t> </a:t>
            </a:r>
            <a:endParaRPr lang="en-US" b="0" i="0" dirty="0">
              <a:solidFill>
                <a:srgbClr val="121117"/>
              </a:solidFill>
              <a:effectLst/>
              <a:latin typeface="figtree"/>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4930" y="4221088"/>
            <a:ext cx="2376265" cy="1993404"/>
          </a:xfrm>
          <a:prstGeom prst="rect">
            <a:avLst/>
          </a:prstGeom>
        </p:spPr>
      </p:pic>
    </p:spTree>
    <p:extLst>
      <p:ext uri="{BB962C8B-B14F-4D97-AF65-F5344CB8AC3E}">
        <p14:creationId xmlns:p14="http://schemas.microsoft.com/office/powerpoint/2010/main" val="7144062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764704"/>
            <a:ext cx="6048672" cy="2123658"/>
          </a:xfrm>
          <a:prstGeom prst="rect">
            <a:avLst/>
          </a:prstGeom>
        </p:spPr>
        <p:txBody>
          <a:bodyPr wrap="square">
            <a:spAutoFit/>
          </a:bodyPr>
          <a:lstStyle/>
          <a:p>
            <a:pPr algn="just" rtl="0"/>
            <a:r>
              <a:rPr lang="en-US" sz="6600" b="1" dirty="0" smtClean="0"/>
              <a:t>Mixing up “lay” and “lie” </a:t>
            </a:r>
            <a:endParaRPr lang="ar-IQ" sz="6600" b="1" dirty="0"/>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3284984"/>
            <a:ext cx="4809728" cy="30309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18921026"/>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496944" cy="5632311"/>
          </a:xfrm>
          <a:prstGeom prst="rect">
            <a:avLst/>
          </a:prstGeom>
        </p:spPr>
        <p:txBody>
          <a:bodyPr wrap="square">
            <a:spAutoFit/>
          </a:bodyPr>
          <a:lstStyle/>
          <a:p>
            <a:pPr algn="just" rtl="0"/>
            <a:r>
              <a:rPr lang="en-US" sz="3600" b="0" i="0" dirty="0" smtClean="0">
                <a:solidFill>
                  <a:srgbClr val="121117"/>
                </a:solidFill>
                <a:effectLst/>
                <a:latin typeface="figtree"/>
              </a:rPr>
              <a:t>“</a:t>
            </a:r>
            <a:r>
              <a:rPr lang="en-US" sz="3600" b="1" i="0" dirty="0" smtClean="0">
                <a:solidFill>
                  <a:srgbClr val="C00000"/>
                </a:solidFill>
                <a:effectLst/>
                <a:latin typeface="figtree"/>
              </a:rPr>
              <a:t>Lay</a:t>
            </a:r>
            <a:r>
              <a:rPr lang="en-US" sz="3600" b="0" i="0" dirty="0" smtClean="0">
                <a:solidFill>
                  <a:srgbClr val="121117"/>
                </a:solidFill>
                <a:effectLst/>
                <a:latin typeface="figtree"/>
              </a:rPr>
              <a:t>” means to place something down flat, it is </a:t>
            </a:r>
            <a:r>
              <a:rPr lang="en-US" sz="3600" b="1" i="0" dirty="0" smtClean="0">
                <a:solidFill>
                  <a:srgbClr val="121117"/>
                </a:solidFill>
                <a:effectLst/>
                <a:latin typeface="figtree"/>
              </a:rPr>
              <a:t>transitive</a:t>
            </a:r>
            <a:r>
              <a:rPr lang="en-US" sz="3600" b="0" i="0" dirty="0" smtClean="0">
                <a:solidFill>
                  <a:srgbClr val="121117"/>
                </a:solidFill>
                <a:effectLst/>
                <a:latin typeface="figtree"/>
              </a:rPr>
              <a:t> and requires an object to act upon. As in:</a:t>
            </a:r>
          </a:p>
          <a:p>
            <a:pPr algn="just" rtl="0">
              <a:buFont typeface="Arial"/>
              <a:buChar char="•"/>
            </a:pPr>
            <a:r>
              <a:rPr lang="en-US" sz="3600" b="1" i="1" dirty="0" smtClean="0">
                <a:solidFill>
                  <a:srgbClr val="121117"/>
                </a:solidFill>
                <a:effectLst/>
                <a:latin typeface="figtree"/>
              </a:rPr>
              <a:t>He lay down his sword.</a:t>
            </a:r>
            <a:r>
              <a:rPr lang="en-US" sz="3600" b="0" i="1" dirty="0" smtClean="0">
                <a:solidFill>
                  <a:srgbClr val="121117"/>
                </a:solidFill>
                <a:effectLst/>
                <a:latin typeface="figtree"/>
              </a:rPr>
              <a:t> </a:t>
            </a:r>
            <a:endParaRPr lang="en-US" sz="3600" b="0" i="0" dirty="0" smtClean="0">
              <a:solidFill>
                <a:srgbClr val="121117"/>
              </a:solidFill>
              <a:effectLst/>
              <a:latin typeface="figtree"/>
            </a:endParaRPr>
          </a:p>
          <a:p>
            <a:pPr algn="just" rtl="0"/>
            <a:r>
              <a:rPr lang="en-US" sz="3600" b="0" i="0" dirty="0" smtClean="0">
                <a:solidFill>
                  <a:srgbClr val="121117"/>
                </a:solidFill>
                <a:effectLst/>
                <a:latin typeface="figtree"/>
              </a:rPr>
              <a:t>“</a:t>
            </a:r>
            <a:r>
              <a:rPr lang="en-US" sz="3600" b="1" i="0" dirty="0" smtClean="0">
                <a:solidFill>
                  <a:srgbClr val="C00000"/>
                </a:solidFill>
                <a:effectLst/>
                <a:latin typeface="figtree"/>
              </a:rPr>
              <a:t>Lie</a:t>
            </a:r>
            <a:r>
              <a:rPr lang="en-US" sz="3600" b="0" i="0" dirty="0" smtClean="0">
                <a:solidFill>
                  <a:srgbClr val="121117"/>
                </a:solidFill>
                <a:effectLst/>
                <a:latin typeface="figtree"/>
              </a:rPr>
              <a:t>” means to be in a flat position on a surface. “Lie” is </a:t>
            </a:r>
            <a:r>
              <a:rPr lang="en-US" sz="3600" b="1" i="0" dirty="0" smtClean="0">
                <a:solidFill>
                  <a:srgbClr val="121117"/>
                </a:solidFill>
                <a:effectLst/>
                <a:latin typeface="figtree"/>
              </a:rPr>
              <a:t>intransitive</a:t>
            </a:r>
            <a:r>
              <a:rPr lang="en-US" sz="3600" b="0" i="0" dirty="0" smtClean="0">
                <a:solidFill>
                  <a:srgbClr val="121117"/>
                </a:solidFill>
                <a:effectLst/>
                <a:latin typeface="figtree"/>
              </a:rPr>
              <a:t> and requires no object to act upon. “Lie” describes something moving on its own into position, or already in position.</a:t>
            </a:r>
          </a:p>
          <a:p>
            <a:pPr algn="just" rtl="0">
              <a:buFont typeface="Arial"/>
              <a:buChar char="•"/>
            </a:pPr>
            <a:r>
              <a:rPr lang="en-US" sz="3600" b="1" i="1" dirty="0" smtClean="0">
                <a:solidFill>
                  <a:srgbClr val="121117"/>
                </a:solidFill>
                <a:effectLst/>
                <a:latin typeface="figtree"/>
              </a:rPr>
              <a:t>I decided to lie down</a:t>
            </a:r>
            <a:r>
              <a:rPr lang="en-US" sz="3600" b="0" i="1" dirty="0" smtClean="0">
                <a:solidFill>
                  <a:srgbClr val="121117"/>
                </a:solidFill>
                <a:effectLst/>
                <a:latin typeface="figtree"/>
              </a:rPr>
              <a:t>. </a:t>
            </a:r>
            <a:endParaRPr lang="en-US" sz="3600" b="0" i="0" dirty="0" smtClean="0">
              <a:solidFill>
                <a:srgbClr val="121117"/>
              </a:solidFill>
              <a:effectLst/>
              <a:latin typeface="figtree"/>
            </a:endParaRPr>
          </a:p>
        </p:txBody>
      </p:sp>
    </p:spTree>
    <p:extLst>
      <p:ext uri="{BB962C8B-B14F-4D97-AF65-F5344CB8AC3E}">
        <p14:creationId xmlns:p14="http://schemas.microsoft.com/office/powerpoint/2010/main" val="1151982541"/>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7572" y="404664"/>
            <a:ext cx="8208912" cy="2585323"/>
          </a:xfrm>
          <a:prstGeom prst="rect">
            <a:avLst/>
          </a:prstGeom>
        </p:spPr>
        <p:txBody>
          <a:bodyPr wrap="square">
            <a:spAutoFit/>
          </a:bodyPr>
          <a:lstStyle/>
          <a:p>
            <a:pPr algn="ctr"/>
            <a:r>
              <a:rPr lang="en-US" sz="5400" b="1" dirty="0" smtClean="0">
                <a:solidFill>
                  <a:srgbClr val="002060"/>
                </a:solidFill>
                <a:latin typeface="Arial Black" pitchFamily="34" charset="0"/>
              </a:rPr>
              <a:t>Common English mistakes (and how to avoid them)</a:t>
            </a:r>
            <a:r>
              <a:rPr lang="en-US" sz="4800" b="1" dirty="0" smtClean="0">
                <a:solidFill>
                  <a:srgbClr val="002060"/>
                </a:solidFill>
                <a:latin typeface="Arial Black" pitchFamily="34" charset="0"/>
              </a:rPr>
              <a:t> </a:t>
            </a:r>
            <a:endParaRPr lang="ar-IQ" sz="4800" b="1" dirty="0">
              <a:solidFill>
                <a:srgbClr val="002060"/>
              </a:solidFill>
              <a:latin typeface="Arial Black" pitchFamily="34" charset="0"/>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572" y="3461017"/>
            <a:ext cx="5586933" cy="3384376"/>
          </a:xfrm>
          <a:prstGeom prst="rect">
            <a:avLst/>
          </a:prstGeom>
        </p:spPr>
      </p:pic>
    </p:spTree>
    <p:extLst>
      <p:ext uri="{BB962C8B-B14F-4D97-AF65-F5344CB8AC3E}">
        <p14:creationId xmlns:p14="http://schemas.microsoft.com/office/powerpoint/2010/main" val="34932715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20688"/>
            <a:ext cx="4032448" cy="4708981"/>
          </a:xfrm>
          <a:prstGeom prst="rect">
            <a:avLst/>
          </a:prstGeom>
        </p:spPr>
        <p:txBody>
          <a:bodyPr wrap="square">
            <a:spAutoFit/>
          </a:bodyPr>
          <a:lstStyle/>
          <a:p>
            <a:pPr algn="just" rtl="0"/>
            <a:r>
              <a:rPr lang="en-US" sz="6000" b="0" i="0" dirty="0" smtClean="0">
                <a:solidFill>
                  <a:srgbClr val="121117"/>
                </a:solidFill>
                <a:effectLst/>
                <a:latin typeface="platform"/>
              </a:rPr>
              <a:t>Using “</a:t>
            </a:r>
            <a:r>
              <a:rPr lang="en-US" sz="6000" b="1" i="0" dirty="0" smtClean="0">
                <a:solidFill>
                  <a:srgbClr val="121117"/>
                </a:solidFill>
                <a:effectLst/>
                <a:latin typeface="platform"/>
              </a:rPr>
              <a:t>nobody</a:t>
            </a:r>
            <a:r>
              <a:rPr lang="en-US" sz="6000" b="0" i="0" dirty="0" smtClean="0">
                <a:solidFill>
                  <a:srgbClr val="121117"/>
                </a:solidFill>
                <a:effectLst/>
                <a:latin typeface="platform"/>
              </a:rPr>
              <a:t>” when they mean “</a:t>
            </a:r>
            <a:r>
              <a:rPr lang="en-US" sz="6000" b="1" i="0" dirty="0" smtClean="0">
                <a:solidFill>
                  <a:srgbClr val="121117"/>
                </a:solidFill>
                <a:effectLst/>
                <a:latin typeface="platform"/>
              </a:rPr>
              <a:t>anybody</a:t>
            </a:r>
            <a:r>
              <a:rPr lang="en-US" sz="6000" b="0" i="0" dirty="0" smtClean="0">
                <a:solidFill>
                  <a:srgbClr val="121117"/>
                </a:solidFill>
                <a:effectLst/>
                <a:latin typeface="platform"/>
              </a:rPr>
              <a:t>”</a:t>
            </a:r>
            <a:r>
              <a:rPr lang="en-US" b="0" i="0" dirty="0" smtClean="0">
                <a:solidFill>
                  <a:srgbClr val="121117"/>
                </a:solidFill>
                <a:effectLst/>
                <a:latin typeface="platform"/>
              </a:rPr>
              <a:t> </a:t>
            </a:r>
            <a:endParaRPr lang="en-US" b="0" i="0" dirty="0">
              <a:solidFill>
                <a:srgbClr val="121117"/>
              </a:solidFill>
              <a:effectLst/>
              <a:latin typeface="platform"/>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818115"/>
            <a:ext cx="4392488" cy="5040560"/>
          </a:xfrm>
          <a:prstGeom prst="rect">
            <a:avLst/>
          </a:prstGeom>
          <a:ln>
            <a:noFill/>
          </a:ln>
          <a:effectLst>
            <a:softEdge rad="112500"/>
          </a:effectLst>
        </p:spPr>
      </p:pic>
    </p:spTree>
    <p:extLst>
      <p:ext uri="{BB962C8B-B14F-4D97-AF65-F5344CB8AC3E}">
        <p14:creationId xmlns:p14="http://schemas.microsoft.com/office/powerpoint/2010/main" val="56754985"/>
      </p:ext>
    </p:extLst>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261523"/>
            <a:ext cx="8640960" cy="2554545"/>
          </a:xfrm>
          <a:prstGeom prst="rect">
            <a:avLst/>
          </a:prstGeom>
        </p:spPr>
        <p:txBody>
          <a:bodyPr wrap="square">
            <a:spAutoFit/>
          </a:bodyPr>
          <a:lstStyle/>
          <a:p>
            <a:pPr algn="just" rtl="0"/>
            <a:r>
              <a:rPr lang="en-US" sz="4000" dirty="0" smtClean="0"/>
              <a:t>“People say ‘</a:t>
            </a:r>
            <a:r>
              <a:rPr lang="en-US" sz="4000" b="1" dirty="0" smtClean="0"/>
              <a:t>I didn’t meet nobody</a:t>
            </a:r>
            <a:r>
              <a:rPr lang="en-US" sz="4000" dirty="0" smtClean="0"/>
              <a:t>’ but the word nobody would be wrong in this sentence. The correct version is: ‘</a:t>
            </a:r>
            <a:r>
              <a:rPr lang="en-US" sz="4000" b="1" dirty="0" smtClean="0"/>
              <a:t>I didn’t meet anybody</a:t>
            </a:r>
            <a:r>
              <a:rPr lang="en-US" sz="4000" dirty="0" smtClean="0"/>
              <a:t>.’</a:t>
            </a:r>
            <a:endParaRPr lang="ar-IQ" dirty="0"/>
          </a:p>
        </p:txBody>
      </p:sp>
      <p:sp>
        <p:nvSpPr>
          <p:cNvPr id="4" name="مستطيل 3"/>
          <p:cNvSpPr/>
          <p:nvPr/>
        </p:nvSpPr>
        <p:spPr>
          <a:xfrm>
            <a:off x="539552" y="3257095"/>
            <a:ext cx="7128792" cy="1323439"/>
          </a:xfrm>
          <a:prstGeom prst="rect">
            <a:avLst/>
          </a:prstGeom>
        </p:spPr>
        <p:txBody>
          <a:bodyPr wrap="square">
            <a:spAutoFit/>
          </a:bodyPr>
          <a:lstStyle/>
          <a:p>
            <a:pPr algn="l" rtl="0"/>
            <a:endParaRPr lang="en-US" sz="4000" b="1" dirty="0" smtClean="0">
              <a:solidFill>
                <a:srgbClr val="C00000"/>
              </a:solidFill>
            </a:endParaRPr>
          </a:p>
          <a:p>
            <a:pPr algn="l" rtl="0"/>
            <a:r>
              <a:rPr lang="en-US" sz="4000" b="1" dirty="0" smtClean="0">
                <a:solidFill>
                  <a:srgbClr val="C00000"/>
                </a:solidFill>
              </a:rPr>
              <a:t>How to avoid this mistake</a:t>
            </a:r>
            <a:endParaRPr lang="ar-IQ" sz="4000" b="1" dirty="0">
              <a:solidFill>
                <a:srgbClr val="C0000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3568365"/>
            <a:ext cx="1428750" cy="1428750"/>
          </a:xfrm>
          <a:prstGeom prst="rect">
            <a:avLst/>
          </a:prstGeom>
        </p:spPr>
      </p:pic>
    </p:spTree>
    <p:extLst>
      <p:ext uri="{BB962C8B-B14F-4D97-AF65-F5344CB8AC3E}">
        <p14:creationId xmlns:p14="http://schemas.microsoft.com/office/powerpoint/2010/main" val="298510860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80728"/>
            <a:ext cx="6408712" cy="3970318"/>
          </a:xfrm>
          <a:prstGeom prst="rect">
            <a:avLst/>
          </a:prstGeom>
        </p:spPr>
        <p:txBody>
          <a:bodyPr wrap="square">
            <a:spAutoFit/>
          </a:bodyPr>
          <a:lstStyle/>
          <a:p>
            <a:pPr algn="l" rtl="0"/>
            <a:r>
              <a:rPr lang="en-US" sz="3600" b="1" dirty="0">
                <a:solidFill>
                  <a:srgbClr val="C00000"/>
                </a:solidFill>
              </a:rPr>
              <a:t>N</a:t>
            </a:r>
            <a:r>
              <a:rPr lang="en-US" sz="3600" b="1" dirty="0" smtClean="0">
                <a:solidFill>
                  <a:srgbClr val="C00000"/>
                </a:solidFill>
              </a:rPr>
              <a:t>obody</a:t>
            </a:r>
            <a:r>
              <a:rPr lang="en-US" sz="3600" dirty="0" smtClean="0"/>
              <a:t>’ isn’t used in a sentence that already has ‘</a:t>
            </a:r>
            <a:r>
              <a:rPr lang="en-US" sz="3600" b="1" dirty="0" smtClean="0"/>
              <a:t>not</a:t>
            </a:r>
            <a:r>
              <a:rPr lang="en-US" sz="3600" dirty="0" smtClean="0"/>
              <a:t>’ in it — a sentence that is already negative. If there is already a negative component in a sentence, you do not add another negative to it. You’d say ‘</a:t>
            </a:r>
            <a:r>
              <a:rPr lang="en-US" sz="3600" b="1" dirty="0" smtClean="0">
                <a:solidFill>
                  <a:srgbClr val="C00000"/>
                </a:solidFill>
              </a:rPr>
              <a:t>I didn’t meet anybody</a:t>
            </a:r>
            <a:r>
              <a:rPr lang="en-US" sz="3600" dirty="0" smtClean="0"/>
              <a:t>.”</a:t>
            </a:r>
            <a:r>
              <a:rPr lang="en-US" dirty="0" smtClean="0"/>
              <a:t> </a:t>
            </a:r>
            <a:endParaRPr lang="ar-IQ" dirty="0"/>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4437112"/>
            <a:ext cx="3923928" cy="2181324"/>
          </a:xfrm>
          <a:prstGeom prst="rect">
            <a:avLst/>
          </a:prstGeom>
          <a:ln>
            <a:noFill/>
          </a:ln>
          <a:effectLst>
            <a:softEdge rad="112500"/>
          </a:effectLst>
        </p:spPr>
      </p:pic>
    </p:spTree>
    <p:extLst>
      <p:ext uri="{BB962C8B-B14F-4D97-AF65-F5344CB8AC3E}">
        <p14:creationId xmlns:p14="http://schemas.microsoft.com/office/powerpoint/2010/main" val="2822237993"/>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052736"/>
            <a:ext cx="5688633" cy="3785652"/>
          </a:xfrm>
          <a:prstGeom prst="rect">
            <a:avLst/>
          </a:prstGeom>
        </p:spPr>
        <p:txBody>
          <a:bodyPr wrap="square">
            <a:spAutoFit/>
          </a:bodyPr>
          <a:lstStyle/>
          <a:p>
            <a:pPr algn="l"/>
            <a:r>
              <a:rPr lang="en-US" sz="6000" b="1" dirty="0" smtClean="0">
                <a:solidFill>
                  <a:srgbClr val="C00000"/>
                </a:solidFill>
              </a:rPr>
              <a:t>Using “</a:t>
            </a:r>
            <a:r>
              <a:rPr lang="en-US" sz="6000" b="1" dirty="0" smtClean="0">
                <a:solidFill>
                  <a:srgbClr val="002060"/>
                </a:solidFill>
              </a:rPr>
              <a:t>the</a:t>
            </a:r>
            <a:r>
              <a:rPr lang="en-US" sz="6000" b="1" dirty="0" smtClean="0">
                <a:solidFill>
                  <a:srgbClr val="C00000"/>
                </a:solidFill>
              </a:rPr>
              <a:t>” when making general statements</a:t>
            </a:r>
            <a:endParaRPr lang="ar-IQ" sz="6000" b="1" dirty="0">
              <a:solidFill>
                <a:srgbClr val="C00000"/>
              </a:solidFill>
            </a:endParaRPr>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3123888"/>
            <a:ext cx="3429000" cy="3429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02796331"/>
      </p:ext>
    </p:extLst>
  </p:cSld>
  <p:clrMapOvr>
    <a:masterClrMapping/>
  </p:clrMapOvr>
  <p:transition spd="slow">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7920880" cy="4031873"/>
          </a:xfrm>
          <a:prstGeom prst="rect">
            <a:avLst/>
          </a:prstGeom>
        </p:spPr>
        <p:txBody>
          <a:bodyPr wrap="square">
            <a:spAutoFit/>
          </a:bodyPr>
          <a:lstStyle/>
          <a:p>
            <a:pPr algn="just" rtl="0"/>
            <a:r>
              <a:rPr lang="en-US" sz="3200" b="1" dirty="0" smtClean="0"/>
              <a:t>That doesn’t mean we can’t use ‘the’, but when we do, we are being specific and only referring to one thing. For example:</a:t>
            </a:r>
          </a:p>
          <a:p>
            <a:pPr algn="just" rtl="0"/>
            <a:r>
              <a:rPr lang="en-US" sz="3200" b="1" dirty="0" smtClean="0"/>
              <a:t> “</a:t>
            </a:r>
            <a:r>
              <a:rPr lang="en-US" sz="3200" b="1" dirty="0" smtClean="0">
                <a:solidFill>
                  <a:srgbClr val="002060"/>
                </a:solidFill>
              </a:rPr>
              <a:t>I’m reading about the life of Michael Jackson</a:t>
            </a:r>
            <a:r>
              <a:rPr lang="en-US" sz="3200" b="1" dirty="0" smtClean="0"/>
              <a:t>.”</a:t>
            </a:r>
          </a:p>
          <a:p>
            <a:pPr algn="just" rtl="0"/>
            <a:endParaRPr lang="en-US" sz="3200" b="1" dirty="0" smtClean="0"/>
          </a:p>
          <a:p>
            <a:pPr algn="just" rtl="0"/>
            <a:endParaRPr lang="en-US" sz="3200" b="1" dirty="0"/>
          </a:p>
          <a:p>
            <a:pPr algn="just" rtl="0"/>
            <a:endParaRPr lang="ar-IQ" sz="3200" b="1" dirty="0"/>
          </a:p>
        </p:txBody>
      </p:sp>
      <p:sp>
        <p:nvSpPr>
          <p:cNvPr id="3" name="مستطيل 2"/>
          <p:cNvSpPr/>
          <p:nvPr/>
        </p:nvSpPr>
        <p:spPr>
          <a:xfrm>
            <a:off x="323528" y="3212976"/>
            <a:ext cx="8352928" cy="2523768"/>
          </a:xfrm>
          <a:prstGeom prst="rect">
            <a:avLst/>
          </a:prstGeom>
        </p:spPr>
        <p:txBody>
          <a:bodyPr wrap="square">
            <a:spAutoFit/>
          </a:bodyPr>
          <a:lstStyle/>
          <a:p>
            <a:pPr algn="l"/>
            <a:r>
              <a:rPr lang="en-US" sz="4400" b="1" dirty="0" smtClean="0">
                <a:solidFill>
                  <a:srgbClr val="C00000"/>
                </a:solidFill>
              </a:rPr>
              <a:t>How to avoid this mistake </a:t>
            </a:r>
          </a:p>
          <a:p>
            <a:endParaRPr lang="en-US" dirty="0" smtClean="0"/>
          </a:p>
          <a:p>
            <a:pPr algn="l"/>
            <a:endParaRPr lang="en-US" sz="3200" b="1" dirty="0" smtClean="0"/>
          </a:p>
          <a:p>
            <a:pPr algn="l"/>
            <a:r>
              <a:rPr lang="en-US" sz="3200" b="1" dirty="0" smtClean="0"/>
              <a:t>Remember that to use a definite article, you must be talking about something definite</a:t>
            </a:r>
            <a:r>
              <a:rPr lang="en-US" dirty="0" smtClean="0"/>
              <a:t>! </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674" y="2852936"/>
            <a:ext cx="1428750" cy="1428750"/>
          </a:xfrm>
          <a:prstGeom prst="rect">
            <a:avLst/>
          </a:prstGeom>
        </p:spPr>
      </p:pic>
    </p:spTree>
    <p:extLst>
      <p:ext uri="{BB962C8B-B14F-4D97-AF65-F5344CB8AC3E}">
        <p14:creationId xmlns:p14="http://schemas.microsoft.com/office/powerpoint/2010/main" val="3405431323"/>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340768"/>
            <a:ext cx="4176464" cy="3785652"/>
          </a:xfrm>
          <a:prstGeom prst="rect">
            <a:avLst/>
          </a:prstGeom>
        </p:spPr>
        <p:txBody>
          <a:bodyPr wrap="square">
            <a:spAutoFit/>
          </a:bodyPr>
          <a:lstStyle/>
          <a:p>
            <a:pPr algn="l"/>
            <a:r>
              <a:rPr lang="en-US" sz="4800" b="1" dirty="0" smtClean="0">
                <a:solidFill>
                  <a:srgbClr val="C00000"/>
                </a:solidFill>
              </a:rPr>
              <a:t>Using incorrect grammar in positive statements</a:t>
            </a:r>
            <a:endParaRPr lang="ar-IQ" sz="4800" b="1" dirty="0">
              <a:solidFill>
                <a:srgbClr val="C00000"/>
              </a:solidFill>
            </a:endParaRPr>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373892"/>
            <a:ext cx="3672408" cy="4752528"/>
          </a:xfrm>
          <a:prstGeom prst="rect">
            <a:avLst/>
          </a:prstGeom>
          <a:ln>
            <a:noFill/>
          </a:ln>
          <a:effectLst>
            <a:softEdge rad="112500"/>
          </a:effectLst>
        </p:spPr>
      </p:pic>
    </p:spTree>
    <p:extLst>
      <p:ext uri="{BB962C8B-B14F-4D97-AF65-F5344CB8AC3E}">
        <p14:creationId xmlns:p14="http://schemas.microsoft.com/office/powerpoint/2010/main" val="209704273"/>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640960" cy="6186309"/>
          </a:xfrm>
          <a:prstGeom prst="rect">
            <a:avLst/>
          </a:prstGeom>
        </p:spPr>
        <p:txBody>
          <a:bodyPr wrap="square">
            <a:spAutoFit/>
          </a:bodyPr>
          <a:lstStyle/>
          <a:p>
            <a:pPr algn="just" rtl="0"/>
            <a:r>
              <a:rPr lang="en-US" sz="3600" dirty="0" smtClean="0"/>
              <a:t>“Lots of my students say ‘</a:t>
            </a:r>
            <a:r>
              <a:rPr lang="en-US" sz="3600" b="1" dirty="0" smtClean="0"/>
              <a:t>I like so much dogs</a:t>
            </a:r>
            <a:r>
              <a:rPr lang="en-US" sz="3600" dirty="0" smtClean="0"/>
              <a:t>!’ I mean, yeah, me too but — </a:t>
            </a:r>
            <a:r>
              <a:rPr lang="en-US" sz="3600" b="1" dirty="0" smtClean="0">
                <a:solidFill>
                  <a:srgbClr val="C00000"/>
                </a:solidFill>
              </a:rPr>
              <a:t>this is a mistake</a:t>
            </a:r>
            <a:r>
              <a:rPr lang="en-US" sz="3600" dirty="0" smtClean="0"/>
              <a:t>. Equally often, students say, ‘</a:t>
            </a:r>
            <a:r>
              <a:rPr lang="en-US" sz="3600" b="1" dirty="0" smtClean="0"/>
              <a:t>I very like dogs</a:t>
            </a:r>
            <a:r>
              <a:rPr lang="en-US" sz="3600" dirty="0" smtClean="0"/>
              <a:t>.’ </a:t>
            </a:r>
            <a:r>
              <a:rPr lang="en-US" sz="3600" b="1" dirty="0" smtClean="0">
                <a:solidFill>
                  <a:srgbClr val="C00000"/>
                </a:solidFill>
              </a:rPr>
              <a:t>Both of these are mistakes</a:t>
            </a:r>
            <a:r>
              <a:rPr lang="en-US" sz="3600" dirty="0" smtClean="0"/>
              <a:t>.</a:t>
            </a:r>
          </a:p>
          <a:p>
            <a:pPr algn="just" rtl="0"/>
            <a:endParaRPr lang="en-US" sz="3600" dirty="0" smtClean="0"/>
          </a:p>
          <a:p>
            <a:pPr algn="just" rtl="0"/>
            <a:r>
              <a:rPr lang="en-US" sz="3600" dirty="0" smtClean="0"/>
              <a:t> </a:t>
            </a:r>
            <a:r>
              <a:rPr lang="en-US" sz="3600" b="1" dirty="0" smtClean="0">
                <a:solidFill>
                  <a:srgbClr val="C00000"/>
                </a:solidFill>
              </a:rPr>
              <a:t>How do we fix them? </a:t>
            </a:r>
          </a:p>
          <a:p>
            <a:pPr algn="just" rtl="0"/>
            <a:r>
              <a:rPr lang="en-US" sz="3600" dirty="0" smtClean="0"/>
              <a:t>Firstly, if you want to use ‘</a:t>
            </a:r>
            <a:r>
              <a:rPr lang="en-US" sz="3600" b="1" dirty="0" smtClean="0"/>
              <a:t>so much</a:t>
            </a:r>
            <a:r>
              <a:rPr lang="en-US" sz="3600" dirty="0" smtClean="0"/>
              <a:t>’ then that should go after </a:t>
            </a:r>
            <a:r>
              <a:rPr lang="en-US" sz="3600" b="1" dirty="0" smtClean="0"/>
              <a:t>the object</a:t>
            </a:r>
            <a:r>
              <a:rPr lang="en-US" sz="3600" dirty="0" smtClean="0"/>
              <a:t>. So the correct version is, ‘</a:t>
            </a:r>
            <a:r>
              <a:rPr lang="en-US" sz="3600" b="1" dirty="0" smtClean="0"/>
              <a:t>I like dogs so much</a:t>
            </a:r>
            <a:r>
              <a:rPr lang="en-US" sz="3600" dirty="0" smtClean="0"/>
              <a:t>!’ Otherwise, you should use a modifier instead of ‘</a:t>
            </a:r>
            <a:r>
              <a:rPr lang="en-US" sz="3600" b="1" dirty="0" smtClean="0"/>
              <a:t>very</a:t>
            </a:r>
            <a:r>
              <a:rPr lang="en-US" sz="3600" dirty="0" smtClean="0"/>
              <a:t>’ — so it would be ‘</a:t>
            </a:r>
            <a:r>
              <a:rPr lang="en-US" sz="3600" b="1" dirty="0" smtClean="0"/>
              <a:t>I really like dogs</a:t>
            </a:r>
            <a:r>
              <a:rPr lang="en-US" dirty="0" smtClean="0"/>
              <a:t>”</a:t>
            </a:r>
            <a:endParaRPr lang="ar-IQ" dirty="0"/>
          </a:p>
        </p:txBody>
      </p:sp>
    </p:spTree>
    <p:extLst>
      <p:ext uri="{BB962C8B-B14F-4D97-AF65-F5344CB8AC3E}">
        <p14:creationId xmlns:p14="http://schemas.microsoft.com/office/powerpoint/2010/main" val="1454392112"/>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8856984" cy="6624736"/>
          </a:xfrm>
          <a:prstGeom prst="rect">
            <a:avLst/>
          </a:prstGeom>
          <a:ln>
            <a:noFill/>
          </a:ln>
          <a:effectLst>
            <a:softEdge rad="112500"/>
          </a:effectLst>
        </p:spPr>
      </p:pic>
    </p:spTree>
    <p:extLst>
      <p:ext uri="{BB962C8B-B14F-4D97-AF65-F5344CB8AC3E}">
        <p14:creationId xmlns:p14="http://schemas.microsoft.com/office/powerpoint/2010/main" val="1600586607"/>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04664"/>
            <a:ext cx="8208912" cy="5632311"/>
          </a:xfrm>
          <a:prstGeom prst="rect">
            <a:avLst/>
          </a:prstGeom>
        </p:spPr>
        <p:txBody>
          <a:bodyPr wrap="square">
            <a:spAutoFit/>
          </a:bodyPr>
          <a:lstStyle/>
          <a:p>
            <a:pPr algn="just" rtl="0"/>
            <a:r>
              <a:rPr lang="en-US" sz="3600" b="1" i="0" dirty="0" smtClean="0">
                <a:solidFill>
                  <a:srgbClr val="121117"/>
                </a:solidFill>
                <a:effectLst/>
                <a:latin typeface="figtree"/>
              </a:rPr>
              <a:t>Most English mistakes occur when non-native speakers try to translate phrases directly from their first language. Which mistakes you are prone to make usually depends on your first language and how its grammar and construction differs from English. However, here are some super common stumbling points: </a:t>
            </a:r>
            <a:endParaRPr lang="ar-IQ" sz="3600" b="1" dirty="0"/>
          </a:p>
        </p:txBody>
      </p:sp>
    </p:spTree>
    <p:extLst>
      <p:ext uri="{BB962C8B-B14F-4D97-AF65-F5344CB8AC3E}">
        <p14:creationId xmlns:p14="http://schemas.microsoft.com/office/powerpoint/2010/main" val="338129261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980728"/>
            <a:ext cx="5760640" cy="1754326"/>
          </a:xfrm>
          <a:prstGeom prst="rect">
            <a:avLst/>
          </a:prstGeom>
        </p:spPr>
        <p:txBody>
          <a:bodyPr wrap="square">
            <a:spAutoFit/>
          </a:bodyPr>
          <a:lstStyle/>
          <a:p>
            <a:pPr algn="ctr"/>
            <a:r>
              <a:rPr lang="en-US" sz="5400" b="1" i="0" dirty="0" smtClean="0">
                <a:solidFill>
                  <a:srgbClr val="121117"/>
                </a:solidFill>
                <a:effectLst/>
                <a:latin typeface="platform"/>
              </a:rPr>
              <a:t>Mixing up “lend” and “borrow”</a:t>
            </a:r>
            <a:r>
              <a:rPr lang="en-US" sz="3600" b="1" i="0" dirty="0" smtClean="0">
                <a:solidFill>
                  <a:srgbClr val="121117"/>
                </a:solidFill>
                <a:effectLst/>
                <a:latin typeface="platform"/>
              </a:rPr>
              <a:t> </a:t>
            </a:r>
            <a:endParaRPr lang="en-US" sz="3600" b="1" i="0" dirty="0">
              <a:solidFill>
                <a:srgbClr val="121117"/>
              </a:solidFill>
              <a:effectLst/>
              <a:latin typeface="platform"/>
            </a:endParaRPr>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976" y="3140968"/>
            <a:ext cx="4437112" cy="3456384"/>
          </a:xfrm>
          <a:prstGeom prst="rect">
            <a:avLst/>
          </a:prstGeom>
        </p:spPr>
      </p:pic>
    </p:spTree>
    <p:extLst>
      <p:ext uri="{BB962C8B-B14F-4D97-AF65-F5344CB8AC3E}">
        <p14:creationId xmlns:p14="http://schemas.microsoft.com/office/powerpoint/2010/main" val="3047034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797511"/>
            <a:ext cx="7776864" cy="3970318"/>
          </a:xfrm>
          <a:prstGeom prst="rect">
            <a:avLst/>
          </a:prstGeom>
        </p:spPr>
        <p:txBody>
          <a:bodyPr wrap="square">
            <a:spAutoFit/>
          </a:bodyPr>
          <a:lstStyle/>
          <a:p>
            <a:pPr algn="just" rtl="0"/>
            <a:r>
              <a:rPr lang="en-US" sz="3600" i="0" dirty="0" smtClean="0">
                <a:solidFill>
                  <a:srgbClr val="002060"/>
                </a:solidFill>
                <a:effectLst/>
                <a:latin typeface="figtree"/>
              </a:rPr>
              <a:t>Some people use “borrow” when they actually mean “loan” or “lend.” For example, a non-native speaker might say: </a:t>
            </a:r>
          </a:p>
          <a:p>
            <a:pPr algn="just" rtl="0">
              <a:buFont typeface="Arial"/>
              <a:buChar char="•"/>
            </a:pPr>
            <a:r>
              <a:rPr lang="en-US" sz="3600" b="1" i="0" dirty="0" smtClean="0">
                <a:solidFill>
                  <a:srgbClr val="002060"/>
                </a:solidFill>
                <a:effectLst/>
                <a:latin typeface="figtree"/>
              </a:rPr>
              <a:t>Can you </a:t>
            </a:r>
            <a:r>
              <a:rPr lang="en-US" sz="3600" b="1" i="1" dirty="0" smtClean="0">
                <a:solidFill>
                  <a:srgbClr val="002060"/>
                </a:solidFill>
                <a:effectLst/>
                <a:latin typeface="figtree"/>
              </a:rPr>
              <a:t>borrow</a:t>
            </a:r>
            <a:r>
              <a:rPr lang="en-US" sz="3600" b="1" i="0" dirty="0" smtClean="0">
                <a:solidFill>
                  <a:srgbClr val="002060"/>
                </a:solidFill>
                <a:effectLst/>
                <a:latin typeface="figtree"/>
              </a:rPr>
              <a:t> me a book</a:t>
            </a:r>
            <a:r>
              <a:rPr lang="en-US" sz="3600" i="0" dirty="0" smtClean="0">
                <a:solidFill>
                  <a:srgbClr val="002060"/>
                </a:solidFill>
                <a:effectLst/>
                <a:latin typeface="figtree"/>
              </a:rPr>
              <a:t>? </a:t>
            </a:r>
          </a:p>
          <a:p>
            <a:pPr algn="just" rtl="0"/>
            <a:r>
              <a:rPr lang="en-US" sz="3600" i="0" dirty="0" smtClean="0">
                <a:solidFill>
                  <a:srgbClr val="002060"/>
                </a:solidFill>
                <a:effectLst/>
                <a:latin typeface="figtree"/>
              </a:rPr>
              <a:t>When what they mean to say is: </a:t>
            </a:r>
          </a:p>
          <a:p>
            <a:pPr algn="just" rtl="0">
              <a:buFont typeface="Arial"/>
              <a:buChar char="•"/>
            </a:pPr>
            <a:r>
              <a:rPr lang="en-US" sz="3600" b="1" i="0" dirty="0" smtClean="0">
                <a:solidFill>
                  <a:srgbClr val="002060"/>
                </a:solidFill>
                <a:effectLst/>
                <a:latin typeface="figtree"/>
              </a:rPr>
              <a:t>Can you </a:t>
            </a:r>
            <a:r>
              <a:rPr lang="en-US" sz="3600" b="1" i="1" dirty="0" smtClean="0">
                <a:solidFill>
                  <a:srgbClr val="002060"/>
                </a:solidFill>
                <a:effectLst/>
                <a:latin typeface="figtree"/>
              </a:rPr>
              <a:t>loan</a:t>
            </a:r>
            <a:r>
              <a:rPr lang="en-US" sz="3600" b="1" i="0" dirty="0" smtClean="0">
                <a:solidFill>
                  <a:srgbClr val="002060"/>
                </a:solidFill>
                <a:effectLst/>
                <a:latin typeface="figtree"/>
              </a:rPr>
              <a:t> me a book </a:t>
            </a:r>
            <a:r>
              <a:rPr lang="en-US" sz="3600" b="0" i="0" dirty="0" smtClean="0">
                <a:solidFill>
                  <a:srgbClr val="121117"/>
                </a:solidFill>
                <a:effectLst/>
                <a:latin typeface="figtree"/>
              </a:rPr>
              <a:t>? </a:t>
            </a:r>
            <a:endParaRPr lang="en-US" sz="3600" b="0" i="0" dirty="0">
              <a:solidFill>
                <a:srgbClr val="121117"/>
              </a:solidFill>
              <a:effectLst/>
              <a:latin typeface="figtree"/>
            </a:endParaRPr>
          </a:p>
        </p:txBody>
      </p:sp>
    </p:spTree>
    <p:extLst>
      <p:ext uri="{BB962C8B-B14F-4D97-AF65-F5344CB8AC3E}">
        <p14:creationId xmlns:p14="http://schemas.microsoft.com/office/powerpoint/2010/main" val="4058418430"/>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6672"/>
            <a:ext cx="8280920" cy="1815882"/>
          </a:xfrm>
          <a:prstGeom prst="rect">
            <a:avLst/>
          </a:prstGeom>
        </p:spPr>
        <p:txBody>
          <a:bodyPr wrap="square">
            <a:spAutoFit/>
          </a:bodyPr>
          <a:lstStyle/>
          <a:p>
            <a:pPr algn="just" rtl="0"/>
            <a:r>
              <a:rPr lang="en-US" sz="2800" b="0" i="0" dirty="0" smtClean="0">
                <a:solidFill>
                  <a:srgbClr val="121117"/>
                </a:solidFill>
                <a:effectLst/>
                <a:latin typeface="figtree"/>
              </a:rPr>
              <a:t>In standard English, “</a:t>
            </a:r>
            <a:r>
              <a:rPr lang="en-US" sz="2800" b="1" i="0" dirty="0" smtClean="0">
                <a:solidFill>
                  <a:srgbClr val="121117"/>
                </a:solidFill>
                <a:effectLst/>
                <a:latin typeface="figtree"/>
              </a:rPr>
              <a:t>to borrow</a:t>
            </a:r>
            <a:r>
              <a:rPr lang="en-US" sz="2800" b="0" i="0" dirty="0" smtClean="0">
                <a:solidFill>
                  <a:srgbClr val="121117"/>
                </a:solidFill>
                <a:effectLst/>
                <a:latin typeface="figtree"/>
              </a:rPr>
              <a:t>” means to take something from someone, knowing that you will give it back. “</a:t>
            </a:r>
            <a:r>
              <a:rPr lang="en-US" sz="2800" b="1" i="0" dirty="0" smtClean="0">
                <a:solidFill>
                  <a:srgbClr val="121117"/>
                </a:solidFill>
                <a:effectLst/>
                <a:latin typeface="figtree"/>
              </a:rPr>
              <a:t>To lend</a:t>
            </a:r>
            <a:r>
              <a:rPr lang="en-US" sz="2800" b="0" i="0" dirty="0" smtClean="0">
                <a:solidFill>
                  <a:srgbClr val="121117"/>
                </a:solidFill>
                <a:effectLst/>
                <a:latin typeface="figtree"/>
              </a:rPr>
              <a:t>” or “to loan” means to pass something on to someone else for a short time.</a:t>
            </a:r>
            <a:r>
              <a:rPr lang="en-US" b="0" i="0" dirty="0" smtClean="0">
                <a:solidFill>
                  <a:srgbClr val="121117"/>
                </a:solidFill>
                <a:effectLst/>
                <a:latin typeface="figtree"/>
              </a:rPr>
              <a:t> </a:t>
            </a:r>
            <a:endParaRPr lang="ar-IQ" dirty="0"/>
          </a:p>
        </p:txBody>
      </p:sp>
      <p:sp>
        <p:nvSpPr>
          <p:cNvPr id="3" name="مستطيل 2"/>
          <p:cNvSpPr/>
          <p:nvPr/>
        </p:nvSpPr>
        <p:spPr>
          <a:xfrm>
            <a:off x="259237" y="2659559"/>
            <a:ext cx="5464891" cy="584775"/>
          </a:xfrm>
          <a:prstGeom prst="rect">
            <a:avLst/>
          </a:prstGeom>
        </p:spPr>
        <p:txBody>
          <a:bodyPr wrap="square">
            <a:spAutoFit/>
          </a:bodyPr>
          <a:lstStyle/>
          <a:p>
            <a:pPr algn="l"/>
            <a:r>
              <a:rPr lang="en-US" sz="3200" b="1" i="0" dirty="0" smtClean="0">
                <a:solidFill>
                  <a:srgbClr val="C00000"/>
                </a:solidFill>
                <a:effectLst/>
                <a:latin typeface="platform"/>
              </a:rPr>
              <a:t>How to avoid this mistake </a:t>
            </a:r>
            <a:endParaRPr lang="en-US" sz="3200" b="1" i="0" dirty="0">
              <a:solidFill>
                <a:srgbClr val="C00000"/>
              </a:solidFill>
              <a:effectLst/>
              <a:latin typeface="platform"/>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0809" y="2292554"/>
            <a:ext cx="1428750" cy="1428750"/>
          </a:xfrm>
          <a:prstGeom prst="rect">
            <a:avLst/>
          </a:prstGeom>
        </p:spPr>
      </p:pic>
      <p:sp>
        <p:nvSpPr>
          <p:cNvPr id="5" name="مستطيل 4"/>
          <p:cNvSpPr/>
          <p:nvPr/>
        </p:nvSpPr>
        <p:spPr>
          <a:xfrm>
            <a:off x="323528" y="3759520"/>
            <a:ext cx="8054724" cy="2554545"/>
          </a:xfrm>
          <a:prstGeom prst="rect">
            <a:avLst/>
          </a:prstGeom>
        </p:spPr>
        <p:txBody>
          <a:bodyPr wrap="square">
            <a:spAutoFit/>
          </a:bodyPr>
          <a:lstStyle/>
          <a:p>
            <a:pPr algn="l" rtl="0"/>
            <a:r>
              <a:rPr lang="en-US" sz="4000" b="1" dirty="0" smtClean="0"/>
              <a:t>If an object is moving away from you, </a:t>
            </a:r>
            <a:r>
              <a:rPr lang="en-US" sz="4000" b="1" dirty="0" smtClean="0">
                <a:solidFill>
                  <a:srgbClr val="C00000"/>
                </a:solidFill>
              </a:rPr>
              <a:t>you’re lending it</a:t>
            </a:r>
          </a:p>
          <a:p>
            <a:pPr algn="l" rtl="0"/>
            <a:r>
              <a:rPr lang="en-US" sz="4000" b="1" dirty="0" smtClean="0"/>
              <a:t>If an object is moving towards you, </a:t>
            </a:r>
            <a:r>
              <a:rPr lang="en-US" sz="4000" b="1" dirty="0" smtClean="0">
                <a:solidFill>
                  <a:srgbClr val="C00000"/>
                </a:solidFill>
              </a:rPr>
              <a:t>you’re borrowing it</a:t>
            </a:r>
            <a:endParaRPr lang="ar-IQ" sz="4000" b="1" dirty="0">
              <a:solidFill>
                <a:srgbClr val="C00000"/>
              </a:solidFill>
            </a:endParaRPr>
          </a:p>
        </p:txBody>
      </p:sp>
    </p:spTree>
    <p:extLst>
      <p:ext uri="{BB962C8B-B14F-4D97-AF65-F5344CB8AC3E}">
        <p14:creationId xmlns:p14="http://schemas.microsoft.com/office/powerpoint/2010/main" val="83273712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052736"/>
            <a:ext cx="7981697" cy="1754326"/>
          </a:xfrm>
          <a:prstGeom prst="rect">
            <a:avLst/>
          </a:prstGeom>
        </p:spPr>
        <p:txBody>
          <a:bodyPr wrap="square">
            <a:spAutoFit/>
          </a:bodyPr>
          <a:lstStyle/>
          <a:p>
            <a:pPr algn="l"/>
            <a:r>
              <a:rPr lang="en-US" sz="5400" b="1" i="0" dirty="0" smtClean="0">
                <a:solidFill>
                  <a:srgbClr val="121117"/>
                </a:solidFill>
                <a:effectLst/>
                <a:latin typeface="platform"/>
              </a:rPr>
              <a:t>Confusing “</a:t>
            </a:r>
            <a:r>
              <a:rPr lang="en-US" sz="5400" b="1" i="0" dirty="0" smtClean="0">
                <a:solidFill>
                  <a:srgbClr val="C00000"/>
                </a:solidFill>
                <a:effectLst/>
                <a:latin typeface="platform"/>
              </a:rPr>
              <a:t>me too</a:t>
            </a:r>
            <a:r>
              <a:rPr lang="en-US" sz="5400" b="1" i="0" dirty="0" smtClean="0">
                <a:solidFill>
                  <a:srgbClr val="121117"/>
                </a:solidFill>
                <a:effectLst/>
                <a:latin typeface="platform"/>
              </a:rPr>
              <a:t>” and “</a:t>
            </a:r>
            <a:r>
              <a:rPr lang="en-US" sz="5400" b="1" i="0" dirty="0" smtClean="0">
                <a:solidFill>
                  <a:srgbClr val="C00000"/>
                </a:solidFill>
                <a:effectLst/>
                <a:latin typeface="platform"/>
              </a:rPr>
              <a:t>me either</a:t>
            </a:r>
            <a:r>
              <a:rPr lang="en-US" sz="5400" b="1" i="0" dirty="0" smtClean="0">
                <a:solidFill>
                  <a:srgbClr val="121117"/>
                </a:solidFill>
                <a:effectLst/>
                <a:latin typeface="platform"/>
              </a:rPr>
              <a:t>”</a:t>
            </a:r>
            <a:endParaRPr lang="en-US" sz="5400" b="1" i="0" dirty="0">
              <a:solidFill>
                <a:srgbClr val="121117"/>
              </a:solidFill>
              <a:effectLst/>
              <a:latin typeface="platform"/>
            </a:endParaRPr>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9992" y="2564904"/>
            <a:ext cx="4104456" cy="3960440"/>
          </a:xfrm>
          <a:prstGeom prst="rect">
            <a:avLst/>
          </a:prstGeom>
        </p:spPr>
      </p:pic>
    </p:spTree>
    <p:extLst>
      <p:ext uri="{BB962C8B-B14F-4D97-AF65-F5344CB8AC3E}">
        <p14:creationId xmlns:p14="http://schemas.microsoft.com/office/powerpoint/2010/main" val="302424843"/>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640960" cy="5909310"/>
          </a:xfrm>
          <a:prstGeom prst="rect">
            <a:avLst/>
          </a:prstGeom>
        </p:spPr>
        <p:txBody>
          <a:bodyPr wrap="square">
            <a:spAutoFit/>
          </a:bodyPr>
          <a:lstStyle/>
          <a:p>
            <a:pPr algn="just" rtl="0"/>
            <a:r>
              <a:rPr lang="en-US" sz="3600" b="1" dirty="0" smtClean="0"/>
              <a:t>“The difference between ‘me too’ and ‘me either’ is that one is positive, and the other one is negative. The positive one is ‘me too’, so for example, if you say ‘</a:t>
            </a:r>
            <a:r>
              <a:rPr lang="en-US" sz="3600" b="1" dirty="0" smtClean="0">
                <a:solidFill>
                  <a:srgbClr val="C00000"/>
                </a:solidFill>
              </a:rPr>
              <a:t>I like traveling’ then I would say ‘me too’ which means ‘I like traveling too.’ </a:t>
            </a:r>
            <a:endParaRPr lang="en-US" sz="3600" b="1" dirty="0" smtClean="0"/>
          </a:p>
          <a:p>
            <a:pPr algn="just" rtl="0"/>
            <a:r>
              <a:rPr lang="en-US" sz="3600" b="1" dirty="0" smtClean="0"/>
              <a:t>On the other hand, if you say ‘I don’t like extreme sports’ then, if I agree with you, I would say ‘me either’ which means ‘</a:t>
            </a:r>
            <a:r>
              <a:rPr lang="en-US" sz="3600" b="1" dirty="0" smtClean="0">
                <a:solidFill>
                  <a:srgbClr val="C00000"/>
                </a:solidFill>
              </a:rPr>
              <a:t>I don’t like extreme sports either.’ Not too, either.” </a:t>
            </a:r>
          </a:p>
          <a:p>
            <a:pPr algn="just" rtl="0"/>
            <a:endParaRPr lang="en-US" dirty="0"/>
          </a:p>
        </p:txBody>
      </p:sp>
    </p:spTree>
    <p:extLst>
      <p:ext uri="{BB962C8B-B14F-4D97-AF65-F5344CB8AC3E}">
        <p14:creationId xmlns:p14="http://schemas.microsoft.com/office/powerpoint/2010/main" val="125130008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496944" cy="5509200"/>
          </a:xfrm>
          <a:prstGeom prst="rect">
            <a:avLst/>
          </a:prstGeom>
        </p:spPr>
        <p:txBody>
          <a:bodyPr wrap="square">
            <a:spAutoFit/>
          </a:bodyPr>
          <a:lstStyle/>
          <a:p>
            <a:pPr algn="just" rtl="0"/>
            <a:r>
              <a:rPr lang="en-US" sz="4400" b="1" dirty="0" smtClean="0">
                <a:solidFill>
                  <a:srgbClr val="C00000"/>
                </a:solidFill>
              </a:rPr>
              <a:t>How to avoid this mistake?</a:t>
            </a:r>
          </a:p>
          <a:p>
            <a:pPr algn="just" rtl="0"/>
            <a:r>
              <a:rPr lang="en-US" sz="4400" dirty="0" smtClean="0"/>
              <a:t> </a:t>
            </a:r>
          </a:p>
          <a:p>
            <a:pPr algn="just" rtl="0"/>
            <a:r>
              <a:rPr lang="en-US" sz="4400" b="1" dirty="0" smtClean="0"/>
              <a:t>One of the first things you learn in English classes is how to agree with a positive statement by saying “</a:t>
            </a:r>
            <a:r>
              <a:rPr lang="en-US" sz="4400" b="1" dirty="0" smtClean="0">
                <a:solidFill>
                  <a:srgbClr val="C00000"/>
                </a:solidFill>
              </a:rPr>
              <a:t>me too</a:t>
            </a:r>
            <a:r>
              <a:rPr lang="en-US" sz="4400" b="1" dirty="0" smtClean="0"/>
              <a:t>.” If you want to agree with a negative statement, you should say “</a:t>
            </a:r>
            <a:r>
              <a:rPr lang="en-US" sz="4400" b="1" dirty="0" smtClean="0">
                <a:solidFill>
                  <a:srgbClr val="C00000"/>
                </a:solidFill>
              </a:rPr>
              <a:t>me either</a:t>
            </a:r>
            <a:r>
              <a:rPr lang="en-US" sz="4400" b="1" dirty="0" smtClean="0"/>
              <a:t>” instead.</a:t>
            </a:r>
            <a:endParaRPr lang="ar-IQ" sz="4400" b="1" dirty="0"/>
          </a:p>
        </p:txBody>
      </p:sp>
    </p:spTree>
    <p:extLst>
      <p:ext uri="{BB962C8B-B14F-4D97-AF65-F5344CB8AC3E}">
        <p14:creationId xmlns:p14="http://schemas.microsoft.com/office/powerpoint/2010/main" val="2157354705"/>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124</TotalTime>
  <Words>940</Words>
  <Application>Microsoft Office PowerPoint</Application>
  <PresentationFormat>عرض على الشاشة (3:4)‏</PresentationFormat>
  <Paragraphs>67</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موازنة</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getar</dc:creator>
  <cp:lastModifiedBy>getar</cp:lastModifiedBy>
  <cp:revision>13</cp:revision>
  <dcterms:created xsi:type="dcterms:W3CDTF">2023-12-15T21:13:25Z</dcterms:created>
  <dcterms:modified xsi:type="dcterms:W3CDTF">2023-12-15T23:18:06Z</dcterms:modified>
</cp:coreProperties>
</file>