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6" r:id="rId2"/>
  </p:sldMasterIdLst>
  <p:notesMasterIdLst>
    <p:notesMasterId r:id="rId21"/>
  </p:notesMasterIdLst>
  <p:sldIdLst>
    <p:sldId id="259" r:id="rId3"/>
    <p:sldId id="312" r:id="rId4"/>
    <p:sldId id="324" r:id="rId5"/>
    <p:sldId id="354" r:id="rId6"/>
    <p:sldId id="346" r:id="rId7"/>
    <p:sldId id="347" r:id="rId8"/>
    <p:sldId id="348" r:id="rId9"/>
    <p:sldId id="357" r:id="rId10"/>
    <p:sldId id="350" r:id="rId11"/>
    <p:sldId id="358" r:id="rId12"/>
    <p:sldId id="351" r:id="rId13"/>
    <p:sldId id="352" r:id="rId14"/>
    <p:sldId id="353" r:id="rId15"/>
    <p:sldId id="359" r:id="rId16"/>
    <p:sldId id="345" r:id="rId17"/>
    <p:sldId id="355" r:id="rId18"/>
    <p:sldId id="356" r:id="rId19"/>
    <p:sldId id="310" r:id="rId20"/>
  </p:sldIdLst>
  <p:sldSz cx="12599988" cy="8280400"/>
  <p:notesSz cx="6858000" cy="9144000"/>
  <p:defaultTextStyle>
    <a:defPPr>
      <a:defRPr lang="ar-IQ"/>
    </a:defPPr>
    <a:lvl1pPr marL="0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1pPr>
    <a:lvl2pPr marL="536886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2pPr>
    <a:lvl3pPr marL="1073772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3pPr>
    <a:lvl4pPr marL="1610658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4pPr>
    <a:lvl5pPr marL="2147543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5pPr>
    <a:lvl6pPr marL="2684430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6pPr>
    <a:lvl7pPr marL="3221315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7pPr>
    <a:lvl8pPr marL="3758202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8pPr>
    <a:lvl9pPr marL="4295087" algn="r" defTabSz="1073772" rtl="1" eaLnBrk="1" latinLnBrk="0" hangingPunct="1">
      <a:defRPr sz="21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9" userDrawn="1">
          <p15:clr>
            <a:srgbClr val="A4A3A4"/>
          </p15:clr>
        </p15:guide>
        <p15:guide id="2" pos="3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635"/>
    <a:srgbClr val="003399"/>
    <a:srgbClr val="051505"/>
    <a:srgbClr val="117D70"/>
    <a:srgbClr val="083A34"/>
    <a:srgbClr val="F1A08C"/>
    <a:srgbClr val="D07462"/>
    <a:srgbClr val="0C5048"/>
    <a:srgbClr val="0D5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05" autoAdjust="0"/>
  </p:normalViewPr>
  <p:slideViewPr>
    <p:cSldViewPr>
      <p:cViewPr>
        <p:scale>
          <a:sx n="50" d="100"/>
          <a:sy n="50" d="100"/>
        </p:scale>
        <p:origin x="-1192" y="-84"/>
      </p:cViewPr>
      <p:guideLst>
        <p:guide orient="horz" pos="2609"/>
        <p:guide pos="3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راس صدام" userId="b85fde0a4a5c896b" providerId="LiveId" clId="{BF7878FB-7757-4186-9EC6-541D30E432BF}"/>
    <pc:docChg chg="custSel modSld">
      <pc:chgData name="فراس صدام" userId="b85fde0a4a5c896b" providerId="LiveId" clId="{BF7878FB-7757-4186-9EC6-541D30E432BF}" dt="2022-12-13T17:04:33.766" v="3" actId="12788"/>
      <pc:docMkLst>
        <pc:docMk/>
      </pc:docMkLst>
      <pc:sldChg chg="delSp modSp mod">
        <pc:chgData name="فراس صدام" userId="b85fde0a4a5c896b" providerId="LiveId" clId="{BF7878FB-7757-4186-9EC6-541D30E432BF}" dt="2022-12-13T17:04:33.766" v="3" actId="12788"/>
        <pc:sldMkLst>
          <pc:docMk/>
          <pc:sldMk cId="0" sldId="310"/>
        </pc:sldMkLst>
        <pc:spChg chg="mod">
          <ac:chgData name="فراس صدام" userId="b85fde0a4a5c896b" providerId="LiveId" clId="{BF7878FB-7757-4186-9EC6-541D30E432BF}" dt="2022-12-13T17:04:33.766" v="3" actId="12788"/>
          <ac:spMkLst>
            <pc:docMk/>
            <pc:sldMk cId="0" sldId="310"/>
            <ac:spMk id="2" creationId="{00000000-0000-0000-0000-000000000000}"/>
          </ac:spMkLst>
        </pc:spChg>
        <pc:spChg chg="del">
          <ac:chgData name="فراس صدام" userId="b85fde0a4a5c896b" providerId="LiveId" clId="{BF7878FB-7757-4186-9EC6-541D30E432BF}" dt="2022-12-13T17:03:42.411" v="0" actId="478"/>
          <ac:spMkLst>
            <pc:docMk/>
            <pc:sldMk cId="0" sldId="310"/>
            <ac:spMk id="3" creationId="{00000000-0000-0000-0000-000000000000}"/>
          </ac:spMkLst>
        </pc:spChg>
        <pc:picChg chg="del">
          <ac:chgData name="فراس صدام" userId="b85fde0a4a5c896b" providerId="LiveId" clId="{BF7878FB-7757-4186-9EC6-541D30E432BF}" dt="2022-12-13T17:04:20.728" v="1" actId="478"/>
          <ac:picMkLst>
            <pc:docMk/>
            <pc:sldMk cId="0" sldId="31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6E39934-1A63-4394-8954-325465FB4A4F}" type="datetimeFigureOut">
              <a:rPr lang="ar-IQ" smtClean="0"/>
              <a:pPr/>
              <a:t>06/07/1445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0738" y="685800"/>
            <a:ext cx="5216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DB1A8B-9356-4197-838D-A0EE7A5FCD6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002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536886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1073772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610658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2147543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2684430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3221315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3758202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4295087" algn="r" defTabSz="1073772" rtl="1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B1A8B-9356-4197-838D-A0EE7A5FCD64}" type="slidenum">
              <a:rPr lang="ar-IQ" smtClean="0"/>
              <a:pPr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328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1" y="2572293"/>
            <a:ext cx="10709991" cy="17749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001" y="4692228"/>
            <a:ext cx="8819991" cy="21161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9270-37DA-4468-88CE-23340382E736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8517-8D0B-4E5D-859B-80F78550E28D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4992" y="331601"/>
            <a:ext cx="2834997" cy="7065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999" y="331601"/>
            <a:ext cx="8294992" cy="7065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EA9F-9807-4735-8E23-79D03D508312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998" y="220810"/>
            <a:ext cx="12095988" cy="783877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25" y="1065390"/>
            <a:ext cx="10300490" cy="3532971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299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739" y="4672227"/>
            <a:ext cx="9061265" cy="1676080"/>
          </a:xfrm>
        </p:spPr>
        <p:txBody>
          <a:bodyPr>
            <a:normAutofit/>
          </a:bodyPr>
          <a:lstStyle>
            <a:lvl1pPr marL="0" indent="0" algn="ctr">
              <a:spcBef>
                <a:spcPts val="1050"/>
              </a:spcBef>
              <a:buNone/>
              <a:defRPr sz="1890">
                <a:solidFill>
                  <a:srgbClr val="FFFFFF"/>
                </a:solidFill>
              </a:defRPr>
            </a:lvl1pPr>
            <a:lvl2pPr marL="359976" indent="0" algn="ctr">
              <a:buNone/>
              <a:defRPr sz="1890"/>
            </a:lvl2pPr>
            <a:lvl3pPr marL="719953" indent="0" algn="ctr">
              <a:buNone/>
              <a:defRPr sz="1890"/>
            </a:lvl3pPr>
            <a:lvl4pPr marL="1079929" indent="0" algn="ctr">
              <a:buNone/>
              <a:defRPr sz="1575"/>
            </a:lvl4pPr>
            <a:lvl5pPr marL="1439906" indent="0" algn="ctr">
              <a:buNone/>
              <a:defRPr sz="1575"/>
            </a:lvl5pPr>
            <a:lvl6pPr marL="1799882" indent="0" algn="ctr">
              <a:buNone/>
              <a:defRPr sz="1575"/>
            </a:lvl6pPr>
            <a:lvl7pPr marL="2159859" indent="0" algn="ctr">
              <a:buNone/>
              <a:defRPr sz="1575"/>
            </a:lvl7pPr>
            <a:lvl8pPr marL="2519835" indent="0" algn="ctr">
              <a:buNone/>
              <a:defRPr sz="1575"/>
            </a:lvl8pPr>
            <a:lvl9pPr marL="2879811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E69270-37DA-4468-88CE-23340382E736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44875" y="4508218"/>
            <a:ext cx="850499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6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5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30C6B-66D0-4A09-AF02-FDBCFBF6B7A2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611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450" y="1416985"/>
            <a:ext cx="10300490" cy="3532971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299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7149" y="5016198"/>
            <a:ext cx="9062541" cy="1646670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>
                <a:solidFill>
                  <a:schemeClr val="accent1"/>
                </a:solidFill>
              </a:defRPr>
            </a:lvl1pPr>
            <a:lvl2pPr marL="35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53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92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906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882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85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83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81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A1CF8-F60C-409F-8A4B-48E4F8C779DD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47501" y="4854270"/>
            <a:ext cx="85049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8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251" y="2484120"/>
            <a:ext cx="4913996" cy="4857835"/>
          </a:xfrm>
        </p:spPr>
        <p:txBody>
          <a:bodyPr/>
          <a:lstStyle>
            <a:lvl1pPr>
              <a:defRPr sz="1732"/>
            </a:lvl1pPr>
            <a:lvl2pPr>
              <a:defRPr sz="1575"/>
            </a:lvl2pPr>
            <a:lvl3pPr>
              <a:defRPr sz="1417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349" y="2484122"/>
            <a:ext cx="4913996" cy="4857835"/>
          </a:xfrm>
        </p:spPr>
        <p:txBody>
          <a:bodyPr/>
          <a:lstStyle>
            <a:lvl1pPr>
              <a:defRPr sz="1732"/>
            </a:lvl1pPr>
            <a:lvl2pPr>
              <a:defRPr sz="1575"/>
            </a:lvl2pPr>
            <a:lvl3pPr>
              <a:defRPr sz="1417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5BB3F-7F4E-4AF9-AD94-810F00E10012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843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251" y="2416640"/>
            <a:ext cx="4913996" cy="9384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90" b="1"/>
            </a:lvl1pPr>
            <a:lvl2pPr marL="359976" indent="0">
              <a:buNone/>
              <a:defRPr sz="1575" b="1"/>
            </a:lvl2pPr>
            <a:lvl3pPr marL="719953" indent="0">
              <a:buNone/>
              <a:defRPr sz="1417" b="1"/>
            </a:lvl3pPr>
            <a:lvl4pPr marL="1079929" indent="0">
              <a:buNone/>
              <a:defRPr sz="1260" b="1"/>
            </a:lvl4pPr>
            <a:lvl5pPr marL="1439906" indent="0">
              <a:buNone/>
              <a:defRPr sz="1260" b="1"/>
            </a:lvl5pPr>
            <a:lvl6pPr marL="1799882" indent="0">
              <a:buNone/>
              <a:defRPr sz="1260" b="1"/>
            </a:lvl6pPr>
            <a:lvl7pPr marL="2159859" indent="0">
              <a:buNone/>
              <a:defRPr sz="1260" b="1"/>
            </a:lvl7pPr>
            <a:lvl8pPr marL="2519835" indent="0">
              <a:buNone/>
              <a:defRPr sz="1260" b="1"/>
            </a:lvl8pPr>
            <a:lvl9pPr marL="2879811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251" y="3285940"/>
            <a:ext cx="4913996" cy="4084997"/>
          </a:xfrm>
        </p:spPr>
        <p:txBody>
          <a:bodyPr/>
          <a:lstStyle>
            <a:lvl1pPr>
              <a:defRPr sz="1732"/>
            </a:lvl1pPr>
            <a:lvl2pPr>
              <a:defRPr sz="1575"/>
            </a:lvl2pPr>
            <a:lvl3pPr>
              <a:defRPr sz="1417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64" y="2413648"/>
            <a:ext cx="4913996" cy="9384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90" b="1"/>
            </a:lvl1pPr>
            <a:lvl2pPr marL="359976" indent="0">
              <a:buNone/>
              <a:defRPr sz="1575" b="1"/>
            </a:lvl2pPr>
            <a:lvl3pPr marL="719953" indent="0">
              <a:buNone/>
              <a:defRPr sz="1417" b="1"/>
            </a:lvl3pPr>
            <a:lvl4pPr marL="1079929" indent="0">
              <a:buNone/>
              <a:defRPr sz="1260" b="1"/>
            </a:lvl4pPr>
            <a:lvl5pPr marL="1439906" indent="0">
              <a:buNone/>
              <a:defRPr sz="1260" b="1"/>
            </a:lvl5pPr>
            <a:lvl6pPr marL="1799882" indent="0">
              <a:buNone/>
              <a:defRPr sz="1260" b="1"/>
            </a:lvl6pPr>
            <a:lvl7pPr marL="2159859" indent="0">
              <a:buNone/>
              <a:defRPr sz="1260" b="1"/>
            </a:lvl7pPr>
            <a:lvl8pPr marL="2519835" indent="0">
              <a:buNone/>
              <a:defRPr sz="1260" b="1"/>
            </a:lvl8pPr>
            <a:lvl9pPr marL="2879811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964" y="3283332"/>
            <a:ext cx="4913996" cy="4084997"/>
          </a:xfrm>
        </p:spPr>
        <p:txBody>
          <a:bodyPr/>
          <a:lstStyle>
            <a:lvl1pPr>
              <a:defRPr sz="1732"/>
            </a:lvl1pPr>
            <a:lvl2pPr>
              <a:defRPr sz="1575"/>
            </a:lvl2pPr>
            <a:lvl3pPr>
              <a:defRPr sz="1417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5B71-C31B-46D3-A089-0F23A3D759C8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423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88303-988C-4DB8-8C0C-3309976B7E6A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934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E3916-09E2-463C-AFFD-8F76A2B79984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4828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252" y="1324866"/>
            <a:ext cx="3905997" cy="209770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14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994" y="1324865"/>
            <a:ext cx="5718000" cy="5630672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252" y="3422568"/>
            <a:ext cx="3905997" cy="35329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40"/>
              </a:spcBef>
              <a:buNone/>
              <a:defRPr sz="1338"/>
            </a:lvl1pPr>
            <a:lvl2pPr marL="359976" indent="0">
              <a:buNone/>
              <a:defRPr sz="945"/>
            </a:lvl2pPr>
            <a:lvl3pPr marL="719953" indent="0">
              <a:buNone/>
              <a:defRPr sz="787"/>
            </a:lvl3pPr>
            <a:lvl4pPr marL="1079929" indent="0">
              <a:buNone/>
              <a:defRPr sz="709"/>
            </a:lvl4pPr>
            <a:lvl5pPr marL="1439906" indent="0">
              <a:buNone/>
              <a:defRPr sz="709"/>
            </a:lvl5pPr>
            <a:lvl6pPr marL="1799882" indent="0">
              <a:buNone/>
              <a:defRPr sz="709"/>
            </a:lvl6pPr>
            <a:lvl7pPr marL="2159859" indent="0">
              <a:buNone/>
              <a:defRPr sz="709"/>
            </a:lvl7pPr>
            <a:lvl8pPr marL="2519835" indent="0">
              <a:buNone/>
              <a:defRPr sz="709"/>
            </a:lvl8pPr>
            <a:lvl9pPr marL="2879811" indent="0">
              <a:buNone/>
              <a:defRPr sz="7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31DE-F407-4434-ADF7-A2A497965213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69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C6B-66D0-4A09-AF02-FDBCFBF6B7A2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252" y="1324866"/>
            <a:ext cx="3905997" cy="209770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14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135" y="1291742"/>
            <a:ext cx="5866909" cy="560859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205"/>
            </a:lvl1pPr>
            <a:lvl2pPr marL="359976" indent="0">
              <a:buNone/>
              <a:defRPr sz="2205"/>
            </a:lvl2pPr>
            <a:lvl3pPr marL="719953" indent="0">
              <a:buNone/>
              <a:defRPr sz="1890"/>
            </a:lvl3pPr>
            <a:lvl4pPr marL="1079929" indent="0">
              <a:buNone/>
              <a:defRPr sz="1575"/>
            </a:lvl4pPr>
            <a:lvl5pPr marL="1439906" indent="0">
              <a:buNone/>
              <a:defRPr sz="1575"/>
            </a:lvl5pPr>
            <a:lvl6pPr marL="1799882" indent="0">
              <a:buNone/>
              <a:defRPr sz="1575"/>
            </a:lvl6pPr>
            <a:lvl7pPr marL="2159859" indent="0">
              <a:buNone/>
              <a:defRPr sz="1575"/>
            </a:lvl7pPr>
            <a:lvl8pPr marL="2519835" indent="0">
              <a:buNone/>
              <a:defRPr sz="1575"/>
            </a:lvl8pPr>
            <a:lvl9pPr marL="2879811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252" y="3422566"/>
            <a:ext cx="3905997" cy="3477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40"/>
              </a:spcBef>
              <a:buNone/>
              <a:defRPr sz="1338"/>
            </a:lvl1pPr>
            <a:lvl2pPr marL="359976" indent="0">
              <a:buNone/>
              <a:defRPr sz="945"/>
            </a:lvl2pPr>
            <a:lvl3pPr marL="719953" indent="0">
              <a:buNone/>
              <a:defRPr sz="787"/>
            </a:lvl3pPr>
            <a:lvl4pPr marL="1079929" indent="0">
              <a:buNone/>
              <a:defRPr sz="709"/>
            </a:lvl4pPr>
            <a:lvl5pPr marL="1439906" indent="0">
              <a:buNone/>
              <a:defRPr sz="709"/>
            </a:lvl5pPr>
            <a:lvl6pPr marL="1799882" indent="0">
              <a:buNone/>
              <a:defRPr sz="709"/>
            </a:lvl6pPr>
            <a:lvl7pPr marL="2159859" indent="0">
              <a:buNone/>
              <a:defRPr sz="709"/>
            </a:lvl7pPr>
            <a:lvl8pPr marL="2519835" indent="0">
              <a:buNone/>
              <a:defRPr sz="709"/>
            </a:lvl8pPr>
            <a:lvl9pPr marL="2879811" indent="0">
              <a:buNone/>
              <a:defRPr sz="7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DE91-098E-4B15-871F-D9B93F00AF0B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152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28517-8D0B-4E5D-859B-80F78550E28D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915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70" y="920046"/>
            <a:ext cx="2401873" cy="65323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249" y="920046"/>
            <a:ext cx="7678119" cy="65323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EA9F-9807-4735-8E23-79D03D508312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039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13" y="5320925"/>
            <a:ext cx="10709991" cy="16445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13" y="3509589"/>
            <a:ext cx="10709991" cy="18113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1CF8-F60C-409F-8A4B-48E4F8C779DD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02" y="1932096"/>
            <a:ext cx="5564994" cy="5464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996" y="1932096"/>
            <a:ext cx="5564994" cy="5464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BB3F-7F4E-4AF9-AD94-810F00E10012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02" y="1853508"/>
            <a:ext cx="5567183" cy="7724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2" y="2625960"/>
            <a:ext cx="5567183" cy="4770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620" y="1853508"/>
            <a:ext cx="5569369" cy="7724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620" y="2625960"/>
            <a:ext cx="5569369" cy="4770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5B71-C31B-46D3-A089-0F23A3D759C8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8303-988C-4DB8-8C0C-3309976B7E6A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916-09E2-463C-AFFD-8F76A2B79984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2" y="329683"/>
            <a:ext cx="4145310" cy="14030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46" y="329683"/>
            <a:ext cx="7043743" cy="7067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2" y="1732752"/>
            <a:ext cx="4145310" cy="5664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31DE-F407-4434-ADF7-A2A497965213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688" y="5796281"/>
            <a:ext cx="7559993" cy="6842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688" y="739869"/>
            <a:ext cx="7559993" cy="4968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688" y="6480565"/>
            <a:ext cx="7559993" cy="9717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DE91-098E-4B15-871F-D9B93F00AF0B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002" y="331602"/>
            <a:ext cx="11339990" cy="13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02" y="1932096"/>
            <a:ext cx="11339990" cy="5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02" y="7540532"/>
            <a:ext cx="2939997" cy="57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4996" y="7540532"/>
            <a:ext cx="3989997" cy="57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9994" y="7540532"/>
            <a:ext cx="2939997" cy="57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FCA0850-C509-4E7B-B50A-B7A0F7FAB6DE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001" y="220813"/>
            <a:ext cx="12095988" cy="78387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251" y="736036"/>
            <a:ext cx="10205990" cy="1637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252" y="2484122"/>
            <a:ext cx="10203252" cy="487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1245" y="7514700"/>
            <a:ext cx="2407013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1305" y="7514700"/>
            <a:ext cx="4875647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41732" y="7514700"/>
            <a:ext cx="176331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CA0850-C509-4E7B-B50A-B7A0F7FAB6DE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9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719953" rtl="0" eaLnBrk="1" latinLnBrk="0" hangingPunct="1">
        <a:lnSpc>
          <a:spcPct val="90000"/>
        </a:lnSpc>
        <a:spcBef>
          <a:spcPct val="0"/>
        </a:spcBef>
        <a:buNone/>
        <a:defRPr sz="41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988" indent="-143991" algn="l" defTabSz="719953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9976" indent="-143991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89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5962" indent="-143991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68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91948" indent="-143991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47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5942" indent="-143991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47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54780" indent="-179988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47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64740" indent="-179988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47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74700" indent="-179988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47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84660" indent="-179988" algn="l" defTabSz="719953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SzPct val="80000"/>
        <a:buFont typeface="Corbel" pitchFamily="34" charset="0"/>
        <a:buChar char="•"/>
        <a:defRPr sz="147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76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53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929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906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882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859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835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811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4452" y="1174599"/>
            <a:ext cx="10134600" cy="2862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GB" sz="6600" b="1" dirty="0">
                <a:solidFill>
                  <a:srgbClr val="003399"/>
                </a:solidFill>
                <a:latin typeface="Arial Black" pitchFamily="34" charset="0"/>
                <a:cs typeface="Arial" panose="020B0604020202020204" pitchFamily="34" charset="0"/>
              </a:rPr>
              <a:t>The Musculoskeletal System</a:t>
            </a:r>
          </a:p>
          <a:p>
            <a:pPr algn="ctr" rtl="0"/>
            <a:endParaRPr lang="en-GB" sz="4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195" y="3954922"/>
            <a:ext cx="120396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5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0">
              <a:spcBef>
                <a:spcPts val="661"/>
              </a:spcBef>
              <a:defRPr/>
            </a:pPr>
            <a:r>
              <a:rPr lang="en-US" sz="40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Assist.Lect.Noor</a:t>
            </a:r>
            <a:r>
              <a:rPr lang="en-US" sz="40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Alaa</a:t>
            </a:r>
            <a:endParaRPr lang="en-US" sz="40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661"/>
              </a:spcBef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sz="4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Dentistry/</a:t>
            </a:r>
            <a:r>
              <a:rPr lang="en-US" sz="40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Mustansiriyah</a:t>
            </a:r>
            <a:r>
              <a:rPr lang="en-US" sz="4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9888" y="635000"/>
            <a:ext cx="11887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AutoNum type="arabicPeriod"/>
            </a:pPr>
            <a:r>
              <a:rPr lang="vi-VN" sz="2800" b="1" dirty="0" smtClean="0"/>
              <a:t>Humerus </a:t>
            </a:r>
            <a:r>
              <a:rPr lang="vi-VN" sz="2800" dirty="0"/>
              <a:t>[HYŪ-mĕr-ŭs]: Upper arm bone 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Radius</a:t>
            </a:r>
            <a:r>
              <a:rPr lang="vi-VN" sz="2800" dirty="0" smtClean="0"/>
              <a:t> </a:t>
            </a:r>
            <a:r>
              <a:rPr lang="vi-VN" sz="2800" dirty="0"/>
              <a:t>[RĀ-dē-ŭs]: forearm bone on thumb side of lower arm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Ulna</a:t>
            </a:r>
            <a:r>
              <a:rPr lang="vi-VN" sz="2800" dirty="0" smtClean="0"/>
              <a:t> </a:t>
            </a:r>
            <a:r>
              <a:rPr lang="vi-VN" sz="2800" dirty="0"/>
              <a:t>[U˘L-nă]: forearm bone on little finger side of lower </a:t>
            </a:r>
            <a:r>
              <a:rPr lang="vi-VN" sz="2800" dirty="0" smtClean="0"/>
              <a:t>arm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Carpus</a:t>
            </a:r>
            <a:r>
              <a:rPr lang="vi-VN" sz="2800" dirty="0" smtClean="0"/>
              <a:t> </a:t>
            </a:r>
            <a:r>
              <a:rPr lang="vi-VN" sz="2800" dirty="0"/>
              <a:t>(carpal bones) [KĂR-păl bōnz]: the eight bones of </a:t>
            </a:r>
            <a:r>
              <a:rPr lang="vi-VN" sz="2800" dirty="0" smtClean="0"/>
              <a:t>wrist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Metacarpus</a:t>
            </a:r>
            <a:r>
              <a:rPr lang="vi-VN" sz="2800" dirty="0" smtClean="0"/>
              <a:t> </a:t>
            </a:r>
            <a:r>
              <a:rPr lang="vi-VN" sz="2800" dirty="0"/>
              <a:t>(metacarpal bones) [MĔT-ă-KĂR-păl bōnz] are the five bones of the palm that radiate out to the finger bones. 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Phalanges</a:t>
            </a:r>
            <a:r>
              <a:rPr lang="vi-VN" sz="2800" dirty="0" smtClean="0"/>
              <a:t> </a:t>
            </a:r>
            <a:r>
              <a:rPr lang="vi-VN" sz="2800" dirty="0"/>
              <a:t>[fă-LĂN-jēz]: finger bones; three in each finger and two in each thumb. 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Femur</a:t>
            </a:r>
            <a:r>
              <a:rPr lang="vi-VN" sz="2800" dirty="0" smtClean="0"/>
              <a:t> </a:t>
            </a:r>
            <a:r>
              <a:rPr lang="vi-VN" sz="2800" dirty="0"/>
              <a:t>[FĒ-mŭr]: upper leg bone or thigh bone 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Patella</a:t>
            </a:r>
            <a:r>
              <a:rPr lang="vi-VN" sz="2800" dirty="0" smtClean="0"/>
              <a:t> </a:t>
            </a:r>
            <a:r>
              <a:rPr lang="vi-VN" sz="2800" dirty="0"/>
              <a:t>[pă-TĔL-ă]: Kneecap 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Tibia</a:t>
            </a:r>
            <a:r>
              <a:rPr lang="vi-VN" sz="2800" dirty="0" smtClean="0"/>
              <a:t> </a:t>
            </a:r>
            <a:r>
              <a:rPr lang="vi-VN" sz="2800" dirty="0"/>
              <a:t>[TI˘B-ē-ă]: shin bone; thicker lower leg bone </a:t>
            </a:r>
            <a:endParaRPr lang="en-US" sz="2800" dirty="0" smtClean="0"/>
          </a:p>
          <a:p>
            <a:pPr marL="457200" indent="-457200" algn="l" rtl="0">
              <a:buAutoNum type="arabicPeriod"/>
            </a:pPr>
            <a:r>
              <a:rPr lang="vi-VN" sz="2800" b="1" dirty="0" smtClean="0"/>
              <a:t>Fibula</a:t>
            </a:r>
            <a:r>
              <a:rPr lang="vi-VN" sz="2800" dirty="0" smtClean="0"/>
              <a:t> </a:t>
            </a:r>
            <a:r>
              <a:rPr lang="vi-VN" sz="2800" dirty="0"/>
              <a:t>[FI˘B-yū-lă] Thinner long bone in lateral side of lower leg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89271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94" y="336281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endParaRPr lang="en-GB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94" y="1075831"/>
            <a:ext cx="11125200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 rtl="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Joints are formed when two or more bones meet. </a:t>
            </a:r>
          </a:p>
          <a:p>
            <a:pPr marL="457200" indent="-457200" algn="just" rtl="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referred to as an articulation.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94" y="3165971"/>
            <a:ext cx="6934200" cy="440829"/>
          </a:xfrm>
        </p:spPr>
        <p:txBody>
          <a:bodyPr>
            <a:noAutofit/>
          </a:bodyPr>
          <a:lstStyle/>
          <a:p>
            <a:pPr marL="493197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 joints : are freely movable joints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2594" y="4004171"/>
            <a:ext cx="7543800" cy="44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988" indent="-143991" algn="l" defTabSz="719953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9976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9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5962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8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91948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5942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5478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6474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7470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8466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197" indent="-457200">
              <a:buClr>
                <a:srgbClr val="002060"/>
              </a:buClr>
              <a:buSzPct val="100000"/>
              <a:buFont typeface="+mj-lt"/>
              <a:buAutoNum type="arabicPeriod" startAt="2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Cartilaginous joints: allow for slight movement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6"/>
          <a:stretch/>
        </p:blipFill>
        <p:spPr>
          <a:xfrm>
            <a:off x="7823994" y="2957579"/>
            <a:ext cx="4190999" cy="466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495" y="4377596"/>
            <a:ext cx="5400099" cy="3572604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32594" y="4766171"/>
            <a:ext cx="7030316" cy="974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988" indent="-143991" algn="l" defTabSz="719953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9976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9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5962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8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91948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5942" indent="-143991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5478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6474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7470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84660" indent="-179988" algn="l" defTabSz="719953" rtl="0" eaLnBrk="1" latinLnBrk="0" hangingPunct="1">
              <a:lnSpc>
                <a:spcPct val="90000"/>
              </a:lnSpc>
              <a:spcBef>
                <a:spcPts val="157"/>
              </a:spcBef>
              <a:spcAft>
                <a:spcPts val="31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7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197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Fibrous joints: allow almost no movement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10" y="4124645"/>
            <a:ext cx="3866284" cy="39017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0319" y="2381352"/>
            <a:ext cx="1112520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0"/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types of joints</a:t>
            </a:r>
            <a:endParaRPr lang="en-GB" sz="2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89671" y="230872"/>
            <a:ext cx="10657682" cy="8593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Muscular System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2593" y="1416883"/>
            <a:ext cx="11240923" cy="970717"/>
          </a:xfrm>
        </p:spPr>
        <p:txBody>
          <a:bodyPr>
            <a:normAutofit/>
          </a:bodyPr>
          <a:lstStyle/>
          <a:p>
            <a:pPr marL="352425" indent="-352425" algn="just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546100" algn="l"/>
              </a:tabLst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 are bundles of parallel muscle fibres. As these fibres contract (shorten in length) they produce movement of or within the body.</a:t>
            </a:r>
            <a:endParaRPr lang="en-GB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114" y="2171010"/>
            <a:ext cx="3389480" cy="5855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593" y="2540000"/>
            <a:ext cx="81167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Muscle tissue may be either voluntary or involuntary </a:t>
            </a:r>
          </a:p>
          <a:p>
            <a:pPr marL="457200" indent="-457200" algn="just" rt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muscles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person consciously chooses to contract and for how long and how hard to contract them </a:t>
            </a: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(skeletal muscles of the arm and leg)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 rt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Involuntary muscles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the control of the subconscious regions of the brain </a:t>
            </a: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(smooth muscles found in internal organs and cardiac muscles)</a:t>
            </a:r>
          </a:p>
        </p:txBody>
      </p:sp>
    </p:spTree>
    <p:extLst>
      <p:ext uri="{BB962C8B-B14F-4D97-AF65-F5344CB8AC3E}">
        <p14:creationId xmlns:p14="http://schemas.microsoft.com/office/powerpoint/2010/main" val="58329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94" y="1159290"/>
            <a:ext cx="3810000" cy="8382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Skeletal Muscle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94" y="1911529"/>
            <a:ext cx="8458200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directly or indirectly attached to a bone and produces voluntary movement of the skeleton.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4" y="4221270"/>
            <a:ext cx="8643697" cy="1352750"/>
          </a:xfrm>
        </p:spPr>
        <p:txBody>
          <a:bodyPr>
            <a:noAutofit/>
          </a:bodyPr>
          <a:lstStyle/>
          <a:p>
            <a:pPr marL="534988" indent="-534988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found in association with internal organs. It is also referred to as visceral muscle.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5994" y="3383070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199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Muscle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6394" y="6046652"/>
            <a:ext cx="8458200" cy="1751148"/>
            <a:chOff x="-363538" y="5043371"/>
            <a:chExt cx="8458200" cy="1751148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-363538" y="5737721"/>
              <a:ext cx="8458200" cy="1056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9988" indent="-143991" algn="l" defTabSz="719953" rtl="0" eaLnBrk="1" latinLnBrk="0" hangingPunct="1">
                <a:lnSpc>
                  <a:spcPct val="90000"/>
                </a:lnSpc>
                <a:spcBef>
                  <a:spcPts val="105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1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9976" indent="-143991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9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575962" indent="-143991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8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791948" indent="-143991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47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965942" indent="-143991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47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154780" indent="-179988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47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364740" indent="-179988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47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574700" indent="-179988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47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784660" indent="-179988" algn="l" defTabSz="719953" rtl="0" eaLnBrk="1" latinLnBrk="0" hangingPunct="1">
                <a:lnSpc>
                  <a:spcPct val="90000"/>
                </a:lnSpc>
                <a:spcBef>
                  <a:spcPts val="157"/>
                </a:spcBef>
                <a:spcAft>
                  <a:spcPts val="315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47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4988" indent="-534988"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en-GB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makes up the wall of the heart. 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246062" y="5043371"/>
              <a:ext cx="3810000" cy="838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71995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99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Cardiac Muscle</a:t>
              </a:r>
              <a:endPara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95" y="657975"/>
            <a:ext cx="2508824" cy="387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89" y="2387599"/>
            <a:ext cx="2515501" cy="3933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94" y="4464004"/>
            <a:ext cx="2686951" cy="343207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6394" y="230872"/>
            <a:ext cx="11963400" cy="859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199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Muscles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2594" y="323924"/>
            <a:ext cx="1173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Some common terminology for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muscle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actions are described below:</a:t>
            </a:r>
            <a:endParaRPr lang="ar-IQ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939800"/>
            <a:ext cx="11734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8" r="10670"/>
          <a:stretch/>
        </p:blipFill>
        <p:spPr>
          <a:xfrm>
            <a:off x="727159" y="1421348"/>
            <a:ext cx="4123504" cy="5054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92090" y="6648103"/>
            <a:ext cx="7991163" cy="1302097"/>
            <a:chOff x="322746" y="6178550"/>
            <a:chExt cx="7826622" cy="1302097"/>
          </a:xfrm>
        </p:grpSpPr>
        <p:sp>
          <p:nvSpPr>
            <p:cNvPr id="6" name="Rectangle 5"/>
            <p:cNvSpPr/>
            <p:nvPr/>
          </p:nvSpPr>
          <p:spPr>
            <a:xfrm>
              <a:off x="328274" y="6178550"/>
              <a:ext cx="7821094" cy="618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1910" algn="just" rtl="0">
                <a:lnSpc>
                  <a:spcPct val="150000"/>
                </a:lnSpc>
              </a:pPr>
              <a:r>
                <a:rPr lang="en-GB" sz="2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Abduction</a:t>
              </a:r>
              <a:r>
                <a:rPr lang="en-GB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Movement away from midline of the body</a:t>
              </a:r>
              <a:endPara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2746" y="6788150"/>
              <a:ext cx="7295146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1910" algn="just" rtl="0">
                <a:lnSpc>
                  <a:spcPct val="150000"/>
                </a:lnSpc>
              </a:pPr>
              <a:r>
                <a:rPr lang="en-GB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Adduction: Movement toward midline of the body</a:t>
              </a:r>
              <a:endPara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5833" y="254000"/>
            <a:ext cx="10657682" cy="8593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Skeletal Muscle Actions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94" y="2300247"/>
            <a:ext cx="6612967" cy="24907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82825" y="4771893"/>
            <a:ext cx="1712969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910" algn="just" rtl="0">
              <a:lnSpc>
                <a:spcPct val="150000"/>
              </a:lnSpc>
            </a:pP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Abduction</a:t>
            </a:r>
            <a:endParaRPr lang="en-GB" sz="26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2794" y="4749800"/>
            <a:ext cx="1712969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910" algn="just" rtl="0">
              <a:lnSpc>
                <a:spcPct val="150000"/>
              </a:lnSpc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Adduction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32594" y="4481847"/>
            <a:ext cx="2705100" cy="2096753"/>
            <a:chOff x="432594" y="4481847"/>
            <a:chExt cx="2705100" cy="2096753"/>
          </a:xfrm>
        </p:grpSpPr>
        <p:sp>
          <p:nvSpPr>
            <p:cNvPr id="15" name="Rectangle 14"/>
            <p:cNvSpPr/>
            <p:nvPr/>
          </p:nvSpPr>
          <p:spPr>
            <a:xfrm>
              <a:off x="432594" y="4481847"/>
              <a:ext cx="1712969" cy="6183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1910" algn="just" rtl="0">
                <a:lnSpc>
                  <a:spcPct val="150000"/>
                </a:lnSpc>
              </a:pPr>
              <a:r>
                <a:rPr lang="en-GB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Adduction</a:t>
              </a:r>
              <a:endPara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2594" y="5960226"/>
              <a:ext cx="1712969" cy="6183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1910" algn="just" rtl="0">
                <a:lnSpc>
                  <a:spcPct val="150000"/>
                </a:lnSpc>
              </a:pPr>
              <a:r>
                <a:rPr lang="en-GB" sz="2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Abduction</a:t>
              </a:r>
              <a:endParaRPr lang="en-GB" sz="2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088413" y="4906587"/>
              <a:ext cx="1049281" cy="1524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922902" y="6178532"/>
              <a:ext cx="1121653" cy="16038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12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840"/>
          <a:stretch/>
        </p:blipFill>
        <p:spPr>
          <a:xfrm>
            <a:off x="446350" y="1693732"/>
            <a:ext cx="5476964" cy="43478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56899" y="6341228"/>
            <a:ext cx="9785692" cy="1302097"/>
            <a:chOff x="-821784" y="6178550"/>
            <a:chExt cx="9584204" cy="1302097"/>
          </a:xfrm>
        </p:grpSpPr>
        <p:sp>
          <p:nvSpPr>
            <p:cNvPr id="10" name="Rectangle 9"/>
            <p:cNvSpPr/>
            <p:nvPr/>
          </p:nvSpPr>
          <p:spPr>
            <a:xfrm>
              <a:off x="332164" y="6178550"/>
              <a:ext cx="7657854" cy="618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1910" algn="just" rtl="0">
                <a:lnSpc>
                  <a:spcPct val="150000"/>
                </a:lnSpc>
              </a:pPr>
              <a:r>
                <a:rPr lang="en-GB" sz="2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Flexion</a:t>
              </a:r>
              <a:r>
                <a:rPr lang="en-GB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Act of bending or being bent</a:t>
              </a:r>
              <a:endPara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821784" y="6788150"/>
              <a:ext cx="9584204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1910" algn="just" rtl="0">
                <a:lnSpc>
                  <a:spcPct val="150000"/>
                </a:lnSpc>
              </a:pPr>
              <a:r>
                <a:rPr lang="en-GB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Extension: Movement that brings limb toward a straight condition</a:t>
              </a:r>
              <a:endPara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84909" y="224769"/>
            <a:ext cx="10657682" cy="8593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Skeletal Muscle Actions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94" y="1986131"/>
            <a:ext cx="6770407" cy="29289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7779" y="4481847"/>
            <a:ext cx="1547415" cy="618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910" algn="just" rtl="0">
              <a:lnSpc>
                <a:spcPct val="150000"/>
              </a:lnSpc>
            </a:pP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</a:t>
            </a:r>
            <a:endParaRPr lang="en-GB" sz="26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4743" y="4960897"/>
            <a:ext cx="1302601" cy="6183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1910" algn="just" rtl="0">
              <a:lnSpc>
                <a:spcPct val="150000"/>
              </a:lnSpc>
            </a:pP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</a:t>
            </a:r>
            <a:endParaRPr lang="en-GB" sz="26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2254" y="4785957"/>
            <a:ext cx="1407540" cy="5171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910" algn="just" rtl="0">
              <a:lnSpc>
                <a:spcPct val="150000"/>
              </a:lnSpc>
            </a:pP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endParaRPr lang="en-GB" sz="2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50054" y="4978400"/>
            <a:ext cx="186474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910" algn="just" rtl="0">
              <a:lnSpc>
                <a:spcPct val="150000"/>
              </a:lnSpc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0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394" y="1069656"/>
            <a:ext cx="11963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muscles are associated with movements of the mandibular jaw.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394" y="230872"/>
            <a:ext cx="11963400" cy="859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199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 of Mastication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54" t="5694" r="51408"/>
          <a:stretch/>
        </p:blipFill>
        <p:spPr>
          <a:xfrm>
            <a:off x="356394" y="2784157"/>
            <a:ext cx="3429000" cy="35662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5161" t="5694"/>
          <a:stretch/>
        </p:blipFill>
        <p:spPr>
          <a:xfrm>
            <a:off x="4166394" y="2777247"/>
            <a:ext cx="3578483" cy="3721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02" y="2768600"/>
            <a:ext cx="4227391" cy="39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3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254000"/>
            <a:ext cx="120396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15833" y="254000"/>
            <a:ext cx="10657682" cy="8593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Musculoskeletal System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6394" y="1168400"/>
            <a:ext cx="11810999" cy="2209800"/>
          </a:xfrm>
        </p:spPr>
        <p:txBody>
          <a:bodyPr>
            <a:normAutofit/>
          </a:bodyPr>
          <a:lstStyle/>
          <a:p>
            <a:pPr marL="352425" indent="-352425" algn="just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546100" algn="l"/>
              </a:tabLst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system forms the framework that holds the body together, enables it to move, and protects and supports all the internal organs. </a:t>
            </a:r>
          </a:p>
          <a:p>
            <a:pPr marL="352425" indent="-352425" algn="just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546100" algn="l"/>
              </a:tabLst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system includes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809" indent="-342900" algn="just">
              <a:spcBef>
                <a:spcPts val="18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endParaRPr lang="en-IN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94" y="2692402"/>
            <a:ext cx="3198375" cy="5270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25" y="2692400"/>
            <a:ext cx="3028991" cy="53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42194" y="482600"/>
            <a:ext cx="10657682" cy="36543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skeletal System</a:t>
            </a:r>
            <a:endParaRPr lang="en-I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794" y="1092200"/>
            <a:ext cx="113537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buClr>
                <a:srgbClr val="002060"/>
              </a:buClr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bony skeleton is composed of 206 bones. It provides framework of the body, as giving it a shape. </a:t>
            </a:r>
          </a:p>
          <a:p>
            <a:pPr algn="just" rtl="0">
              <a:spcBef>
                <a:spcPts val="1200"/>
              </a:spcBef>
              <a:buClr>
                <a:srgbClr val="002060"/>
              </a:buClr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Bones, also called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osseous tissue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are one of the hardest materials in the body. They are connected to other bones by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ligaments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9090" y="3221139"/>
            <a:ext cx="84517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</a:pP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of Bones </a:t>
            </a:r>
            <a:endParaRPr lang="en-GB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shape, support, and the framework of the body </a:t>
            </a:r>
          </a:p>
          <a:p>
            <a:pPr marL="514350" indent="-514350" algn="l" rtl="0"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protection for internal organs</a:t>
            </a:r>
          </a:p>
          <a:p>
            <a:pPr marL="514350" indent="-514350" algn="l" rtl="0"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storage place for mineral salts (calcium and phosphorus)</a:t>
            </a:r>
          </a:p>
          <a:p>
            <a:pPr marL="514350" indent="-514350" algn="l" rtl="0"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important role in the formation of blood cells</a:t>
            </a:r>
          </a:p>
          <a:p>
            <a:pPr marL="514350" indent="-514350" algn="l" rtl="0"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areas for the attachment of skeletal muscles</a:t>
            </a:r>
          </a:p>
          <a:p>
            <a:pPr marL="514350" indent="-514350" algn="l" rtl="0"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make movement possible through articulation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68" y="2938859"/>
            <a:ext cx="3026051" cy="49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8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42194" y="482600"/>
            <a:ext cx="10657682" cy="36543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skeletal System</a:t>
            </a:r>
            <a:endParaRPr lang="en-I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5535" y="1168400"/>
            <a:ext cx="11810999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1800"/>
              </a:spcBef>
            </a:pP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Bones </a:t>
            </a:r>
            <a:endParaRPr lang="en-GB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spcBef>
                <a:spcPts val="1800"/>
              </a:spcBef>
              <a:buFont typeface="+mj-lt"/>
              <a:buAutoNum type="arabicPeriod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bones: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 the extremities of the body, found in arms (</a:t>
            </a:r>
            <a:r>
              <a:rPr lang="en-GB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upper arm) and legs (femur is the thigh). </a:t>
            </a:r>
          </a:p>
          <a:p>
            <a:pPr marL="514350" indent="-514350" algn="l" rtl="0">
              <a:spcBef>
                <a:spcPts val="1800"/>
              </a:spcBef>
              <a:buFont typeface="+mj-lt"/>
              <a:buAutoNum type="arabicPeriod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bones: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small, cube-shaped bones found in the wrists, ankles, and toes.</a:t>
            </a:r>
          </a:p>
          <a:p>
            <a:pPr marL="514350" indent="-514350" algn="l" rtl="0">
              <a:spcBef>
                <a:spcPts val="1800"/>
              </a:spcBef>
              <a:buFont typeface="+mj-lt"/>
              <a:buAutoNum type="arabicPeriod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bones: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have large, flat surfaces that cover organs (shoulder blades, pelvis, and skull) are examples of flat bones.</a:t>
            </a:r>
          </a:p>
          <a:p>
            <a:pPr marL="514350" indent="-514350" algn="l" rtl="0">
              <a:spcBef>
                <a:spcPts val="1800"/>
              </a:spcBef>
              <a:buFont typeface="+mj-lt"/>
              <a:buAutoNum type="arabicPeriod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bones: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specialized bones with specific shapes(bones of the ears, vertebrae, and face) are irregular bones.</a:t>
            </a:r>
          </a:p>
          <a:p>
            <a:pPr marL="514350" indent="-514350" algn="l" rtl="0">
              <a:spcBef>
                <a:spcPts val="1800"/>
              </a:spcBef>
              <a:buFont typeface="+mj-lt"/>
              <a:buAutoNum type="arabicPeriod"/>
            </a:pPr>
            <a:r>
              <a:rPr lang="en-GB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Sesamoid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bones: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bones formed in a tendon near joints, example: patella (kneecap)</a:t>
            </a:r>
          </a:p>
        </p:txBody>
      </p:sp>
    </p:spTree>
    <p:extLst>
      <p:ext uri="{BB962C8B-B14F-4D97-AF65-F5344CB8AC3E}">
        <p14:creationId xmlns:p14="http://schemas.microsoft.com/office/powerpoint/2010/main" val="271889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832" y="1361753"/>
            <a:ext cx="1676400" cy="5261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339" y="6839472"/>
            <a:ext cx="192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bones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509796" y="1016000"/>
            <a:ext cx="2424611" cy="3194270"/>
            <a:chOff x="8509796" y="1016000"/>
            <a:chExt cx="2424611" cy="31942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44125"/>
            <a:stretch/>
          </p:blipFill>
          <p:spPr>
            <a:xfrm>
              <a:off x="8509796" y="1016000"/>
              <a:ext cx="2424611" cy="26000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861128" y="3748605"/>
              <a:ext cx="1721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Flat bones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07477" y="4664375"/>
            <a:ext cx="3084980" cy="2950287"/>
            <a:chOff x="8407477" y="4664375"/>
            <a:chExt cx="3084980" cy="29502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b="5985"/>
            <a:stretch/>
          </p:blipFill>
          <p:spPr>
            <a:xfrm>
              <a:off x="8619271" y="4664375"/>
              <a:ext cx="2873186" cy="243840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407477" y="7152997"/>
              <a:ext cx="26292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Sesamoid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bones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75849" y="4467745"/>
            <a:ext cx="3115006" cy="3146917"/>
            <a:chOff x="4579029" y="4498485"/>
            <a:chExt cx="3115006" cy="31469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9029" y="4498485"/>
              <a:ext cx="3115006" cy="25718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017615" y="7183737"/>
              <a:ext cx="24240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Irregular bones</a:t>
              </a:r>
              <a:endParaRPr lang="en-GB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65996" y="330200"/>
            <a:ext cx="10610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Bones </a:t>
            </a:r>
            <a:endParaRPr lang="en-GB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10375" y="1462606"/>
            <a:ext cx="3780480" cy="2747665"/>
            <a:chOff x="3010375" y="1462606"/>
            <a:chExt cx="3780480" cy="2747665"/>
          </a:xfrm>
        </p:grpSpPr>
        <p:grpSp>
          <p:nvGrpSpPr>
            <p:cNvPr id="2" name="Group 1"/>
            <p:cNvGrpSpPr/>
            <p:nvPr/>
          </p:nvGrpSpPr>
          <p:grpSpPr>
            <a:xfrm>
              <a:off x="3010375" y="1462606"/>
              <a:ext cx="3780480" cy="2747665"/>
              <a:chOff x="3632994" y="1397002"/>
              <a:chExt cx="3780480" cy="27476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2994" y="1397002"/>
                <a:ext cx="3780480" cy="2479505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12428" y="3683002"/>
                <a:ext cx="1978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Short bones</a:t>
                </a:r>
                <a:endParaRPr lang="en-GB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328194" y="2159000"/>
              <a:ext cx="17526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71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0194" y="1092200"/>
            <a:ext cx="120149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head or skull is divided into two parts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cranium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bones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5996" y="330200"/>
            <a:ext cx="10610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of the Head </a:t>
            </a:r>
            <a:endParaRPr lang="en-GB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9569" y="2744715"/>
            <a:ext cx="6283613" cy="5088006"/>
            <a:chOff x="289800" y="3235594"/>
            <a:chExt cx="6050384" cy="4783830"/>
          </a:xfrm>
        </p:grpSpPr>
        <p:grpSp>
          <p:nvGrpSpPr>
            <p:cNvPr id="41" name="Group 40"/>
            <p:cNvGrpSpPr/>
            <p:nvPr/>
          </p:nvGrpSpPr>
          <p:grpSpPr>
            <a:xfrm>
              <a:off x="289800" y="3235594"/>
              <a:ext cx="6050384" cy="4648200"/>
              <a:chOff x="246062" y="3515848"/>
              <a:chExt cx="5684924" cy="3852675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/>
              <a:srcRect l="1623" t="5641" r="48568"/>
              <a:stretch/>
            </p:blipFill>
            <p:spPr>
              <a:xfrm>
                <a:off x="246062" y="3515848"/>
                <a:ext cx="5684924" cy="3852675"/>
              </a:xfrm>
              <a:prstGeom prst="rect">
                <a:avLst/>
              </a:prstGeom>
            </p:spPr>
          </p:pic>
          <p:sp>
            <p:nvSpPr>
              <p:cNvPr id="43" name="Oval 42"/>
              <p:cNvSpPr/>
              <p:nvPr/>
            </p:nvSpPr>
            <p:spPr>
              <a:xfrm>
                <a:off x="4437062" y="3875358"/>
                <a:ext cx="1447800" cy="51596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16911" y="3759945"/>
                <a:ext cx="1382170" cy="568025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45996" y="5888614"/>
                <a:ext cx="1524000" cy="3810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24550" y="5442185"/>
                <a:ext cx="1345512" cy="44642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911771" y="7557759"/>
              <a:ext cx="21723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Cranial bones </a:t>
              </a:r>
              <a:endParaRPr lang="en-GB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360364" y="1519590"/>
            <a:ext cx="120149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 bones 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the skull, which serves to protect the brain and the structures inside of the skull.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528594" y="2888938"/>
            <a:ext cx="5705485" cy="5096075"/>
            <a:chOff x="6734914" y="3140392"/>
            <a:chExt cx="5433604" cy="4887101"/>
          </a:xfrm>
        </p:grpSpPr>
        <p:grpSp>
          <p:nvGrpSpPr>
            <p:cNvPr id="51" name="Group 50"/>
            <p:cNvGrpSpPr/>
            <p:nvPr/>
          </p:nvGrpSpPr>
          <p:grpSpPr>
            <a:xfrm>
              <a:off x="6734914" y="3140392"/>
              <a:ext cx="5433604" cy="4648200"/>
              <a:chOff x="6505189" y="3378200"/>
              <a:chExt cx="5433604" cy="46482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505189" y="3378200"/>
                <a:ext cx="5433604" cy="4648200"/>
                <a:chOff x="5808662" y="3282950"/>
                <a:chExt cx="5105400" cy="4082972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1181" t="5641" r="5001"/>
                <a:stretch/>
              </p:blipFill>
              <p:spPr>
                <a:xfrm>
                  <a:off x="5902250" y="3282950"/>
                  <a:ext cx="5001232" cy="4082972"/>
                </a:xfrm>
                <a:prstGeom prst="rect">
                  <a:avLst/>
                </a:prstGeom>
              </p:spPr>
            </p:pic>
            <p:grpSp>
              <p:nvGrpSpPr>
                <p:cNvPr id="56" name="Group 55"/>
                <p:cNvGrpSpPr/>
                <p:nvPr/>
              </p:nvGrpSpPr>
              <p:grpSpPr>
                <a:xfrm>
                  <a:off x="5808662" y="4480783"/>
                  <a:ext cx="5105400" cy="1795334"/>
                  <a:chOff x="5808662" y="4480783"/>
                  <a:chExt cx="5105400" cy="1795334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5884862" y="5014183"/>
                    <a:ext cx="1447800" cy="402367"/>
                  </a:xfrm>
                  <a:prstGeom prst="ellipse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5808662" y="4480783"/>
                    <a:ext cx="1447800" cy="402367"/>
                  </a:xfrm>
                  <a:prstGeom prst="ellipse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9161462" y="5873750"/>
                    <a:ext cx="1447800" cy="402367"/>
                  </a:xfrm>
                  <a:prstGeom prst="ellipse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9466262" y="5264150"/>
                    <a:ext cx="1447800" cy="402367"/>
                  </a:xfrm>
                  <a:prstGeom prst="ellipse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54" name="Oval 53"/>
              <p:cNvSpPr/>
              <p:nvPr/>
            </p:nvSpPr>
            <p:spPr>
              <a:xfrm>
                <a:off x="9881394" y="7263531"/>
                <a:ext cx="1540873" cy="458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8356886" y="7565828"/>
              <a:ext cx="20168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Facial bones </a:t>
              </a:r>
              <a:endParaRPr lang="en-GB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326151" y="2309824"/>
            <a:ext cx="120149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bones 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 the mouth, nose, and eyes</a:t>
            </a:r>
          </a:p>
        </p:txBody>
      </p:sp>
    </p:spTree>
    <p:extLst>
      <p:ext uri="{BB962C8B-B14F-4D97-AF65-F5344CB8AC3E}">
        <p14:creationId xmlns:p14="http://schemas.microsoft.com/office/powerpoint/2010/main" val="34137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27" y="237738"/>
            <a:ext cx="11959041" cy="8382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Vertebral column</a:t>
            </a:r>
            <a:endParaRPr lang="en-GB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27" y="1092200"/>
            <a:ext cx="11959041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0"/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vertebral or spinal column extends from the skull to the pelvis. It is composed of 26 bone segments called vertebrae, which are arranged in five divisions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042"/>
          <a:stretch/>
        </p:blipFill>
        <p:spPr>
          <a:xfrm>
            <a:off x="9424194" y="2159000"/>
            <a:ext cx="2847975" cy="5915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6394" y="2401124"/>
            <a:ext cx="8991600" cy="54196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 rtl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GB" sz="2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Cervical vertebrae</a:t>
            </a:r>
            <a:r>
              <a:rPr lang="en-GB" sz="2600" b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seven vertebrae located in the neck.</a:t>
            </a:r>
          </a:p>
          <a:p>
            <a:pPr marL="457200" indent="-457200" algn="just" rtl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Thoracic vertebrae </a:t>
            </a:r>
            <a:r>
              <a:rPr lang="en-GB" sz="2600" b="1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 vertebrae connect to the ribs.</a:t>
            </a:r>
          </a:p>
          <a:p>
            <a:pPr marL="457200" indent="-457200" algn="just" rtl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GB" sz="2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Lumbar vertebrae</a:t>
            </a:r>
            <a:r>
              <a:rPr lang="en-GB" sz="2600" b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five bones of the middle back.</a:t>
            </a:r>
          </a:p>
          <a:p>
            <a:pPr marL="457200" indent="-457200" algn="just" rtl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GB" sz="2600" b="1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Sacrum:</a:t>
            </a:r>
            <a:r>
              <a:rPr lang="en-GB" sz="2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curved bone of the lower back and consists of five separate bones at birth that fuse together in early childhood.</a:t>
            </a:r>
          </a:p>
          <a:p>
            <a:pPr marL="457200" indent="-457200" algn="just" rtl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ea typeface="Calibri" panose="020F0502020204030204" pitchFamily="34" charset="0"/>
              </a:rPr>
              <a:t>Coccyx: </a:t>
            </a: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called the tailbone, is formed from four bones fused together.</a:t>
            </a:r>
          </a:p>
        </p:txBody>
      </p:sp>
    </p:spTree>
    <p:extLst>
      <p:ext uri="{BB962C8B-B14F-4D97-AF65-F5344CB8AC3E}">
        <p14:creationId xmlns:p14="http://schemas.microsoft.com/office/powerpoint/2010/main" val="38100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8794" y="558801"/>
            <a:ext cx="117348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</a:rPr>
              <a:t>Bones of the Chest and Pelvis</a:t>
            </a:r>
          </a:p>
          <a:p>
            <a:pPr algn="just" rtl="0"/>
            <a:r>
              <a:rPr lang="en-US" sz="4000" dirty="0"/>
              <a:t>There are two weight-transferring transverse sections of bones. The upper is the group formed by the </a:t>
            </a:r>
          </a:p>
          <a:p>
            <a:pPr algn="just" rtl="0"/>
            <a:r>
              <a:rPr lang="en-US" sz="4000" b="1" dirty="0"/>
              <a:t>clavicle </a:t>
            </a:r>
            <a:r>
              <a:rPr lang="en-US" sz="4000" dirty="0"/>
              <a:t>(collar bone) and </a:t>
            </a:r>
            <a:r>
              <a:rPr lang="en-US" sz="4000" b="1" dirty="0"/>
              <a:t>scapula</a:t>
            </a:r>
            <a:r>
              <a:rPr lang="en-US" sz="4000" dirty="0"/>
              <a:t> (shoulder blade), which transfers the weight of the upper body and </a:t>
            </a:r>
          </a:p>
          <a:p>
            <a:pPr algn="just" rtl="0"/>
            <a:r>
              <a:rPr lang="en-US" sz="4000" dirty="0"/>
              <a:t>distribute it evenly to the spine. </a:t>
            </a:r>
          </a:p>
          <a:p>
            <a:pPr algn="just" rtl="0"/>
            <a:r>
              <a:rPr lang="en-US" sz="4000" dirty="0"/>
              <a:t>The second weight-transferring transverse section is formed by the </a:t>
            </a:r>
            <a:r>
              <a:rPr lang="en-US" sz="4000" b="1" dirty="0"/>
              <a:t>pelvic girdle</a:t>
            </a:r>
            <a:r>
              <a:rPr lang="en-US" sz="4000" dirty="0"/>
              <a:t>. The bones of the pelvis </a:t>
            </a:r>
          </a:p>
          <a:p>
            <a:pPr algn="just" rtl="0"/>
            <a:r>
              <a:rPr lang="en-US" sz="4000" dirty="0"/>
              <a:t>serve to support and protect the body. The pelvic girdle transfers the weight of the body from one leg </a:t>
            </a:r>
          </a:p>
          <a:p>
            <a:pPr algn="just" rtl="0"/>
            <a:r>
              <a:rPr lang="en-US" sz="4000" dirty="0"/>
              <a:t>to the other during running, walking, or any movement.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62213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94" y="254000"/>
            <a:ext cx="10439400" cy="8382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of the Extremities</a:t>
            </a:r>
            <a:r>
              <a:rPr lang="en-GB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594" y="1092200"/>
            <a:ext cx="1188720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of the arms, hands, and legs allow the body to move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594" y="1930401"/>
            <a:ext cx="3352800" cy="60622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04994" y="2663230"/>
            <a:ext cx="2059876" cy="3662017"/>
            <a:chOff x="8204994" y="2733188"/>
            <a:chExt cx="1861358" cy="3532587"/>
          </a:xfrm>
        </p:grpSpPr>
        <p:sp>
          <p:nvSpPr>
            <p:cNvPr id="15" name="Oval 14"/>
            <p:cNvSpPr/>
            <p:nvPr/>
          </p:nvSpPr>
          <p:spPr>
            <a:xfrm>
              <a:off x="8433594" y="4858761"/>
              <a:ext cx="1447800" cy="40236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204994" y="2733188"/>
              <a:ext cx="1447800" cy="40236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8433803" y="5863408"/>
              <a:ext cx="1447800" cy="40236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8618552" y="4140202"/>
              <a:ext cx="1447800" cy="40236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6194" y="1734561"/>
            <a:ext cx="3445483" cy="6248400"/>
            <a:chOff x="2702111" y="2046211"/>
            <a:chExt cx="2835883" cy="5656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0995" y="2046211"/>
              <a:ext cx="2498119" cy="5656363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768571" y="3555571"/>
              <a:ext cx="1180682" cy="51219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4690054" y="5588002"/>
              <a:ext cx="847940" cy="47311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02111" y="6197600"/>
              <a:ext cx="1524000" cy="121034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828028" y="5816602"/>
              <a:ext cx="838200" cy="4128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8509794" y="6466291"/>
            <a:ext cx="1602211" cy="41710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05813"/>
      </p:ext>
    </p:extLst>
  </p:cSld>
  <p:clrMapOvr>
    <a:masterClrMapping/>
  </p:clrMapOvr>
</p:sld>
</file>

<file path=ppt/theme/theme1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949</Words>
  <Application>Microsoft Office PowerPoint</Application>
  <PresentationFormat>مخصص</PresentationFormat>
  <Paragraphs>99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3_colormaster</vt:lpstr>
      <vt:lpstr>Basis</vt:lpstr>
      <vt:lpstr>عرض تقديمي في PowerPoint</vt:lpstr>
      <vt:lpstr>The Musculoskeletal System</vt:lpstr>
      <vt:lpstr>The skeletal System</vt:lpstr>
      <vt:lpstr>The skeletal System</vt:lpstr>
      <vt:lpstr>عرض تقديمي في PowerPoint</vt:lpstr>
      <vt:lpstr>عرض تقديمي في PowerPoint</vt:lpstr>
      <vt:lpstr>Vertebral column</vt:lpstr>
      <vt:lpstr>عرض تقديمي في PowerPoint</vt:lpstr>
      <vt:lpstr>Bones of the Extremities </vt:lpstr>
      <vt:lpstr>عرض تقديمي في PowerPoint</vt:lpstr>
      <vt:lpstr>Joints</vt:lpstr>
      <vt:lpstr>The Muscular System</vt:lpstr>
      <vt:lpstr>Skeletal Muscle</vt:lpstr>
      <vt:lpstr>عرض تقديمي في PowerPoint</vt:lpstr>
      <vt:lpstr>Skeletal Muscle Actions</vt:lpstr>
      <vt:lpstr>Skeletal Muscle Actions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Drintisar</dc:creator>
  <cp:lastModifiedBy>getar</cp:lastModifiedBy>
  <cp:revision>197</cp:revision>
  <dcterms:created xsi:type="dcterms:W3CDTF">2012-12-16T19:28:08Z</dcterms:created>
  <dcterms:modified xsi:type="dcterms:W3CDTF">2024-01-15T22:08:27Z</dcterms:modified>
</cp:coreProperties>
</file>