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58" r:id="rId7"/>
    <p:sldId id="264" r:id="rId8"/>
    <p:sldId id="265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6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924800" cy="274319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IQ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ضمن نشاطات وحدة الارشاد النفسي والتوجيه التربوي بالتعاون مع شعبة التعليم المستمر</a:t>
            </a:r>
            <a:br>
              <a:rPr lang="ar-IQ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ar-IQ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br>
              <a:rPr lang="ar-IQ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ar-IQ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(كيفية الاستعداد للامتحان)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r-IQ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اعداد الدكتورة</a:t>
            </a:r>
          </a:p>
          <a:p>
            <a:r>
              <a:rPr lang="ar-IQ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م. فرح صلاح الدين عباس</a:t>
            </a:r>
          </a:p>
          <a:p>
            <a:r>
              <a:rPr lang="ar-IQ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مسؤول شعبة التعليم المستمر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73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2" y="1981200"/>
            <a:ext cx="7834748" cy="373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360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DuRG3EWXQAABD-q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6096000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455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305800" cy="5791200"/>
          </a:xfrm>
        </p:spPr>
        <p:txBody>
          <a:bodyPr>
            <a:normAutofit fontScale="77500" lnSpcReduction="20000"/>
          </a:bodyPr>
          <a:lstStyle/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تخصيص وقت كافٍ للدراسة </a:t>
            </a:r>
            <a:r>
              <a:rPr lang="ar-SA" dirty="0">
                <a:solidFill>
                  <a:srgbClr val="000000"/>
                </a:solidFill>
                <a:ea typeface="Calibri"/>
                <a:cs typeface="Times New Roman"/>
              </a:rPr>
              <a:t>: يُعدّ تخصيص الوقت الكافي للدراسة قبل الامتحان أمراً مهمّاً، ويتمّ 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ذلك بتنظيم الوقت ووضع جدولٍ مناسبٍ للدراسة، حيث تُعدّ مراكمة الدراسة لآخر لحظةٍ قبل موعد الامتحان أسلوباً خاطئاً حتّى وإنّ تمكّن البعض من النجاح باتّباعه</a:t>
            </a:r>
            <a:r>
              <a:rPr lang="ar-SA" dirty="0">
                <a:solidFill>
                  <a:srgbClr val="000000"/>
                </a:solidFill>
                <a:ea typeface="Calibri"/>
                <a:cs typeface="Times New Roman"/>
              </a:rPr>
              <a:t>، كما يُنصح بتنظيم وجدولة آلية الدراسة للامتحانات وفقاً لعددها، وزخم المادة المطلوبة للامتحان، والوقت المتبقّي له.</a:t>
            </a:r>
            <a:endParaRPr lang="en-US" sz="2000" dirty="0">
              <a:ea typeface="Calibri"/>
              <a:cs typeface="Arial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حل امتحانات سابقة:</a:t>
            </a:r>
            <a:r>
              <a:rPr lang="ar-SA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ar-SA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ar-SA" dirty="0">
                <a:solidFill>
                  <a:srgbClr val="000000"/>
                </a:solidFill>
                <a:ea typeface="Calibri"/>
                <a:cs typeface="Times New Roman"/>
              </a:rPr>
              <a:t>يُنصح بالاستفادة من نماذج الامتحانات السابقة أثناء 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الدراسة كنوعٍ من التدريب والاستعداد للامتحان، حيث إنّها تُفيد الطالب في توقّع طبيعة الأسئلة </a:t>
            </a:r>
            <a:r>
              <a:rPr lang="ar-SA" dirty="0">
                <a:solidFill>
                  <a:srgbClr val="000000"/>
                </a:solidFill>
                <a:ea typeface="Calibri"/>
                <a:cs typeface="Times New Roman"/>
              </a:rPr>
              <a:t>التي قد تُطرح وكيفية صياغتها، بالإضافة إلى تمكينه من قياس الوقت الذي يحتاجه لأداء الامتحان، والتدرّب على الالتزام بالوقت المحدّد له.</a:t>
            </a:r>
            <a:endParaRPr lang="en-US" sz="2000" dirty="0">
              <a:ea typeface="Calibri"/>
              <a:cs typeface="Arial"/>
            </a:endParaRPr>
          </a:p>
          <a:p>
            <a:pPr algn="r"/>
            <a:r>
              <a:rPr lang="ar-SA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تنويع أساليب المراجعة:</a:t>
            </a:r>
            <a:r>
              <a:rPr lang="ar-SA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ar-SA" dirty="0">
                <a:ea typeface="Calibri"/>
                <a:cs typeface="Times New Roman"/>
              </a:rPr>
              <a:t>يُنصح الطالب بتنويع الطرق المتّبعة للمراجعة، وذلك تجنّباً للملل الذي قد يُسبّبه اعتماد أسلوبٍ واحدٍ لدراسة الامتحان؛ 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كالاعتماد على الملاحظات الخاصة التي دوّنها أثناء الدراسة اليومية</a:t>
            </a:r>
            <a:r>
              <a:rPr lang="ar-SA" dirty="0">
                <a:ea typeface="Calibri"/>
                <a:cs typeface="Times New Roman"/>
              </a:rPr>
              <a:t>، كما يُمكن تجهيز ورقة عمل تدريبية وحلّها كنوعٍ من التقييم الذاتي لفهم الطالب، بالإضافة إلى ذلك 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يُساهم عمل مخططاتٍ أو ملخّصاتٍ ذهنية في فهم المادة أكثر،</a:t>
            </a:r>
            <a:r>
              <a:rPr lang="ar-SA" dirty="0">
                <a:ea typeface="Calibri"/>
                <a:cs typeface="Times New Roman"/>
              </a:rPr>
              <a:t> كما يُمكن الاستعانة بملخصاتٍ جاهزة مع ضرورة الانتباه للتفاصيل </a:t>
            </a:r>
            <a:r>
              <a:rPr lang="ar-SA" dirty="0" smtClean="0">
                <a:ea typeface="Calibri"/>
                <a:cs typeface="Times New Roman"/>
              </a:rPr>
              <a:t>المهمة </a:t>
            </a:r>
            <a:r>
              <a:rPr lang="ar-SA" dirty="0">
                <a:ea typeface="Calibri"/>
                <a:cs typeface="Times New Roman"/>
              </a:rPr>
              <a:t>ومراجعتها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3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305800" cy="5516563"/>
          </a:xfrm>
        </p:spPr>
        <p:txBody>
          <a:bodyPr>
            <a:normAutofit fontScale="70000" lnSpcReduction="20000"/>
          </a:bodyPr>
          <a:lstStyle/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العناية بالصحة: </a:t>
            </a:r>
            <a:r>
              <a:rPr lang="ar-SA" dirty="0">
                <a:ea typeface="Calibri"/>
                <a:cs typeface="Times New Roman"/>
              </a:rPr>
              <a:t>يُنصح الطالب بالاهتمام بصحته وعدم إهمالها بسبب الدراسة، وذلك بالانتظام </a:t>
            </a:r>
            <a:r>
              <a:rPr lang="ar-SA" b="1" dirty="0">
                <a:ea typeface="Calibri"/>
                <a:cs typeface="Times New Roman"/>
              </a:rPr>
              <a:t>بممارسة الرياضة، والحصول على قسط كافٍ من الراحة</a:t>
            </a:r>
            <a:r>
              <a:rPr lang="ar-SA" dirty="0">
                <a:ea typeface="Calibri"/>
                <a:cs typeface="Times New Roman"/>
              </a:rPr>
              <a:t>، حيث يُعزّز ذلك قدرة الجسم على تقديم أداءٍ أفضل في الامتحان، كما يجب تناول الطعام الصحي والمفيد 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وتجنّب الوجبات السريعة والسكّريات قبل موعد الامتحان؛ لأنّها تتسبّب بانخفاض سريع لمستوى الطاقة في الجسم، وتؤثّر سلباً على القدرة على التركيز.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a typeface="Calibri"/>
              <a:cs typeface="Arial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b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النوم الجيّد ليلة الامتحان: </a:t>
            </a:r>
            <a:r>
              <a:rPr lang="ar-SA" dirty="0">
                <a:ea typeface="Calibri"/>
                <a:cs typeface="Times New Roman"/>
              </a:rPr>
              <a:t>يجب الحصول على قسطٍ كافٍ من النوم في الليلة السابقة للامتحان وتجنّب السهر طوال تلك الليلة للدراسة؛ 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لأنّ السهر تسبّب في حالةٍ من التعب والإرهاق عند الذهاب للامتحان،</a:t>
            </a:r>
            <a:r>
              <a:rPr lang="ar-SA" dirty="0">
                <a:ea typeface="Calibri"/>
                <a:cs typeface="Times New Roman"/>
              </a:rPr>
              <a:t> فقد أثبتت الدراسات أنّ متابعة الطالب للمادة الدراسية بشكل أوّلي وعدم مراكمتها لليلة الامتحان تُمكّنه من الحصول على أداء أفضل في الامتحانات</a:t>
            </a:r>
            <a:endParaRPr lang="en-US" sz="2000" dirty="0">
              <a:ea typeface="Calibri"/>
              <a:cs typeface="Arial"/>
            </a:endParaRPr>
          </a:p>
          <a:p>
            <a:pPr algn="r"/>
            <a:r>
              <a:rPr lang="ar-SA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تحديد الأولويات:</a:t>
            </a:r>
            <a:r>
              <a:rPr lang="ar-SA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ar-SA" dirty="0">
                <a:ea typeface="Calibri"/>
                <a:cs typeface="Times New Roman"/>
              </a:rPr>
              <a:t>يجب دراسة المادة بشكل منظّم وذكي حسب أولويتها؛ 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وذلك بمراجعة جميع المواضيع المشمولة في الامتحان سريعاً عبر دراسة المفاهيم والأفكار الرئيسية في المادة بشكل عام، ثمّ الرجوع إلى المواضيع الصعبة ودراستها كلّ موضوعٍ فيها بشكلٍ تفصيلي</a:t>
            </a:r>
            <a:r>
              <a:rPr lang="ar-SA" dirty="0">
                <a:ea typeface="Calibri"/>
                <a:cs typeface="Times New Roman"/>
              </a:rPr>
              <a:t>، </a:t>
            </a:r>
            <a:r>
              <a:rPr lang="ar-SA" dirty="0" smtClean="0">
                <a:ea typeface="Calibri"/>
                <a:cs typeface="Times New Roman"/>
              </a:rPr>
              <a:t>بحيث</a:t>
            </a:r>
            <a:r>
              <a:rPr lang="ar-SA" dirty="0">
                <a:ea typeface="Calibri"/>
                <a:cs typeface="Times New Roman"/>
              </a:rPr>
              <a:t>تشمل الدراسة جميع الحقائق والنظريات والقوانين المتعلّقة به، كما يُمكن العودة لدراسة تفاصيل أكثر حول كلّ موضوع إذا تبقّى وقت إضافي قبل الامتحان</a:t>
            </a:r>
            <a:r>
              <a:rPr lang="ar-SA" b="1" dirty="0">
                <a:solidFill>
                  <a:srgbClr val="FF0000"/>
                </a:solidFill>
                <a:ea typeface="Calibri"/>
                <a:cs typeface="Times New Roman"/>
              </a:rPr>
              <a:t>.</a:t>
            </a:r>
            <a:r>
              <a:rPr lang="ar-SA" dirty="0" smtClean="0">
                <a:ea typeface="Calibri"/>
                <a:cs typeface="Times New Roman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75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80675246_1495502380603390_445740862849155072_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116" y="457200"/>
            <a:ext cx="4315884" cy="6097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874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>
            <a:normAutofit fontScale="77500" lnSpcReduction="20000"/>
          </a:bodyPr>
          <a:lstStyle/>
          <a:p>
            <a:pPr marL="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b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التقليل من المشتتات: </a:t>
            </a:r>
            <a:r>
              <a:rPr lang="ar-SA" dirty="0">
                <a:ea typeface="Calibri"/>
                <a:cs typeface="Times New Roman"/>
              </a:rPr>
              <a:t>يُنصح الطالب بالابتعاد عن أيّ وسيلة من شأنها تشتيت تفكيره وتركيزه عن الدراسة، لذلك يُنصح 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بالدراسة في مكانٍ هادئ بعيداً عن أيّ وسيلة ترفيه أو أجهزة إلكترونية، مثل: الهاتف الخلويّ، أو الحاسوب، أو التلفاز</a:t>
            </a:r>
            <a:r>
              <a:rPr lang="ar-SA" dirty="0">
                <a:ea typeface="Calibri"/>
                <a:cs typeface="Times New Roman"/>
              </a:rPr>
              <a:t>، وتجنّب أيّ معيقاتٍ أخرى يُمكن أن تُشتّت الطالب وتُلهيه</a:t>
            </a:r>
            <a:r>
              <a:rPr lang="ar-SA" b="1" dirty="0">
                <a:solidFill>
                  <a:srgbClr val="FF0000"/>
                </a:solidFill>
                <a:ea typeface="Calibri"/>
                <a:cs typeface="Times New Roman"/>
              </a:rPr>
              <a:t>.</a:t>
            </a:r>
            <a:endParaRPr lang="en-US" sz="2000" dirty="0">
              <a:ea typeface="Calibri"/>
              <a:cs typeface="Arial"/>
            </a:endParaRPr>
          </a:p>
          <a:p>
            <a:r>
              <a:rPr lang="ar-IQ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ا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ستخدام الأشكال والرسوم البيانية: </a:t>
            </a:r>
            <a:r>
              <a:rPr lang="ar-SA" dirty="0">
                <a:ea typeface="Calibri"/>
                <a:cs typeface="Times New Roman"/>
              </a:rPr>
              <a:t>يُعدّ استخدام الذاكرة البصرية أثناء الدراسة؛ وذلك 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بتحويل المعلومات والملاحظات إلى رسوم بيانية ومخططات</a:t>
            </a:r>
            <a:r>
              <a:rPr lang="ar-SA" dirty="0">
                <a:ea typeface="Calibri"/>
                <a:cs typeface="Times New Roman"/>
              </a:rPr>
              <a:t> من الأمور المهمّة التي 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تُسهّل الدراسة والحفظ والمراجعة</a:t>
            </a:r>
            <a:r>
              <a:rPr lang="ar-SA" dirty="0">
                <a:ea typeface="Calibri"/>
                <a:cs typeface="Times New Roman"/>
              </a:rPr>
              <a:t>؛ حيث أنّها تُساعد على فهم المعلومات وحفظها وفهم العلاقات التي تربط بينها، كما تُساهم في تذكُّر المعلومات بشكل أسرع أثناء تقديم الاختبار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</a:rPr>
              <a:t>.</a:t>
            </a:r>
            <a:br>
              <a:rPr lang="en-US" b="1" dirty="0">
                <a:solidFill>
                  <a:srgbClr val="FF0000"/>
                </a:solidFill>
                <a:latin typeface="Times New Roman"/>
                <a:ea typeface="Calibri"/>
              </a:rPr>
            </a:br>
            <a:endParaRPr lang="ar-IQ" b="1" dirty="0" smtClean="0">
              <a:solidFill>
                <a:srgbClr val="FF0000"/>
              </a:solidFill>
              <a:latin typeface="Times New Roman"/>
              <a:ea typeface="Calibri"/>
            </a:endParaRPr>
          </a:p>
          <a:p>
            <a:pPr algn="r"/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التنويع 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في أماكن الدراسة:</a:t>
            </a:r>
            <a:r>
              <a:rPr lang="ar-SA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ar-SA" dirty="0">
                <a:ea typeface="Calibri"/>
                <a:cs typeface="Times New Roman"/>
              </a:rPr>
              <a:t>يُساهم تغيير مكان الدراسة من حين لآخر؛ 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كالتنقّل بين غرف البيت، أو مكتبة المدرسة</a:t>
            </a:r>
            <a:r>
              <a:rPr lang="ar-SA" dirty="0">
                <a:ea typeface="Calibri"/>
                <a:cs typeface="Times New Roman"/>
              </a:rPr>
              <a:t>، أو مقهى هادئ، أو بيت صديق، في تحسين جودة الدراسة والاحتفاظ بالمعلومات لفترة أطول؛ 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ويُفّسر ذلك بأنّ دماغ الإنسان يربط المعلومات بالمكان الذي دُرست فيه </a:t>
            </a:r>
            <a:r>
              <a:rPr lang="ar-SA" dirty="0">
                <a:ea typeface="Calibri"/>
                <a:cs typeface="Times New Roman"/>
              </a:rPr>
              <a:t>ممّا يُساعده على استرجاعها بشكل أسرع.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132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>
            <a:normAutofit fontScale="70000" lnSpcReduction="20000"/>
          </a:bodyPr>
          <a:lstStyle/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الدراسة على فترات:</a:t>
            </a:r>
            <a:r>
              <a:rPr lang="ar-SA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يُنصح بأخذ قسطٍ من الراحة من حينٍ الى آخر ممّا يُساعد على استعادة التركيز</a:t>
            </a:r>
            <a:r>
              <a:rPr lang="ar-SA" dirty="0">
                <a:ea typeface="Calibri"/>
                <a:cs typeface="Times New Roman"/>
              </a:rPr>
              <a:t>، حيث أنّ الدراسة لساعات طويلة غير مُجدية نظراً إلى أنّ الطالب لا يُمكنه فهم المواد وحفظها دفعةً واحدة، لذا يُنصح باتباع روتين دراسة مناسب</a:t>
            </a:r>
            <a:r>
              <a:rPr lang="ar-SA" b="1" dirty="0">
                <a:solidFill>
                  <a:srgbClr val="FF0000"/>
                </a:solidFill>
                <a:ea typeface="Calibri"/>
                <a:cs typeface="Times New Roman"/>
              </a:rPr>
              <a:t>.</a:t>
            </a:r>
            <a:endParaRPr lang="en-US" sz="2000" dirty="0">
              <a:ea typeface="Calibri"/>
              <a:cs typeface="Arial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b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البدء بالدراسة في أسرع وقت: يُنصح بترك الليلة التي تسبق الاختبار لمراجعة العناوين الرئيسية و الفرعية و تثبيت المعلومات المتعلقة بها</a:t>
            </a:r>
            <a:r>
              <a:rPr lang="ar-SA" dirty="0">
                <a:ea typeface="Calibri"/>
                <a:cs typeface="Times New Roman"/>
              </a:rPr>
              <a:t>، ثم القيام بالتسميع للتأكد من حفظ جميع المعلومات، كما ومن المهم النوم مبكراً و ضبط المنبه على موعد الاختبار في اليوم التالي</a:t>
            </a:r>
            <a:r>
              <a:rPr lang="ar-SA" b="1" dirty="0">
                <a:solidFill>
                  <a:srgbClr val="FF0000"/>
                </a:solidFill>
                <a:ea typeface="Calibri"/>
                <a:cs typeface="Times New Roman"/>
              </a:rPr>
              <a:t>.</a:t>
            </a:r>
            <a:endParaRPr lang="en-US" sz="2000" dirty="0">
              <a:ea typeface="Calibri"/>
              <a:cs typeface="Arial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b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طلب المساعدة</a:t>
            </a:r>
            <a:r>
              <a:rPr lang="ar-SA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: 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يُنصح باللجوء إلى أستاذ المادة، أو أحد الأصدقاء، أو أحد أفراد العائلة في حال استعصى فهم أمر معين بدلاً من اللجوء للحفظ دون فهم</a:t>
            </a:r>
            <a:r>
              <a:rPr lang="ar-SA" dirty="0">
                <a:ea typeface="Calibri"/>
                <a:cs typeface="Times New Roman"/>
              </a:rPr>
              <a:t>، فطلب المساعدة يؤدّي إلى الحصول على شرحٍ أبسط بالتالي تذكّرالمعلومة لوقتٍ أطول، كما و يُساهم طرح الأسئلة من قِبل أفراد العائلة في معرفة مستوى الفهم والحفظ قبل الاختبار</a:t>
            </a:r>
            <a:r>
              <a:rPr lang="ar-SA" b="1" dirty="0">
                <a:solidFill>
                  <a:srgbClr val="FF0000"/>
                </a:solidFill>
                <a:ea typeface="Calibri"/>
                <a:cs typeface="Times New Roman"/>
              </a:rPr>
              <a:t>.</a:t>
            </a:r>
            <a:endParaRPr lang="en-US" sz="2000" dirty="0">
              <a:ea typeface="Calibri"/>
              <a:cs typeface="Arial"/>
            </a:endParaRPr>
          </a:p>
          <a:p>
            <a:pPr algn="r"/>
            <a:r>
              <a:rPr lang="ar-SA" b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الإكثار من شرب المياه: </a:t>
            </a:r>
            <a:r>
              <a:rPr lang="ar-SA" dirty="0">
                <a:ea typeface="Calibri"/>
                <a:cs typeface="Times New Roman"/>
              </a:rPr>
              <a:t>يُعدّ شرب الكثير من الماء أثناء التحضير للاختبارات وأثناء تقديم الاختبار من الأمور المهمّة؛ 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وذلك لمساهمته في الحفاظ على رطوبة الجسم، وتحسين المزاج، وتعزيز وظائف الدماغ</a:t>
            </a:r>
            <a:r>
              <a:rPr lang="ar-SA" dirty="0">
                <a:ea typeface="Calibri"/>
                <a:cs typeface="Times New Roman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88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DcbcJVFWAAAhpw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516724" cy="5955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149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701</Words>
  <Application>Microsoft Office PowerPoint</Application>
  <PresentationFormat>On-screen Show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ضمن نشاطات وحدة الارشاد النفسي والتوجيه التربوي بالتعاون مع شعبة التعليم المستمر   (كيفية الاستعداد للامتحان)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كيفية الاستعداد للامتحان</dc:title>
  <dc:creator>user</dc:creator>
  <cp:lastModifiedBy>user</cp:lastModifiedBy>
  <cp:revision>5</cp:revision>
  <dcterms:created xsi:type="dcterms:W3CDTF">2006-08-16T00:00:00Z</dcterms:created>
  <dcterms:modified xsi:type="dcterms:W3CDTF">2024-02-12T20:35:18Z</dcterms:modified>
</cp:coreProperties>
</file>