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72" r:id="rId4"/>
    <p:sldId id="278" r:id="rId5"/>
    <p:sldId id="284" r:id="rId6"/>
    <p:sldId id="285" r:id="rId7"/>
    <p:sldId id="296" r:id="rId8"/>
    <p:sldId id="289" r:id="rId9"/>
    <p:sldId id="290" r:id="rId10"/>
    <p:sldId id="291" r:id="rId11"/>
    <p:sldId id="292" r:id="rId12"/>
    <p:sldId id="293" r:id="rId13"/>
    <p:sldId id="294" r:id="rId14"/>
    <p:sldId id="27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66" d="100"/>
          <a:sy n="66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823D41-DA33-4775-BC04-59CAE16D69C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0BC3FC-FB54-443A-9281-35B4A10CEA6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772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Protozoology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00400"/>
            <a:ext cx="3352800" cy="1524000"/>
          </a:xfrm>
        </p:spPr>
        <p:txBody>
          <a:bodyPr>
            <a:normAutofit/>
          </a:bodyPr>
          <a:lstStyle/>
          <a:p>
            <a:pPr lvl="0" rtl="0"/>
            <a:r>
              <a:rPr lang="en-US" sz="1800" b="1" dirty="0"/>
              <a:t>Dr. Maryam M. Hussain</a:t>
            </a:r>
            <a:endParaRPr lang="ar-IQ" sz="1800" b="1" dirty="0"/>
          </a:p>
          <a:p>
            <a:pPr lvl="0" rtl="0"/>
            <a:endParaRPr lang="en-US" sz="1800" dirty="0" smtClean="0"/>
          </a:p>
          <a:p>
            <a:pPr lvl="0" rtl="0"/>
            <a:r>
              <a:rPr lang="en-US" sz="1800" b="1" dirty="0" smtClean="0"/>
              <a:t>Ph.D</a:t>
            </a:r>
            <a:r>
              <a:rPr lang="en-US" sz="1800" b="1" dirty="0"/>
              <a:t>. Biology</a:t>
            </a:r>
            <a:endParaRPr lang="ar-IQ" sz="1800" b="1" dirty="0"/>
          </a:p>
          <a:p>
            <a:pPr rtl="0"/>
            <a:endParaRPr lang="ar-IQ" sz="1800" dirty="0"/>
          </a:p>
        </p:txBody>
      </p:sp>
      <p:sp>
        <p:nvSpPr>
          <p:cNvPr id="4" name="WordArt 1"/>
          <p:cNvSpPr>
            <a:spLocks noChangeArrowheads="1" noChangeShapeType="1" noTextEdit="1"/>
          </p:cNvSpPr>
          <p:nvPr/>
        </p:nvSpPr>
        <p:spPr bwMode="auto">
          <a:xfrm>
            <a:off x="411162" y="304800"/>
            <a:ext cx="1646237" cy="6810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1" dist="38100">
                    <a:srgbClr val="875B0D">
                      <a:alpha val="50000"/>
                    </a:srgbClr>
                  </a:prstShdw>
                </a:effectLst>
                <a:latin typeface="Arial Black"/>
              </a:rPr>
              <a:t>Lab .5  </a:t>
            </a:r>
            <a:endParaRPr lang="ar-IQ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1" dist="38100">
                  <a:srgbClr val="875B0D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542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7408333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Habitat </a:t>
            </a:r>
            <a:r>
              <a:rPr lang="en-US" b="1" dirty="0"/>
              <a:t>:- </a:t>
            </a:r>
            <a:r>
              <a:rPr lang="en-US" dirty="0" smtClean="0"/>
              <a:t>internal organ (liver, lymph nodes, spleen, bone marrow).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Disease </a:t>
            </a:r>
            <a:r>
              <a:rPr lang="en-US" dirty="0"/>
              <a:t>:- the visceral </a:t>
            </a:r>
            <a:r>
              <a:rPr lang="en-US" dirty="0" err="1" smtClean="0"/>
              <a:t>leishmaniasis</a:t>
            </a:r>
            <a:r>
              <a:rPr lang="en-US" dirty="0" smtClean="0"/>
              <a:t>, </a:t>
            </a:r>
            <a:r>
              <a:rPr lang="en-US" dirty="0" err="1" smtClean="0"/>
              <a:t>kalaazar</a:t>
            </a:r>
            <a:r>
              <a:rPr lang="en-US" dirty="0" smtClean="0"/>
              <a:t>, Dum Dum fever.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Transmutation :-  </a:t>
            </a:r>
            <a:r>
              <a:rPr lang="en-US" dirty="0"/>
              <a:t>female sandflies </a:t>
            </a:r>
            <a:r>
              <a:rPr lang="en-US" i="1" dirty="0" err="1"/>
              <a:t>Phlebotomus</a:t>
            </a:r>
            <a:r>
              <a:rPr lang="en-US" i="1" dirty="0"/>
              <a:t> sp.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b="1" dirty="0"/>
              <a:t>characterized by</a:t>
            </a:r>
            <a:r>
              <a:rPr lang="en-US" b="1" dirty="0" smtClean="0"/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1- Most severe form of the disease, usually fetal if left untreated.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2- Usually associated with fever, weight loss, and an enlarged spleen and liver.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L. </a:t>
            </a:r>
            <a:r>
              <a:rPr lang="en-US" b="1" i="1" dirty="0" err="1" smtClean="0"/>
              <a:t>donovani</a:t>
            </a:r>
            <a:r>
              <a:rPr lang="en-US" b="1" i="1" dirty="0" smtClean="0"/>
              <a:t> (</a:t>
            </a:r>
            <a:r>
              <a:rPr lang="en-US" dirty="0"/>
              <a:t>visceral </a:t>
            </a:r>
            <a:r>
              <a:rPr lang="en-US" dirty="0" err="1" smtClean="0"/>
              <a:t>leishmaniasis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(VL)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832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leismani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7251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43039" y="5700877"/>
            <a:ext cx="3621441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b="1" dirty="0"/>
              <a:t>Post kala-azar dermal </a:t>
            </a:r>
            <a:r>
              <a:rPr lang="en-US" b="1" dirty="0" err="1"/>
              <a:t>leishmanoid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394894" cy="499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5693620"/>
            <a:ext cx="2667000" cy="3628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visceral </a:t>
            </a:r>
            <a:r>
              <a:rPr lang="en-US" sz="2000" b="1" dirty="0" err="1">
                <a:solidFill>
                  <a:schemeClr val="tx1"/>
                </a:solidFill>
              </a:rPr>
              <a:t>leishmaniasis</a:t>
            </a:r>
            <a:endParaRPr lang="ar-IQ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79637"/>
            <a:ext cx="7408333" cy="4678363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b="1" dirty="0" smtClean="0"/>
              <a:t>Habitat </a:t>
            </a:r>
            <a:r>
              <a:rPr lang="en-US" b="1" dirty="0"/>
              <a:t>:- </a:t>
            </a:r>
            <a:r>
              <a:rPr lang="en-US" dirty="0"/>
              <a:t>skin and </a:t>
            </a:r>
            <a:r>
              <a:rPr lang="en-US" dirty="0" smtClean="0"/>
              <a:t>mucosa. </a:t>
            </a: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Disease </a:t>
            </a:r>
            <a:r>
              <a:rPr lang="en-US" dirty="0"/>
              <a:t>:- </a:t>
            </a:r>
            <a:r>
              <a:rPr lang="en-US" dirty="0" smtClean="0"/>
              <a:t>the </a:t>
            </a:r>
            <a:r>
              <a:rPr lang="en-US" dirty="0" err="1" smtClean="0"/>
              <a:t>mucocutaneous</a:t>
            </a:r>
            <a:r>
              <a:rPr lang="en-US" dirty="0" smtClean="0"/>
              <a:t> </a:t>
            </a:r>
            <a:r>
              <a:rPr lang="en-US" dirty="0" err="1" smtClean="0"/>
              <a:t>leishmaniasis</a:t>
            </a:r>
            <a:r>
              <a:rPr lang="en-US" dirty="0" smtClean="0"/>
              <a:t>, </a:t>
            </a:r>
            <a:r>
              <a:rPr lang="en-US" dirty="0" err="1" smtClean="0"/>
              <a:t>Espundia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Transmutation :-  </a:t>
            </a:r>
            <a:r>
              <a:rPr lang="en-US" dirty="0"/>
              <a:t>female sandflies </a:t>
            </a:r>
            <a:r>
              <a:rPr lang="en-US" i="1" dirty="0" err="1" smtClean="0"/>
              <a:t>lutzomyia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 algn="just" rtl="0">
              <a:buNone/>
            </a:pPr>
            <a:r>
              <a:rPr lang="en-US" b="1" dirty="0"/>
              <a:t>characterized by</a:t>
            </a:r>
            <a:r>
              <a:rPr lang="en-US" b="1" dirty="0" smtClean="0"/>
              <a:t>:</a:t>
            </a:r>
          </a:p>
          <a:p>
            <a:pPr marL="0" indent="0" algn="just" rtl="0">
              <a:buNone/>
            </a:pPr>
            <a:r>
              <a:rPr lang="en-US" dirty="0" smtClean="0"/>
              <a:t>1- This </a:t>
            </a:r>
            <a:r>
              <a:rPr lang="en-US" dirty="0"/>
              <a:t>type occurs if a cutaneous lesion on the face spreads to involve the nose or </a:t>
            </a:r>
            <a:r>
              <a:rPr lang="en-US" dirty="0" smtClean="0"/>
              <a:t>mouth.</a:t>
            </a:r>
            <a:endParaRPr lang="en-US" dirty="0"/>
          </a:p>
          <a:p>
            <a:pPr marL="0" indent="0" algn="just" rtl="0">
              <a:buNone/>
            </a:pPr>
            <a:r>
              <a:rPr lang="en-US" dirty="0" smtClean="0"/>
              <a:t>2-  May </a:t>
            </a:r>
            <a:r>
              <a:rPr lang="en-US" dirty="0"/>
              <a:t>occur months to years after original skin </a:t>
            </a:r>
            <a:r>
              <a:rPr lang="en-US" dirty="0" smtClean="0"/>
              <a:t>lesion.</a:t>
            </a:r>
            <a:endParaRPr lang="en-US" dirty="0"/>
          </a:p>
          <a:p>
            <a:pPr marL="0" indent="0" algn="just" rtl="0">
              <a:buNone/>
            </a:pPr>
            <a:r>
              <a:rPr lang="en-US" dirty="0" smtClean="0"/>
              <a:t>3- Lesions </a:t>
            </a:r>
            <a:r>
              <a:rPr lang="en-US" dirty="0"/>
              <a:t>can be very </a:t>
            </a:r>
            <a:r>
              <a:rPr lang="en-US" dirty="0" smtClean="0"/>
              <a:t>disfiguring.</a:t>
            </a:r>
            <a:endParaRPr lang="ar-IQ" dirty="0"/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1252728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 smtClean="0"/>
              <a:t>L</a:t>
            </a:r>
            <a:r>
              <a:rPr lang="en-US" b="1" i="1" dirty="0"/>
              <a:t>. </a:t>
            </a:r>
            <a:r>
              <a:rPr lang="en-US" b="1" i="1" dirty="0" err="1" smtClean="0"/>
              <a:t>braziliensis</a:t>
            </a:r>
            <a:r>
              <a:rPr lang="en-US" b="1" i="1" dirty="0" smtClean="0"/>
              <a:t> (</a:t>
            </a:r>
            <a:r>
              <a:rPr lang="en-US" dirty="0" err="1"/>
              <a:t>mucocutaneous</a:t>
            </a:r>
            <a:r>
              <a:rPr lang="en-US" dirty="0"/>
              <a:t> </a:t>
            </a:r>
            <a:r>
              <a:rPr lang="en-US" dirty="0" err="1" smtClean="0"/>
              <a:t>leishmaniasis</a:t>
            </a:r>
            <a:r>
              <a:rPr lang="en-US" dirty="0" smtClean="0"/>
              <a:t>) (MCL)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6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MC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57200"/>
            <a:ext cx="4038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2558" y="6160532"/>
            <a:ext cx="1093569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Espundia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850326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4" y="3733800"/>
            <a:ext cx="4389950" cy="22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146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45720" indent="0" algn="l" rtl="0">
              <a:buNone/>
            </a:pPr>
            <a:r>
              <a:rPr lang="en-US" dirty="0"/>
              <a:t> </a:t>
            </a:r>
          </a:p>
          <a:p>
            <a:pPr lvl="0" algn="just" rtl="0"/>
            <a:r>
              <a:rPr lang="en-US" b="1" i="1" dirty="0"/>
              <a:t>L. </a:t>
            </a:r>
            <a:r>
              <a:rPr lang="en-US" b="1" i="1" dirty="0" err="1"/>
              <a:t>tropica</a:t>
            </a:r>
            <a:r>
              <a:rPr lang="en-US" b="1" i="1" dirty="0"/>
              <a:t> &amp; L. </a:t>
            </a:r>
            <a:r>
              <a:rPr lang="en-US" b="1" i="1" dirty="0" err="1"/>
              <a:t>braziliansis</a:t>
            </a:r>
            <a:r>
              <a:rPr lang="en-US" dirty="0"/>
              <a:t>: - Demonstration of the parasite is possible in stained films from slit-skin smears taken from the indurated edge of an ulcer, biopsy of the margin of the ulcer and from mucosal scrapings in </a:t>
            </a:r>
            <a:r>
              <a:rPr lang="en-US" dirty="0" err="1"/>
              <a:t>mucocutaneous</a:t>
            </a:r>
            <a:r>
              <a:rPr lang="en-US" dirty="0"/>
              <a:t> type</a:t>
            </a:r>
            <a:r>
              <a:rPr lang="en-US" dirty="0" smtClean="0"/>
              <a:t>.</a:t>
            </a:r>
          </a:p>
          <a:p>
            <a:pPr lvl="0" algn="just" rtl="0"/>
            <a:endParaRPr lang="en-US" dirty="0" smtClean="0"/>
          </a:p>
          <a:p>
            <a:pPr algn="just" rtl="0"/>
            <a:r>
              <a:rPr lang="en-US" b="1" i="1" dirty="0"/>
              <a:t>L. </a:t>
            </a:r>
            <a:r>
              <a:rPr lang="en-US" b="1" i="1" dirty="0" err="1"/>
              <a:t>donodvani</a:t>
            </a:r>
            <a:r>
              <a:rPr lang="en-US" b="1" i="1" dirty="0"/>
              <a:t>:</a:t>
            </a:r>
            <a:r>
              <a:rPr lang="en-US" dirty="0"/>
              <a:t> - Amastigote can be demonstrated by staining bone marrow, lymph node, nasal scrapings, liver biopsies or splenic aspiration specimens.</a:t>
            </a:r>
          </a:p>
          <a:p>
            <a:pPr lvl="0" algn="just" rtl="0"/>
            <a:endParaRPr lang="en-US" dirty="0"/>
          </a:p>
          <a:p>
            <a:pPr marL="45720" indent="0" algn="just" rtl="0">
              <a:buNone/>
            </a:pPr>
            <a:r>
              <a:rPr lang="en-US" dirty="0"/>
              <a:t> </a:t>
            </a:r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diagnosis :- </a:t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48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5410"/>
            <a:ext cx="3810000" cy="279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4524"/>
            <a:ext cx="36004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4310" y="4953000"/>
            <a:ext cx="316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Leishmania</a:t>
            </a:r>
            <a:r>
              <a:rPr lang="en-US" dirty="0"/>
              <a:t> Spp. amastigote</a:t>
            </a:r>
            <a:r>
              <a:rPr lang="en-US" strike="sngStrike" dirty="0"/>
              <a:t>s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953000"/>
            <a:ext cx="319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Leishmania</a:t>
            </a:r>
            <a:r>
              <a:rPr lang="en-US" dirty="0"/>
              <a:t> Spp. promastigote</a:t>
            </a:r>
          </a:p>
        </p:txBody>
      </p:sp>
    </p:spTree>
    <p:extLst>
      <p:ext uri="{BB962C8B-B14F-4D97-AF65-F5344CB8AC3E}">
        <p14:creationId xmlns:p14="http://schemas.microsoft.com/office/powerpoint/2010/main" val="3826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b="1" dirty="0"/>
              <a:t>Kingdom: -</a:t>
            </a:r>
            <a:r>
              <a:rPr lang="en-US" dirty="0"/>
              <a:t> Protista </a:t>
            </a:r>
          </a:p>
          <a:p>
            <a:pPr marL="0" indent="0" algn="just" rtl="0">
              <a:buNone/>
            </a:pPr>
            <a:r>
              <a:rPr lang="en-US" b="1" dirty="0"/>
              <a:t>Phylum: -</a:t>
            </a:r>
            <a:r>
              <a:rPr lang="en-US" dirty="0"/>
              <a:t> Protozoa </a:t>
            </a:r>
          </a:p>
          <a:p>
            <a:pPr marL="0" indent="0" algn="just" rtl="0">
              <a:buNone/>
            </a:pPr>
            <a:r>
              <a:rPr lang="en-US" b="1" dirty="0"/>
              <a:t>Super class: -</a:t>
            </a:r>
            <a:r>
              <a:rPr lang="en-US" dirty="0"/>
              <a:t> </a:t>
            </a:r>
            <a:r>
              <a:rPr lang="en-US" b="1" dirty="0" smtClean="0"/>
              <a:t>2 </a:t>
            </a:r>
            <a:r>
              <a:rPr lang="en-US" b="1" dirty="0"/>
              <a:t>-</a:t>
            </a:r>
            <a:r>
              <a:rPr lang="en-US" dirty="0" err="1"/>
              <a:t>Mastigophora</a:t>
            </a:r>
            <a:r>
              <a:rPr lang="en-US" dirty="0"/>
              <a:t> (</a:t>
            </a:r>
            <a:r>
              <a:rPr lang="en-US" dirty="0" err="1"/>
              <a:t>flagellata</a:t>
            </a:r>
            <a:r>
              <a:rPr lang="en-US" dirty="0" smtClean="0"/>
              <a:t>)</a:t>
            </a:r>
          </a:p>
          <a:p>
            <a:pPr marL="0" indent="0" algn="just" rtl="0">
              <a:buNone/>
            </a:pPr>
            <a:r>
              <a:rPr lang="en-US" b="1" dirty="0" smtClean="0"/>
              <a:t>Family</a:t>
            </a:r>
            <a:r>
              <a:rPr lang="en-US" dirty="0" smtClean="0"/>
              <a:t> </a:t>
            </a:r>
            <a:r>
              <a:rPr lang="en-US" b="1" dirty="0"/>
              <a:t>: -</a:t>
            </a:r>
            <a:r>
              <a:rPr lang="en-US" dirty="0"/>
              <a:t> </a:t>
            </a:r>
            <a:r>
              <a:rPr lang="en-US" dirty="0" err="1" smtClean="0"/>
              <a:t>Trypanosomatidae</a:t>
            </a:r>
            <a:r>
              <a:rPr lang="en-US" dirty="0" smtClean="0"/>
              <a:t> </a:t>
            </a:r>
          </a:p>
          <a:p>
            <a:pPr marL="0" indent="0" algn="just" rtl="0">
              <a:buNone/>
            </a:pPr>
            <a:r>
              <a:rPr lang="en-US" sz="2800" b="1" i="1" dirty="0" err="1"/>
              <a:t>Leishmania</a:t>
            </a:r>
            <a:r>
              <a:rPr lang="en-US" sz="2800" dirty="0"/>
              <a:t> Spp</a:t>
            </a:r>
            <a:r>
              <a:rPr lang="en-US" sz="2800" dirty="0" smtClean="0"/>
              <a:t>. (</a:t>
            </a:r>
            <a:r>
              <a:rPr lang="en-US" dirty="0"/>
              <a:t>flagellates found in the blood and </a:t>
            </a:r>
            <a:r>
              <a:rPr lang="en-US" dirty="0" smtClean="0"/>
              <a:t>tissues).</a:t>
            </a:r>
          </a:p>
          <a:p>
            <a:pPr marL="45720" indent="0" algn="just" rtl="0">
              <a:buNone/>
            </a:pPr>
            <a:r>
              <a:rPr lang="en-US" dirty="0"/>
              <a:t>from genus </a:t>
            </a:r>
            <a:r>
              <a:rPr lang="en-US" dirty="0" err="1"/>
              <a:t>leishmania</a:t>
            </a:r>
            <a:r>
              <a:rPr lang="en-US" dirty="0"/>
              <a:t> about 21 species infect human . 3 species are the most </a:t>
            </a:r>
            <a:r>
              <a:rPr lang="en-US" dirty="0" smtClean="0"/>
              <a:t>important:</a:t>
            </a:r>
          </a:p>
          <a:p>
            <a:pPr algn="just" rtl="0"/>
            <a:r>
              <a:rPr lang="en-US" b="1" i="1" dirty="0"/>
              <a:t>Ex.1:-L. </a:t>
            </a:r>
            <a:r>
              <a:rPr lang="en-US" b="1" i="1" dirty="0" err="1" smtClean="0"/>
              <a:t>tropica</a:t>
            </a:r>
            <a:endParaRPr lang="en-US" dirty="0"/>
          </a:p>
          <a:p>
            <a:pPr algn="just" rtl="0"/>
            <a:r>
              <a:rPr lang="en-US" b="1" dirty="0"/>
              <a:t>Ex.2</a:t>
            </a:r>
            <a:r>
              <a:rPr lang="en-US" b="1" i="1" dirty="0"/>
              <a:t>:-L. </a:t>
            </a:r>
            <a:r>
              <a:rPr lang="en-US" b="1" i="1" dirty="0" err="1" smtClean="0"/>
              <a:t>donovani</a:t>
            </a:r>
            <a:endParaRPr lang="en-US" b="1" i="1" dirty="0" smtClean="0"/>
          </a:p>
          <a:p>
            <a:pPr algn="just" rtl="0"/>
            <a:r>
              <a:rPr lang="en-US" b="1" dirty="0" smtClean="0"/>
              <a:t>Ex.3</a:t>
            </a:r>
            <a:r>
              <a:rPr lang="en-US" b="1" dirty="0"/>
              <a:t>:-</a:t>
            </a:r>
            <a:r>
              <a:rPr lang="en-US" b="1" i="1" dirty="0"/>
              <a:t>L. </a:t>
            </a:r>
            <a:r>
              <a:rPr lang="en-US" b="1" i="1" dirty="0" err="1" smtClean="0"/>
              <a:t>braziliensis</a:t>
            </a:r>
            <a:endParaRPr lang="en-US" b="1" i="1" dirty="0" smtClean="0"/>
          </a:p>
          <a:p>
            <a:pPr algn="just" rtl="0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406153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2-</a:t>
            </a:r>
            <a:r>
              <a:rPr lang="en-US" dirty="0" smtClean="0"/>
              <a:t>Mastigophora (</a:t>
            </a:r>
            <a:r>
              <a:rPr lang="en-US" dirty="0" err="1" smtClean="0"/>
              <a:t>flagellata</a:t>
            </a:r>
            <a:r>
              <a:rPr lang="en-US" dirty="0" smtClean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8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94045"/>
            <a:ext cx="7408333" cy="4754563"/>
          </a:xfrm>
        </p:spPr>
        <p:txBody>
          <a:bodyPr/>
          <a:lstStyle/>
          <a:p>
            <a:pPr lvl="0" algn="just" rtl="0"/>
            <a:r>
              <a:rPr lang="en-US" sz="2000" dirty="0"/>
              <a:t>All members of the flagellate genus </a:t>
            </a:r>
            <a:r>
              <a:rPr lang="en-US" sz="2000" b="1" i="1" dirty="0" err="1"/>
              <a:t>Leishmania</a:t>
            </a:r>
            <a:r>
              <a:rPr lang="en-US" sz="2000" b="1" i="1" dirty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obligate parasites that require a host for their survival, they are </a:t>
            </a:r>
            <a:r>
              <a:rPr lang="en-US" sz="2000" dirty="0" err="1"/>
              <a:t>heteroxenous</a:t>
            </a:r>
            <a:r>
              <a:rPr lang="en-US" sz="2000" dirty="0"/>
              <a:t> and thus require two hosts to complete their life cycle.</a:t>
            </a:r>
            <a:endParaRPr lang="ar-IQ" sz="2000" dirty="0"/>
          </a:p>
          <a:p>
            <a:pPr lvl="0" algn="just" rtl="0"/>
            <a:r>
              <a:rPr lang="en-US" sz="2000" dirty="0"/>
              <a:t>the mammalian host (final host) and the insect vector </a:t>
            </a:r>
            <a:r>
              <a:rPr lang="en-US" sz="2000" dirty="0" err="1"/>
              <a:t>sandfly</a:t>
            </a:r>
            <a:r>
              <a:rPr lang="en-US" sz="2000" dirty="0"/>
              <a:t> (intermediate host</a:t>
            </a:r>
            <a:r>
              <a:rPr lang="en-US" sz="2000" dirty="0" smtClean="0"/>
              <a:t>) including flies in the genus </a:t>
            </a:r>
            <a:r>
              <a:rPr lang="en-US" sz="2000" b="1" i="1" dirty="0" err="1" smtClean="0"/>
              <a:t>lutzomyia</a:t>
            </a:r>
            <a:r>
              <a:rPr lang="en-US" sz="2000" dirty="0" smtClean="0"/>
              <a:t> and </a:t>
            </a:r>
            <a:r>
              <a:rPr lang="en-US" sz="2000" b="1" i="1" dirty="0" err="1" smtClean="0"/>
              <a:t>Phlebotomus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</a:t>
            </a:r>
            <a:endParaRPr lang="ar-IQ" dirty="0"/>
          </a:p>
        </p:txBody>
      </p:sp>
      <p:pic>
        <p:nvPicPr>
          <p:cNvPr id="1026" name="Picture 2" descr="C:\Users\user\Desktop\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971800" cy="20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895600" cy="19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6314" y="6324600"/>
            <a:ext cx="1752600" cy="361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err="1">
                <a:solidFill>
                  <a:schemeClr val="tx1"/>
                </a:solidFill>
              </a:rPr>
              <a:t>lutzomyia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IQ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762" y="6267816"/>
            <a:ext cx="1676400" cy="36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Phlebotomus</a:t>
            </a: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066800"/>
            <a:ext cx="8407893" cy="5059679"/>
          </a:xfrm>
        </p:spPr>
        <p:txBody>
          <a:bodyPr/>
          <a:lstStyle/>
          <a:p>
            <a:pPr lvl="0" algn="l" rtl="0"/>
            <a:r>
              <a:rPr lang="en-US" dirty="0"/>
              <a:t>The parasite exists in 2 forms :-</a:t>
            </a:r>
          </a:p>
          <a:p>
            <a:pPr lvl="0" algn="l" rtl="0"/>
            <a:r>
              <a:rPr lang="en-US" sz="2000" b="1" dirty="0" smtClean="0"/>
              <a:t>1- Amastigote </a:t>
            </a:r>
            <a:r>
              <a:rPr lang="en-US" sz="2000" dirty="0" smtClean="0"/>
              <a:t>: </a:t>
            </a:r>
            <a:r>
              <a:rPr lang="en-US" sz="2000" dirty="0"/>
              <a:t>- </a:t>
            </a:r>
            <a:endParaRPr lang="en-US" sz="2000" dirty="0" smtClean="0"/>
          </a:p>
          <a:p>
            <a:pPr lvl="0" algn="l" rtl="0"/>
            <a:r>
              <a:rPr lang="en-US" sz="2000" dirty="0" smtClean="0"/>
              <a:t>Spherical </a:t>
            </a:r>
            <a:r>
              <a:rPr lang="en-US" sz="2000" dirty="0"/>
              <a:t>or Oval in </a:t>
            </a:r>
            <a:r>
              <a:rPr lang="en-US" sz="2000" dirty="0" smtClean="0"/>
              <a:t>shape</a:t>
            </a:r>
          </a:p>
          <a:p>
            <a:pPr lvl="0" algn="l" rtl="0"/>
            <a:r>
              <a:rPr lang="en-US" sz="2000" dirty="0" smtClean="0"/>
              <a:t> </a:t>
            </a:r>
            <a:r>
              <a:rPr lang="en-US" sz="2000" dirty="0"/>
              <a:t>2-3 um in diameter</a:t>
            </a:r>
            <a:r>
              <a:rPr lang="en-US" sz="2000" dirty="0" smtClean="0"/>
              <a:t>.</a:t>
            </a:r>
          </a:p>
          <a:p>
            <a:pPr lvl="0" algn="l" rtl="0"/>
            <a:r>
              <a:rPr lang="en-US" sz="2000" dirty="0" smtClean="0"/>
              <a:t> non-motile.</a:t>
            </a:r>
          </a:p>
          <a:p>
            <a:pPr lvl="0" algn="l" rtl="0"/>
            <a:r>
              <a:rPr lang="en-US" sz="2000" dirty="0" smtClean="0"/>
              <a:t>Large </a:t>
            </a:r>
            <a:r>
              <a:rPr lang="en-US" sz="2000" dirty="0"/>
              <a:t>eccentrically located </a:t>
            </a:r>
            <a:r>
              <a:rPr lang="en-US" sz="2000" dirty="0" smtClean="0"/>
              <a:t>nucleus.</a:t>
            </a:r>
          </a:p>
          <a:p>
            <a:pPr lvl="0" algn="l" rtl="0"/>
            <a:r>
              <a:rPr lang="en-US" sz="2000" dirty="0" smtClean="0"/>
              <a:t>Rod </a:t>
            </a:r>
            <a:r>
              <a:rPr lang="en-US" sz="2000" dirty="0"/>
              <a:t>shaped </a:t>
            </a:r>
            <a:r>
              <a:rPr lang="en-US" sz="2000" dirty="0" err="1" smtClean="0"/>
              <a:t>Kinetoplast</a:t>
            </a:r>
            <a:r>
              <a:rPr lang="en-US" sz="2000" dirty="0" smtClean="0"/>
              <a:t>.</a:t>
            </a:r>
          </a:p>
          <a:p>
            <a:pPr lvl="0" algn="l" rtl="0"/>
            <a:r>
              <a:rPr lang="en-US" sz="2000" dirty="0" smtClean="0"/>
              <a:t>Usually </a:t>
            </a:r>
            <a:r>
              <a:rPr lang="en-US" sz="2000" dirty="0"/>
              <a:t>found in the vertebrate </a:t>
            </a:r>
            <a:r>
              <a:rPr lang="en-US" sz="2000" dirty="0" smtClean="0"/>
              <a:t>host.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 descr="6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" y="4304783"/>
            <a:ext cx="3670300" cy="203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706" y="6344040"/>
            <a:ext cx="316343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i="1" dirty="0" err="1"/>
              <a:t>Leishmania</a:t>
            </a:r>
            <a:r>
              <a:rPr lang="en-US" dirty="0"/>
              <a:t> Spp. amastigotes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5058"/>
            <a:ext cx="4078968" cy="271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7408333" cy="3450696"/>
          </a:xfrm>
        </p:spPr>
        <p:txBody>
          <a:bodyPr>
            <a:normAutofit/>
          </a:bodyPr>
          <a:lstStyle/>
          <a:p>
            <a:pPr lvl="0" algn="l" rtl="0"/>
            <a:r>
              <a:rPr lang="en-US" sz="2000" b="1" dirty="0"/>
              <a:t>2- Promastigote (</a:t>
            </a:r>
            <a:r>
              <a:rPr lang="en-US" sz="2000" b="1" dirty="0" err="1"/>
              <a:t>Leptomonad</a:t>
            </a:r>
            <a:r>
              <a:rPr lang="en-US" sz="2000" b="1" dirty="0"/>
              <a:t> stage) </a:t>
            </a:r>
            <a:r>
              <a:rPr lang="en-US" sz="2000" dirty="0" smtClean="0"/>
              <a:t>:</a:t>
            </a:r>
          </a:p>
          <a:p>
            <a:pPr lvl="0" algn="l" rtl="0"/>
            <a:r>
              <a:rPr lang="en-US" sz="2000" dirty="0"/>
              <a:t>Spindle shaped with 14-20 by 1.5-4 um in </a:t>
            </a:r>
            <a:r>
              <a:rPr lang="en-US" sz="2000" dirty="0" smtClean="0"/>
              <a:t>diameter. </a:t>
            </a:r>
            <a:endParaRPr lang="en-US" sz="2000" dirty="0"/>
          </a:p>
          <a:p>
            <a:pPr lvl="0" algn="l" rtl="0"/>
            <a:r>
              <a:rPr lang="en-US" sz="2000" dirty="0"/>
              <a:t>Free anterior </a:t>
            </a:r>
            <a:r>
              <a:rPr lang="en-US" sz="2000" dirty="0" smtClean="0"/>
              <a:t>flagellum.</a:t>
            </a:r>
            <a:endParaRPr lang="en-US" sz="2000" dirty="0"/>
          </a:p>
          <a:p>
            <a:pPr lvl="0" algn="l" rtl="0"/>
            <a:r>
              <a:rPr lang="en-US" sz="2000" dirty="0"/>
              <a:t>small nucleus and situated in the middle of the cell.</a:t>
            </a:r>
          </a:p>
          <a:p>
            <a:pPr lvl="0" algn="l" rtl="0"/>
            <a:r>
              <a:rPr lang="en-US" sz="2000" dirty="0"/>
              <a:t> </a:t>
            </a:r>
            <a:r>
              <a:rPr lang="en-US" sz="2000" dirty="0" err="1"/>
              <a:t>Kinetoplast</a:t>
            </a:r>
            <a:r>
              <a:rPr lang="en-US" sz="2000" dirty="0"/>
              <a:t> at the anterior end of the body</a:t>
            </a:r>
            <a:r>
              <a:rPr lang="en-US" sz="2000" dirty="0" smtClean="0"/>
              <a:t>.</a:t>
            </a:r>
            <a:endParaRPr lang="en-US" sz="2000" dirty="0"/>
          </a:p>
          <a:p>
            <a:pPr lvl="0" algn="l" rtl="0"/>
            <a:r>
              <a:rPr lang="en-US" sz="2000" dirty="0"/>
              <a:t>There is no undulating membrane</a:t>
            </a:r>
            <a:r>
              <a:rPr lang="en-US" sz="2000" dirty="0" smtClean="0"/>
              <a:t>.</a:t>
            </a:r>
            <a:endParaRPr lang="en-US" sz="2000" dirty="0"/>
          </a:p>
          <a:p>
            <a:pPr lvl="0" algn="l" rtl="0"/>
            <a:r>
              <a:rPr lang="en-US" sz="2000" dirty="0"/>
              <a:t>Usually promastigote found in female Sandflies and artificial </a:t>
            </a:r>
            <a:r>
              <a:rPr lang="en-US" sz="2000" dirty="0" smtClean="0"/>
              <a:t>Culture.</a:t>
            </a:r>
            <a:endParaRPr lang="ar-IQ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 descr="6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4187"/>
            <a:ext cx="3638550" cy="204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2414" y="6371420"/>
            <a:ext cx="341856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i="1" dirty="0" err="1" smtClean="0"/>
              <a:t>Leishmania</a:t>
            </a:r>
            <a:r>
              <a:rPr lang="en-US" dirty="0" smtClean="0"/>
              <a:t> Spp. promastigotes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1" y="4163094"/>
            <a:ext cx="3962400" cy="21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user\Desktop\Leishmaniasis-due-to-Leishmania-dono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927" y="241006"/>
            <a:ext cx="8381260" cy="673394"/>
          </a:xfrm>
        </p:spPr>
        <p:txBody>
          <a:bodyPr>
            <a:normAutofit fontScale="90000"/>
          </a:bodyPr>
          <a:lstStyle/>
          <a:p>
            <a:r>
              <a:rPr lang="en-US" dirty="0"/>
              <a:t>Life cycle of </a:t>
            </a:r>
            <a:r>
              <a:rPr lang="en-US" b="1" i="1" dirty="0" err="1"/>
              <a:t>Leishmania</a:t>
            </a:r>
            <a:r>
              <a:rPr lang="en-US" dirty="0"/>
              <a:t> Spp. </a:t>
            </a:r>
            <a:endParaRPr lang="ar-IQ" dirty="0"/>
          </a:p>
        </p:txBody>
      </p:sp>
      <p:pic>
        <p:nvPicPr>
          <p:cNvPr id="3074" name="Picture 2" descr="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5"/>
          <a:stretch>
            <a:fillRect/>
          </a:stretch>
        </p:blipFill>
        <p:spPr bwMode="auto">
          <a:xfrm>
            <a:off x="0" y="1066800"/>
            <a:ext cx="913311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066800"/>
            <a:ext cx="7408333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1050" dirty="0"/>
          </a:p>
          <a:p>
            <a:pPr marL="0" indent="0" algn="l" rtl="0">
              <a:buNone/>
            </a:pPr>
            <a:r>
              <a:rPr lang="en-US" sz="1800" b="1" dirty="0"/>
              <a:t>most common one</a:t>
            </a:r>
          </a:p>
          <a:p>
            <a:pPr marL="0" indent="0" algn="l" rtl="0">
              <a:buNone/>
            </a:pPr>
            <a:r>
              <a:rPr lang="en-US" sz="1800" b="1" dirty="0" smtClean="0"/>
              <a:t>Habitat </a:t>
            </a:r>
            <a:r>
              <a:rPr lang="en-US" sz="1800" b="1" dirty="0"/>
              <a:t>:-</a:t>
            </a:r>
            <a:r>
              <a:rPr lang="en-US" sz="1800" b="1" dirty="0" smtClean="0"/>
              <a:t> </a:t>
            </a:r>
            <a:r>
              <a:rPr lang="en-US" sz="1800" dirty="0"/>
              <a:t>skin</a:t>
            </a:r>
          </a:p>
          <a:p>
            <a:pPr marL="0" indent="0" algn="l" rtl="0">
              <a:buNone/>
            </a:pPr>
            <a:r>
              <a:rPr lang="en-US" sz="1800" b="1" dirty="0" smtClean="0"/>
              <a:t>Disease </a:t>
            </a:r>
            <a:r>
              <a:rPr lang="en-US" sz="1800" dirty="0" smtClean="0"/>
              <a:t>:- the </a:t>
            </a:r>
            <a:r>
              <a:rPr lang="en-US" sz="1800" dirty="0"/>
              <a:t>cutaneous </a:t>
            </a:r>
            <a:r>
              <a:rPr lang="en-US" sz="1800" dirty="0" err="1"/>
              <a:t>leishmaniasis</a:t>
            </a:r>
            <a:r>
              <a:rPr lang="en-US" sz="1800" dirty="0"/>
              <a:t> (</a:t>
            </a:r>
            <a:r>
              <a:rPr lang="en-US" sz="1800" dirty="0" smtClean="0"/>
              <a:t>oriental sore </a:t>
            </a:r>
            <a:r>
              <a:rPr lang="en-US" sz="1800" dirty="0"/>
              <a:t>or Baghdad boil) </a:t>
            </a:r>
            <a:r>
              <a:rPr lang="en-US" sz="1800" dirty="0" smtClean="0"/>
              <a:t>.</a:t>
            </a:r>
          </a:p>
          <a:p>
            <a:pPr marL="0" indent="0" algn="l" rtl="0">
              <a:buNone/>
            </a:pPr>
            <a:r>
              <a:rPr lang="en-US" sz="1800" b="1" dirty="0" smtClean="0"/>
              <a:t>Transmutation </a:t>
            </a:r>
            <a:r>
              <a:rPr lang="en-US" sz="1800" b="1" dirty="0"/>
              <a:t>:- </a:t>
            </a:r>
            <a:r>
              <a:rPr lang="en-US" sz="1800" b="1" dirty="0" smtClean="0"/>
              <a:t> </a:t>
            </a:r>
            <a:r>
              <a:rPr lang="en-US" sz="1800" dirty="0" smtClean="0"/>
              <a:t>female sandflies </a:t>
            </a:r>
            <a:r>
              <a:rPr lang="en-US" sz="1800" i="1" dirty="0" err="1" smtClean="0"/>
              <a:t>Phlebotomus</a:t>
            </a:r>
            <a:r>
              <a:rPr lang="en-US" sz="1800" i="1" dirty="0" smtClean="0"/>
              <a:t> sp.</a:t>
            </a:r>
            <a:r>
              <a:rPr lang="en-US" sz="1800" dirty="0" smtClean="0"/>
              <a:t> </a:t>
            </a:r>
          </a:p>
          <a:p>
            <a:pPr marL="0" indent="0" algn="l" rtl="0">
              <a:buNone/>
            </a:pPr>
            <a:r>
              <a:rPr lang="en-US" sz="1800" b="1" dirty="0" smtClean="0"/>
              <a:t>characterized </a:t>
            </a:r>
            <a:r>
              <a:rPr lang="en-US" sz="1800" b="1" dirty="0"/>
              <a:t>by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pPr marL="0" indent="0" algn="l" rtl="0">
              <a:buNone/>
            </a:pPr>
            <a:r>
              <a:rPr lang="en-US" sz="1800" dirty="0"/>
              <a:t>1-  one or more sores on their skin, or nodules on the skin.</a:t>
            </a:r>
          </a:p>
          <a:p>
            <a:pPr marL="0" indent="0" algn="l" rtl="0">
              <a:buNone/>
            </a:pPr>
            <a:r>
              <a:rPr lang="en-US" sz="1800" dirty="0"/>
              <a:t>2- The sores can change in size and appearance over time.</a:t>
            </a:r>
          </a:p>
          <a:p>
            <a:pPr marL="0" indent="0" algn="l" rtl="0">
              <a:buNone/>
            </a:pPr>
            <a:r>
              <a:rPr lang="en-US" sz="1800" dirty="0"/>
              <a:t>3- They often end up looking somewhat like a volcano, with a raised edge and central crater.</a:t>
            </a:r>
          </a:p>
          <a:p>
            <a:pPr marL="0" indent="0" algn="l" rtl="0">
              <a:buNone/>
            </a:pPr>
            <a:r>
              <a:rPr lang="en-US" sz="1800" dirty="0"/>
              <a:t>4- A scab covers some sores.</a:t>
            </a:r>
          </a:p>
          <a:p>
            <a:pPr marL="0" indent="0" algn="l" rtl="0">
              <a:buNone/>
            </a:pPr>
            <a:r>
              <a:rPr lang="en-US" sz="1800" dirty="0"/>
              <a:t>5- The sores can be painless or painful.</a:t>
            </a:r>
          </a:p>
          <a:p>
            <a:pPr marL="0" indent="0" algn="l" rtl="0">
              <a:buNone/>
            </a:pPr>
            <a:r>
              <a:rPr lang="en-US" sz="1800" dirty="0"/>
              <a:t>6- Most sores develop within a few week of the sand fly bite, however they can appear up to month later.</a:t>
            </a:r>
          </a:p>
          <a:p>
            <a:pPr marL="0" indent="0" algn="l" rtl="0">
              <a:buNone/>
            </a:pPr>
            <a:r>
              <a:rPr lang="en-US" sz="1800" dirty="0"/>
              <a:t>7- Skin sores of cutaneous </a:t>
            </a:r>
            <a:r>
              <a:rPr lang="en-US" sz="1800" dirty="0" err="1"/>
              <a:t>leishmaniasis</a:t>
            </a:r>
            <a:r>
              <a:rPr lang="en-US" sz="1800" dirty="0"/>
              <a:t> can heal on their one, but this can take months or even </a:t>
            </a:r>
            <a:r>
              <a:rPr lang="en-US" sz="1800" dirty="0" err="1"/>
              <a:t>yrars</a:t>
            </a:r>
            <a:r>
              <a:rPr lang="en-US" sz="1800" dirty="0"/>
              <a:t>.</a:t>
            </a:r>
          </a:p>
          <a:p>
            <a:pPr marL="0" indent="0" algn="l" rtl="0">
              <a:buNone/>
            </a:pPr>
            <a:r>
              <a:rPr lang="en-US" sz="1800" dirty="0"/>
              <a:t>8- Sores can leaves </a:t>
            </a:r>
            <a:r>
              <a:rPr lang="en-US" sz="1800" dirty="0" err="1"/>
              <a:t>siginifant</a:t>
            </a:r>
            <a:r>
              <a:rPr lang="en-US" sz="1800" dirty="0"/>
              <a:t> scars  and disfiguring if thy </a:t>
            </a:r>
            <a:r>
              <a:rPr lang="en-US" sz="1800" dirty="0" err="1"/>
              <a:t>occure</a:t>
            </a:r>
            <a:r>
              <a:rPr lang="en-US" sz="1800" dirty="0"/>
              <a:t> on the face</a:t>
            </a:r>
            <a:r>
              <a:rPr lang="en-US" sz="1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28472"/>
          </a:xfrm>
        </p:spPr>
        <p:txBody>
          <a:bodyPr>
            <a:noAutofit/>
          </a:bodyPr>
          <a:lstStyle/>
          <a:p>
            <a:pPr rtl="0"/>
            <a:r>
              <a:rPr lang="en-US" sz="3200" dirty="0" err="1"/>
              <a:t>Leishmania</a:t>
            </a:r>
            <a:r>
              <a:rPr lang="en-US" sz="3200" dirty="0"/>
              <a:t> </a:t>
            </a:r>
            <a:r>
              <a:rPr lang="en-US" sz="3200" dirty="0" err="1" smtClean="0"/>
              <a:t>tropica</a:t>
            </a:r>
            <a:r>
              <a:rPr lang="en-US" sz="3200" dirty="0" smtClean="0"/>
              <a:t> (</a:t>
            </a:r>
            <a:r>
              <a:rPr lang="en-US" sz="3200" dirty="0"/>
              <a:t>cutaneous </a:t>
            </a:r>
            <a:r>
              <a:rPr lang="en-US" sz="3200" dirty="0" err="1" smtClean="0"/>
              <a:t>leishmaniasis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(CL)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2790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" y="293449"/>
            <a:ext cx="3668031" cy="267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6270563"/>
            <a:ext cx="154401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Baghdad boil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449"/>
            <a:ext cx="3170863" cy="28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3" y="3340829"/>
            <a:ext cx="3381375" cy="273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340830"/>
            <a:ext cx="3170863" cy="26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3672</TotalTime>
  <Words>574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Protozoology </vt:lpstr>
      <vt:lpstr>2-Mastigophora (flagellata)</vt:lpstr>
      <vt:lpstr>classification</vt:lpstr>
      <vt:lpstr>PowerPoint Presentation</vt:lpstr>
      <vt:lpstr>PowerPoint Presentation</vt:lpstr>
      <vt:lpstr>PowerPoint Presentation</vt:lpstr>
      <vt:lpstr>Life cycle of Leishmania Spp. </vt:lpstr>
      <vt:lpstr>Leishmania tropica (cutaneous leishmaniasis) (CL)  </vt:lpstr>
      <vt:lpstr>PowerPoint Presentation</vt:lpstr>
      <vt:lpstr>L. donovani (visceral leishmaniasis) (VL)</vt:lpstr>
      <vt:lpstr>PowerPoint Presentation</vt:lpstr>
      <vt:lpstr>L. braziliensis (mucocutaneous leishmaniasis) (MCL)</vt:lpstr>
      <vt:lpstr>PowerPoint Presentation</vt:lpstr>
      <vt:lpstr>diagnosis :-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DR.Ahmed Saker</cp:lastModifiedBy>
  <cp:revision>58</cp:revision>
  <dcterms:created xsi:type="dcterms:W3CDTF">2006-08-16T00:00:00Z</dcterms:created>
  <dcterms:modified xsi:type="dcterms:W3CDTF">2023-12-22T15:24:48Z</dcterms:modified>
</cp:coreProperties>
</file>