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9" r:id="rId5"/>
    <p:sldId id="259" r:id="rId6"/>
    <p:sldId id="260" r:id="rId7"/>
    <p:sldId id="272" r:id="rId8"/>
    <p:sldId id="261" r:id="rId9"/>
    <p:sldId id="262" r:id="rId10"/>
    <p:sldId id="263" r:id="rId11"/>
    <p:sldId id="264" r:id="rId12"/>
    <p:sldId id="265" r:id="rId13"/>
    <p:sldId id="266" r:id="rId14"/>
    <p:sldId id="267" r:id="rId15"/>
    <p:sldId id="268" r:id="rId16"/>
    <p:sldId id="271"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F46"/>
    <a:srgbClr val="C0E9EA"/>
    <a:srgbClr val="9F261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p:scale>
          <a:sx n="33" d="100"/>
          <a:sy n="33" d="100"/>
        </p:scale>
        <p:origin x="2178"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86F74-F8F2-4666-B742-E01CED5B19B7}"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527EF-F6CF-4A2A-B692-6B348628F58A}" type="slidenum">
              <a:rPr lang="en-US" smtClean="0"/>
              <a:t>‹#›</a:t>
            </a:fld>
            <a:endParaRPr lang="en-US"/>
          </a:p>
        </p:txBody>
      </p:sp>
    </p:spTree>
    <p:extLst>
      <p:ext uri="{BB962C8B-B14F-4D97-AF65-F5344CB8AC3E}">
        <p14:creationId xmlns:p14="http://schemas.microsoft.com/office/powerpoint/2010/main" val="173906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Cochlear</a:t>
            </a:r>
          </a:p>
          <a:p>
            <a:r>
              <a:rPr lang="en-US" dirty="0" smtClean="0"/>
              <a:t>Vestibular ganglia</a:t>
            </a:r>
          </a:p>
          <a:p>
            <a:r>
              <a:rPr lang="en-US" dirty="0" smtClean="0"/>
              <a:t>Olfactory</a:t>
            </a:r>
            <a:r>
              <a:rPr lang="en-US" baseline="0" dirty="0" smtClean="0"/>
              <a:t> mucosa </a:t>
            </a:r>
          </a:p>
          <a:p>
            <a:r>
              <a:rPr lang="en-US" baseline="0" dirty="0" smtClean="0"/>
              <a:t>Spinal ganglia </a:t>
            </a:r>
          </a:p>
          <a:p>
            <a:r>
              <a:rPr lang="en-US" baseline="0" dirty="0" smtClean="0"/>
              <a:t>Sensory ganglia</a:t>
            </a:r>
          </a:p>
          <a:p>
            <a:r>
              <a:rPr lang="en-US" dirty="0" smtClean="0"/>
              <a:t>cranial ganglia</a:t>
            </a:r>
            <a:endParaRPr lang="en-US" dirty="0"/>
          </a:p>
        </p:txBody>
      </p:sp>
      <p:sp>
        <p:nvSpPr>
          <p:cNvPr id="4" name="Slide Number Placeholder 3"/>
          <p:cNvSpPr>
            <a:spLocks noGrp="1"/>
          </p:cNvSpPr>
          <p:nvPr>
            <p:ph type="sldNum" sz="quarter" idx="10"/>
          </p:nvPr>
        </p:nvSpPr>
        <p:spPr/>
        <p:txBody>
          <a:bodyPr/>
          <a:lstStyle/>
          <a:p>
            <a:fld id="{506527EF-F6CF-4A2A-B692-6B348628F58A}" type="slidenum">
              <a:rPr lang="en-US" smtClean="0"/>
              <a:t>13</a:t>
            </a:fld>
            <a:endParaRPr lang="en-US"/>
          </a:p>
        </p:txBody>
      </p:sp>
    </p:spTree>
    <p:extLst>
      <p:ext uri="{BB962C8B-B14F-4D97-AF65-F5344CB8AC3E}">
        <p14:creationId xmlns:p14="http://schemas.microsoft.com/office/powerpoint/2010/main" val="144965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Neuroglial</a:t>
            </a:r>
            <a:r>
              <a:rPr lang="en-US" dirty="0" smtClean="0"/>
              <a:t> cells </a:t>
            </a:r>
            <a:r>
              <a:rPr lang="ar-IQ" dirty="0" smtClean="0"/>
              <a:t>خلايا دبقية </a:t>
            </a:r>
            <a:endParaRPr lang="en-US" dirty="0"/>
          </a:p>
        </p:txBody>
      </p:sp>
      <p:sp>
        <p:nvSpPr>
          <p:cNvPr id="4" name="Slide Number Placeholder 3"/>
          <p:cNvSpPr>
            <a:spLocks noGrp="1"/>
          </p:cNvSpPr>
          <p:nvPr>
            <p:ph type="sldNum" sz="quarter" idx="10"/>
          </p:nvPr>
        </p:nvSpPr>
        <p:spPr/>
        <p:txBody>
          <a:bodyPr/>
          <a:lstStyle/>
          <a:p>
            <a:fld id="{506527EF-F6CF-4A2A-B692-6B348628F58A}" type="slidenum">
              <a:rPr lang="en-US" smtClean="0"/>
              <a:t>14</a:t>
            </a:fld>
            <a:endParaRPr lang="en-US"/>
          </a:p>
        </p:txBody>
      </p:sp>
    </p:spTree>
    <p:extLst>
      <p:ext uri="{BB962C8B-B14F-4D97-AF65-F5344CB8AC3E}">
        <p14:creationId xmlns:p14="http://schemas.microsoft.com/office/powerpoint/2010/main" val="395886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49F475-06A4-4F28-B516-8A7F0F1AE6C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C8C76-AA85-4B29-8BF5-3EDDF3FA9AFF}" type="slidenum">
              <a:rPr lang="en-US" smtClean="0"/>
              <a:t>‹#›</a:t>
            </a:fld>
            <a:endParaRPr lang="en-US"/>
          </a:p>
        </p:txBody>
      </p:sp>
    </p:spTree>
    <p:extLst>
      <p:ext uri="{BB962C8B-B14F-4D97-AF65-F5344CB8AC3E}">
        <p14:creationId xmlns:p14="http://schemas.microsoft.com/office/powerpoint/2010/main" val="193063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9F475-06A4-4F28-B516-8A7F0F1AE6C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C8C76-AA85-4B29-8BF5-3EDDF3FA9AFF}" type="slidenum">
              <a:rPr lang="en-US" smtClean="0"/>
              <a:t>‹#›</a:t>
            </a:fld>
            <a:endParaRPr lang="en-US"/>
          </a:p>
        </p:txBody>
      </p:sp>
    </p:spTree>
    <p:extLst>
      <p:ext uri="{BB962C8B-B14F-4D97-AF65-F5344CB8AC3E}">
        <p14:creationId xmlns:p14="http://schemas.microsoft.com/office/powerpoint/2010/main" val="103436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9F475-06A4-4F28-B516-8A7F0F1AE6C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C8C76-AA85-4B29-8BF5-3EDDF3FA9AFF}" type="slidenum">
              <a:rPr lang="en-US" smtClean="0"/>
              <a:t>‹#›</a:t>
            </a:fld>
            <a:endParaRPr lang="en-US"/>
          </a:p>
        </p:txBody>
      </p:sp>
    </p:spTree>
    <p:extLst>
      <p:ext uri="{BB962C8B-B14F-4D97-AF65-F5344CB8AC3E}">
        <p14:creationId xmlns:p14="http://schemas.microsoft.com/office/powerpoint/2010/main" val="198630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9F475-06A4-4F28-B516-8A7F0F1AE6C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C8C76-AA85-4B29-8BF5-3EDDF3FA9AFF}" type="slidenum">
              <a:rPr lang="en-US" smtClean="0"/>
              <a:t>‹#›</a:t>
            </a:fld>
            <a:endParaRPr lang="en-US"/>
          </a:p>
        </p:txBody>
      </p:sp>
    </p:spTree>
    <p:extLst>
      <p:ext uri="{BB962C8B-B14F-4D97-AF65-F5344CB8AC3E}">
        <p14:creationId xmlns:p14="http://schemas.microsoft.com/office/powerpoint/2010/main" val="366061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49F475-06A4-4F28-B516-8A7F0F1AE6C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C8C76-AA85-4B29-8BF5-3EDDF3FA9AFF}" type="slidenum">
              <a:rPr lang="en-US" smtClean="0"/>
              <a:t>‹#›</a:t>
            </a:fld>
            <a:endParaRPr lang="en-US"/>
          </a:p>
        </p:txBody>
      </p:sp>
    </p:spTree>
    <p:extLst>
      <p:ext uri="{BB962C8B-B14F-4D97-AF65-F5344CB8AC3E}">
        <p14:creationId xmlns:p14="http://schemas.microsoft.com/office/powerpoint/2010/main" val="374116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49F475-06A4-4F28-B516-8A7F0F1AE6C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C8C76-AA85-4B29-8BF5-3EDDF3FA9AFF}" type="slidenum">
              <a:rPr lang="en-US" smtClean="0"/>
              <a:t>‹#›</a:t>
            </a:fld>
            <a:endParaRPr lang="en-US"/>
          </a:p>
        </p:txBody>
      </p:sp>
    </p:spTree>
    <p:extLst>
      <p:ext uri="{BB962C8B-B14F-4D97-AF65-F5344CB8AC3E}">
        <p14:creationId xmlns:p14="http://schemas.microsoft.com/office/powerpoint/2010/main" val="210591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49F475-06A4-4F28-B516-8A7F0F1AE6C7}"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C8C76-AA85-4B29-8BF5-3EDDF3FA9AFF}" type="slidenum">
              <a:rPr lang="en-US" smtClean="0"/>
              <a:t>‹#›</a:t>
            </a:fld>
            <a:endParaRPr lang="en-US"/>
          </a:p>
        </p:txBody>
      </p:sp>
    </p:spTree>
    <p:extLst>
      <p:ext uri="{BB962C8B-B14F-4D97-AF65-F5344CB8AC3E}">
        <p14:creationId xmlns:p14="http://schemas.microsoft.com/office/powerpoint/2010/main" val="88104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49F475-06A4-4F28-B516-8A7F0F1AE6C7}"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C8C76-AA85-4B29-8BF5-3EDDF3FA9AFF}" type="slidenum">
              <a:rPr lang="en-US" smtClean="0"/>
              <a:t>‹#›</a:t>
            </a:fld>
            <a:endParaRPr lang="en-US"/>
          </a:p>
        </p:txBody>
      </p:sp>
    </p:spTree>
    <p:extLst>
      <p:ext uri="{BB962C8B-B14F-4D97-AF65-F5344CB8AC3E}">
        <p14:creationId xmlns:p14="http://schemas.microsoft.com/office/powerpoint/2010/main" val="106542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9F475-06A4-4F28-B516-8A7F0F1AE6C7}"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C8C76-AA85-4B29-8BF5-3EDDF3FA9AFF}" type="slidenum">
              <a:rPr lang="en-US" smtClean="0"/>
              <a:t>‹#›</a:t>
            </a:fld>
            <a:endParaRPr lang="en-US"/>
          </a:p>
        </p:txBody>
      </p:sp>
    </p:spTree>
    <p:extLst>
      <p:ext uri="{BB962C8B-B14F-4D97-AF65-F5344CB8AC3E}">
        <p14:creationId xmlns:p14="http://schemas.microsoft.com/office/powerpoint/2010/main" val="396169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49F475-06A4-4F28-B516-8A7F0F1AE6C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C8C76-AA85-4B29-8BF5-3EDDF3FA9AFF}" type="slidenum">
              <a:rPr lang="en-US" smtClean="0"/>
              <a:t>‹#›</a:t>
            </a:fld>
            <a:endParaRPr lang="en-US"/>
          </a:p>
        </p:txBody>
      </p:sp>
    </p:spTree>
    <p:extLst>
      <p:ext uri="{BB962C8B-B14F-4D97-AF65-F5344CB8AC3E}">
        <p14:creationId xmlns:p14="http://schemas.microsoft.com/office/powerpoint/2010/main" val="262994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49F475-06A4-4F28-B516-8A7F0F1AE6C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C8C76-AA85-4B29-8BF5-3EDDF3FA9AFF}" type="slidenum">
              <a:rPr lang="en-US" smtClean="0"/>
              <a:t>‹#›</a:t>
            </a:fld>
            <a:endParaRPr lang="en-US"/>
          </a:p>
        </p:txBody>
      </p:sp>
    </p:spTree>
    <p:extLst>
      <p:ext uri="{BB962C8B-B14F-4D97-AF65-F5344CB8AC3E}">
        <p14:creationId xmlns:p14="http://schemas.microsoft.com/office/powerpoint/2010/main" val="5219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9F475-06A4-4F28-B516-8A7F0F1AE6C7}" type="datetimeFigureOut">
              <a:rPr lang="en-US" smtClean="0"/>
              <a:t>4/5/2024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C8C76-AA85-4B29-8BF5-3EDDF3FA9AFF}" type="slidenum">
              <a:rPr lang="en-US" smtClean="0"/>
              <a:t>‹#›</a:t>
            </a:fld>
            <a:endParaRPr lang="en-US"/>
          </a:p>
        </p:txBody>
      </p:sp>
    </p:spTree>
    <p:extLst>
      <p:ext uri="{BB962C8B-B14F-4D97-AF65-F5344CB8AC3E}">
        <p14:creationId xmlns:p14="http://schemas.microsoft.com/office/powerpoint/2010/main" val="3125319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1064" y="-171865"/>
            <a:ext cx="6888480" cy="2028800"/>
          </a:xfrm>
        </p:spPr>
        <p:txBody>
          <a:bodyPr/>
          <a:lstStyle/>
          <a:p>
            <a:r>
              <a:rPr lang="en-US" b="1" dirty="0" smtClean="0">
                <a:solidFill>
                  <a:srgbClr val="9F2612"/>
                </a:solidFill>
              </a:rPr>
              <a:t>Lab 12</a:t>
            </a:r>
            <a:br>
              <a:rPr lang="en-US" b="1" dirty="0" smtClean="0">
                <a:solidFill>
                  <a:srgbClr val="9F2612"/>
                </a:solidFill>
              </a:rPr>
            </a:br>
            <a:r>
              <a:rPr lang="en-US" b="1" dirty="0" smtClean="0">
                <a:solidFill>
                  <a:srgbClr val="9F2612"/>
                </a:solidFill>
              </a:rPr>
              <a:t>muscle tissue </a:t>
            </a:r>
            <a:endParaRPr lang="en-US" b="1" dirty="0">
              <a:solidFill>
                <a:srgbClr val="9F2612"/>
              </a:solidFill>
            </a:endParaRPr>
          </a:p>
        </p:txBody>
      </p:sp>
      <p:sp>
        <p:nvSpPr>
          <p:cNvPr id="3" name="Subtitle 2"/>
          <p:cNvSpPr>
            <a:spLocks noGrp="1"/>
          </p:cNvSpPr>
          <p:nvPr>
            <p:ph type="subTitle" idx="1"/>
          </p:nvPr>
        </p:nvSpPr>
        <p:spPr>
          <a:xfrm>
            <a:off x="-2318824" y="1856935"/>
            <a:ext cx="9144000" cy="1655762"/>
          </a:xfrm>
        </p:spPr>
        <p:txBody>
          <a:bodyPr/>
          <a:lstStyle/>
          <a:p>
            <a:r>
              <a:rPr lang="en-US" dirty="0" smtClean="0"/>
              <a:t>By </a:t>
            </a:r>
            <a:r>
              <a:rPr lang="en-US" dirty="0" err="1" smtClean="0"/>
              <a:t>Zeena</a:t>
            </a:r>
            <a:r>
              <a:rPr lang="en-US" dirty="0" smtClean="0"/>
              <a:t> Ali </a:t>
            </a:r>
            <a:endParaRPr lang="en-US" dirty="0"/>
          </a:p>
        </p:txBody>
      </p:sp>
    </p:spTree>
    <p:extLst>
      <p:ext uri="{BB962C8B-B14F-4D97-AF65-F5344CB8AC3E}">
        <p14:creationId xmlns:p14="http://schemas.microsoft.com/office/powerpoint/2010/main" val="3267015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4217"/>
            <a:ext cx="10515600" cy="5092746"/>
          </a:xfrm>
        </p:spPr>
        <p:txBody>
          <a:bodyPr/>
          <a:lstStyle/>
          <a:p>
            <a:pPr marL="0" indent="0">
              <a:buNone/>
            </a:pPr>
            <a:r>
              <a:rPr lang="en-US" dirty="0" smtClean="0"/>
              <a:t>2. the cell body or </a:t>
            </a:r>
            <a:r>
              <a:rPr lang="en-US" dirty="0" err="1" smtClean="0"/>
              <a:t>perikaryon</a:t>
            </a:r>
            <a:r>
              <a:rPr lang="en-US" dirty="0" smtClean="0"/>
              <a:t>:-Which is the trophic center for the Whole nerve cell and is also receptive to stimuli.</a:t>
            </a:r>
          </a:p>
          <a:p>
            <a:endParaRPr lang="en-US" dirty="0"/>
          </a:p>
        </p:txBody>
      </p:sp>
      <p:pic>
        <p:nvPicPr>
          <p:cNvPr id="5" name="Picture 4"/>
          <p:cNvPicPr>
            <a:picLocks noChangeAspect="1"/>
          </p:cNvPicPr>
          <p:nvPr/>
        </p:nvPicPr>
        <p:blipFill>
          <a:blip r:embed="rId2"/>
          <a:stretch>
            <a:fillRect/>
          </a:stretch>
        </p:blipFill>
        <p:spPr>
          <a:xfrm>
            <a:off x="2942435" y="2202354"/>
            <a:ext cx="6307130" cy="4316011"/>
          </a:xfrm>
          <a:prstGeom prst="rect">
            <a:avLst/>
          </a:prstGeom>
        </p:spPr>
      </p:pic>
    </p:spTree>
    <p:extLst>
      <p:ext uri="{BB962C8B-B14F-4D97-AF65-F5344CB8AC3E}">
        <p14:creationId xmlns:p14="http://schemas.microsoft.com/office/powerpoint/2010/main" val="648659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smtClean="0"/>
              <a:t>3. The </a:t>
            </a:r>
            <a:r>
              <a:rPr lang="en-US" dirty="0"/>
              <a:t>axon:-Which is a single process specialized in generating or conducting nerve impulses to other cells (nerve</a:t>
            </a:r>
            <a:r>
              <a:rPr lang="en-US" dirty="0" smtClean="0"/>
              <a:t>, muscle, and </a:t>
            </a:r>
            <a:r>
              <a:rPr lang="en-US" dirty="0"/>
              <a:t>gland </a:t>
            </a:r>
            <a:r>
              <a:rPr lang="en-US" dirty="0" smtClean="0"/>
              <a:t>cells). Axon </a:t>
            </a:r>
            <a:r>
              <a:rPr lang="en-US" dirty="0"/>
              <a:t>may also receive  information from other neurons</a:t>
            </a:r>
            <a:r>
              <a:rPr lang="en-US" dirty="0" smtClean="0"/>
              <a:t>; this information </a:t>
            </a:r>
            <a:r>
              <a:rPr lang="en-US" dirty="0"/>
              <a:t>mainly modified transmission of  action potential to other neurons.</a:t>
            </a:r>
          </a:p>
          <a:p>
            <a:pPr marL="0" indent="0">
              <a:buNone/>
            </a:pPr>
            <a:endParaRPr lang="en-US" dirty="0"/>
          </a:p>
        </p:txBody>
      </p:sp>
    </p:spTree>
    <p:extLst>
      <p:ext uri="{BB962C8B-B14F-4D97-AF65-F5344CB8AC3E}">
        <p14:creationId xmlns:p14="http://schemas.microsoft.com/office/powerpoint/2010/main" val="2277888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72"/>
            <a:ext cx="10515600" cy="1690688"/>
          </a:xfrm>
        </p:spPr>
        <p:txBody>
          <a:bodyPr>
            <a:normAutofit/>
          </a:bodyPr>
          <a:lstStyle/>
          <a:p>
            <a:r>
              <a:rPr lang="en-US" sz="3200" dirty="0"/>
              <a:t>According to the size and shape of their processes</a:t>
            </a:r>
            <a:r>
              <a:rPr lang="en-US" sz="3200" dirty="0" smtClean="0"/>
              <a:t>, most </a:t>
            </a:r>
            <a:r>
              <a:rPr lang="en-US" sz="3200" dirty="0"/>
              <a:t>neurons can placed in one of the following </a:t>
            </a:r>
            <a:r>
              <a:rPr lang="en-US" sz="3200" dirty="0" smtClean="0"/>
              <a:t>categories :-</a:t>
            </a:r>
            <a:endParaRPr lang="en-US" sz="3200" dirty="0"/>
          </a:p>
        </p:txBody>
      </p:sp>
      <p:sp>
        <p:nvSpPr>
          <p:cNvPr id="3" name="Content Placeholder 2"/>
          <p:cNvSpPr>
            <a:spLocks noGrp="1"/>
          </p:cNvSpPr>
          <p:nvPr>
            <p:ph idx="1"/>
          </p:nvPr>
        </p:nvSpPr>
        <p:spPr>
          <a:xfrm>
            <a:off x="0" y="1825624"/>
            <a:ext cx="7293429" cy="5032375"/>
          </a:xfrm>
        </p:spPr>
        <p:txBody>
          <a:bodyPr>
            <a:normAutofit/>
          </a:bodyPr>
          <a:lstStyle/>
          <a:p>
            <a:pPr algn="just"/>
            <a:r>
              <a:rPr lang="en-US" dirty="0"/>
              <a:t>1-Multipolar neurons:-Which have more than two cell processes, one process being axon and the others dendrites.</a:t>
            </a:r>
          </a:p>
          <a:p>
            <a:pPr algn="just"/>
            <a:r>
              <a:rPr lang="en-US" dirty="0"/>
              <a:t>2-Bipolar neurons:-Which have one dendrite and one axon.</a:t>
            </a:r>
          </a:p>
          <a:p>
            <a:pPr algn="just"/>
            <a:r>
              <a:rPr lang="en-US" dirty="0"/>
              <a:t>3-Pseudounipolar neurons:-Which have a single process that is close to the </a:t>
            </a:r>
            <a:r>
              <a:rPr lang="en-US" dirty="0" err="1"/>
              <a:t>perikaryon</a:t>
            </a:r>
            <a:r>
              <a:rPr lang="en-US" dirty="0"/>
              <a:t> and divides into two branches</a:t>
            </a:r>
            <a:r>
              <a:rPr lang="en-US" dirty="0" smtClean="0"/>
              <a:t>. The </a:t>
            </a:r>
            <a:r>
              <a:rPr lang="en-US" dirty="0"/>
              <a:t>process then forms a T shape with one branch extending to a peripheral ending and other toward the central nervous system (CNS).</a:t>
            </a:r>
          </a:p>
          <a:p>
            <a:pPr marL="514350" indent="-514350">
              <a:buFont typeface="+mj-lt"/>
              <a:buAutoNum type="arabicPeriod"/>
            </a:pPr>
            <a:endParaRPr lang="en-US" dirty="0"/>
          </a:p>
        </p:txBody>
      </p:sp>
      <p:pic>
        <p:nvPicPr>
          <p:cNvPr id="5" name="Picture 4"/>
          <p:cNvPicPr>
            <a:picLocks noChangeAspect="1"/>
          </p:cNvPicPr>
          <p:nvPr/>
        </p:nvPicPr>
        <p:blipFill>
          <a:blip r:embed="rId2"/>
          <a:stretch>
            <a:fillRect/>
          </a:stretch>
        </p:blipFill>
        <p:spPr>
          <a:xfrm>
            <a:off x="7293429" y="1544808"/>
            <a:ext cx="4898571" cy="4912971"/>
          </a:xfrm>
          <a:prstGeom prst="rect">
            <a:avLst/>
          </a:prstGeom>
        </p:spPr>
      </p:pic>
    </p:spTree>
    <p:extLst>
      <p:ext uri="{BB962C8B-B14F-4D97-AF65-F5344CB8AC3E}">
        <p14:creationId xmlns:p14="http://schemas.microsoft.com/office/powerpoint/2010/main" val="677068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Most neurons of the body are </a:t>
            </a:r>
            <a:r>
              <a:rPr lang="en-US" dirty="0" smtClean="0"/>
              <a:t>multipolar.</a:t>
            </a:r>
          </a:p>
          <a:p>
            <a:r>
              <a:rPr lang="en-US" dirty="0" smtClean="0"/>
              <a:t>Bipolar </a:t>
            </a:r>
            <a:r>
              <a:rPr lang="en-US" dirty="0"/>
              <a:t>neurons are found in the cochlear and vestibular ganglia as well as in the retina and the olfactory mucosa. </a:t>
            </a:r>
            <a:endParaRPr lang="en-US" dirty="0" smtClean="0"/>
          </a:p>
          <a:p>
            <a:r>
              <a:rPr lang="en-US" dirty="0" err="1" smtClean="0"/>
              <a:t>Pseudounipolar</a:t>
            </a:r>
            <a:r>
              <a:rPr lang="en-US" dirty="0" smtClean="0"/>
              <a:t> </a:t>
            </a:r>
            <a:r>
              <a:rPr lang="en-US" dirty="0"/>
              <a:t>neurons are found in the spinal ganglia (the sensory ganglia located in the dorsal roots of the spinal nerves ).They are also found in most cranial ganglia. </a:t>
            </a:r>
          </a:p>
        </p:txBody>
      </p:sp>
    </p:spTree>
    <p:extLst>
      <p:ext uri="{BB962C8B-B14F-4D97-AF65-F5344CB8AC3E}">
        <p14:creationId xmlns:p14="http://schemas.microsoft.com/office/powerpoint/2010/main" val="3906168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7395"/>
          </a:xfrm>
        </p:spPr>
        <p:txBody>
          <a:bodyPr>
            <a:normAutofit/>
          </a:bodyPr>
          <a:lstStyle/>
          <a:p>
            <a:r>
              <a:rPr lang="en-US" dirty="0" err="1"/>
              <a:t>Neuroglial</a:t>
            </a:r>
            <a:r>
              <a:rPr lang="en-US" dirty="0"/>
              <a:t> </a:t>
            </a:r>
            <a:r>
              <a:rPr lang="en-US" dirty="0" smtClean="0"/>
              <a:t>cells</a:t>
            </a:r>
            <a:endParaRPr lang="en-US" dirty="0"/>
          </a:p>
        </p:txBody>
      </p:sp>
      <p:sp>
        <p:nvSpPr>
          <p:cNvPr id="4" name="Content Placeholder 3"/>
          <p:cNvSpPr>
            <a:spLocks noGrp="1"/>
          </p:cNvSpPr>
          <p:nvPr>
            <p:ph idx="1"/>
          </p:nvPr>
        </p:nvSpPr>
        <p:spPr>
          <a:xfrm>
            <a:off x="838200" y="747394"/>
            <a:ext cx="10515600" cy="6110605"/>
          </a:xfrm>
        </p:spPr>
        <p:txBody>
          <a:bodyPr>
            <a:normAutofit/>
          </a:bodyPr>
          <a:lstStyle/>
          <a:p>
            <a:r>
              <a:rPr lang="en-US" dirty="0" smtClean="0"/>
              <a:t>Glia, also called glial cells (</a:t>
            </a:r>
            <a:r>
              <a:rPr lang="en-US" dirty="0" err="1" smtClean="0"/>
              <a:t>gliocytes</a:t>
            </a:r>
            <a:r>
              <a:rPr lang="en-US" dirty="0" smtClean="0"/>
              <a:t>) or neuroglia, are non-neuronal cells in the central nervous system</a:t>
            </a:r>
            <a:r>
              <a:rPr lang="ar-IQ" dirty="0" smtClean="0"/>
              <a:t>) </a:t>
            </a:r>
            <a:r>
              <a:rPr lang="en-US" dirty="0" smtClean="0"/>
              <a:t>brain and spinal cord) and the peripheral nervous system that do not produce electrical impulses. The neuroglia make up more than one half the volume of neural tissue in the body. They maintain homeostasis, form myelin in the peripheral nervous system, and provide support and protection for neurons. </a:t>
            </a:r>
            <a:endParaRPr lang="ar-IQ" dirty="0" smtClean="0"/>
          </a:p>
          <a:p>
            <a:r>
              <a:rPr lang="en-US" dirty="0" smtClean="0"/>
              <a:t>There are several different types of </a:t>
            </a:r>
            <a:r>
              <a:rPr lang="en-US" dirty="0" err="1" smtClean="0"/>
              <a:t>neuroglial</a:t>
            </a:r>
            <a:r>
              <a:rPr lang="en-US" dirty="0" smtClean="0"/>
              <a:t> In (CNS) and (PNS):</a:t>
            </a:r>
            <a:endParaRPr lang="ar-IQ" dirty="0" smtClean="0"/>
          </a:p>
          <a:p>
            <a:pPr marL="514350" indent="-514350">
              <a:buFont typeface="+mj-lt"/>
              <a:buAutoNum type="arabicPeriod"/>
            </a:pPr>
            <a:r>
              <a:rPr lang="en-US" dirty="0" smtClean="0"/>
              <a:t>Oligodendrocyte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514350" indent="-514350">
              <a:buFont typeface="+mj-lt"/>
              <a:buAutoNum type="arabicPeriod"/>
            </a:pPr>
            <a:r>
              <a:rPr lang="en-US" dirty="0" smtClean="0"/>
              <a:t>Schwann </a:t>
            </a:r>
            <a:r>
              <a:rPr lang="en-US" dirty="0"/>
              <a:t>cell (</a:t>
            </a:r>
            <a:r>
              <a:rPr lang="en-US" dirty="0" err="1"/>
              <a:t>Neurolemmocyte</a:t>
            </a:r>
            <a:r>
              <a:rPr lang="en-US" dirty="0"/>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514350" indent="-514350">
              <a:buFont typeface="+mj-lt"/>
              <a:buAutoNum type="arabicPeriod"/>
            </a:pPr>
            <a:r>
              <a:rPr lang="en-US" dirty="0" smtClean="0"/>
              <a:t>Astrocyte</a:t>
            </a:r>
            <a:endParaRPr lang="ar-IQ" dirty="0" smtClean="0"/>
          </a:p>
          <a:p>
            <a:pPr marL="514350" indent="-514350">
              <a:buFont typeface="+mj-lt"/>
              <a:buAutoNum type="arabicPeriod"/>
            </a:pPr>
            <a:r>
              <a:rPr lang="en-US" dirty="0" smtClean="0"/>
              <a:t>Ependymal </a:t>
            </a:r>
            <a:r>
              <a:rPr lang="en-US" dirty="0"/>
              <a:t>cell </a:t>
            </a:r>
            <a:endParaRPr lang="en-US" dirty="0" smtClean="0"/>
          </a:p>
          <a:p>
            <a:pPr marL="514350" indent="-514350">
              <a:buFont typeface="+mj-lt"/>
              <a:buAutoNum type="arabicPeriod"/>
            </a:pPr>
            <a:r>
              <a:rPr lang="en-US" dirty="0"/>
              <a:t>Microglia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9" name="Picture 8"/>
          <p:cNvPicPr>
            <a:picLocks noChangeAspect="1"/>
          </p:cNvPicPr>
          <p:nvPr/>
        </p:nvPicPr>
        <p:blipFill>
          <a:blip r:embed="rId3"/>
          <a:stretch>
            <a:fillRect/>
          </a:stretch>
        </p:blipFill>
        <p:spPr>
          <a:xfrm>
            <a:off x="7233610" y="4093028"/>
            <a:ext cx="3942390" cy="2623003"/>
          </a:xfrm>
          <a:prstGeom prst="rect">
            <a:avLst/>
          </a:prstGeom>
        </p:spPr>
      </p:pic>
    </p:spTree>
    <p:extLst>
      <p:ext uri="{BB962C8B-B14F-4D97-AF65-F5344CB8AC3E}">
        <p14:creationId xmlns:p14="http://schemas.microsoft.com/office/powerpoint/2010/main" val="2029241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1737820"/>
              </p:ext>
            </p:extLst>
          </p:nvPr>
        </p:nvGraphicFramePr>
        <p:xfrm>
          <a:off x="0" y="1"/>
          <a:ext cx="12192000" cy="6858000"/>
        </p:xfrm>
        <a:graphic>
          <a:graphicData uri="http://schemas.openxmlformats.org/drawingml/2006/table">
            <a:tbl>
              <a:tblPr firstRow="1" bandRow="1">
                <a:tableStyleId>{5C22544A-7EE6-4342-B048-85BDC9FD1C3A}</a:tableStyleId>
              </a:tblPr>
              <a:tblGrid>
                <a:gridCol w="2631219">
                  <a:extLst>
                    <a:ext uri="{9D8B030D-6E8A-4147-A177-3AD203B41FA5}">
                      <a16:colId xmlns:a16="http://schemas.microsoft.com/office/drawing/2014/main" val="1551671060"/>
                    </a:ext>
                  </a:extLst>
                </a:gridCol>
                <a:gridCol w="1953844">
                  <a:extLst>
                    <a:ext uri="{9D8B030D-6E8A-4147-A177-3AD203B41FA5}">
                      <a16:colId xmlns:a16="http://schemas.microsoft.com/office/drawing/2014/main" val="184213092"/>
                    </a:ext>
                  </a:extLst>
                </a:gridCol>
                <a:gridCol w="3308595">
                  <a:extLst>
                    <a:ext uri="{9D8B030D-6E8A-4147-A177-3AD203B41FA5}">
                      <a16:colId xmlns:a16="http://schemas.microsoft.com/office/drawing/2014/main" val="1153120680"/>
                    </a:ext>
                  </a:extLst>
                </a:gridCol>
                <a:gridCol w="1412225">
                  <a:extLst>
                    <a:ext uri="{9D8B030D-6E8A-4147-A177-3AD203B41FA5}">
                      <a16:colId xmlns:a16="http://schemas.microsoft.com/office/drawing/2014/main" val="3429244890"/>
                    </a:ext>
                  </a:extLst>
                </a:gridCol>
                <a:gridCol w="2886117">
                  <a:extLst>
                    <a:ext uri="{9D8B030D-6E8A-4147-A177-3AD203B41FA5}">
                      <a16:colId xmlns:a16="http://schemas.microsoft.com/office/drawing/2014/main" val="666482549"/>
                    </a:ext>
                  </a:extLst>
                </a:gridCol>
              </a:tblGrid>
              <a:tr h="386619">
                <a:tc>
                  <a:txBody>
                    <a:bodyPr/>
                    <a:lstStyle/>
                    <a:p>
                      <a:pPr marL="0" marR="0" algn="ctr" rtl="0">
                        <a:lnSpc>
                          <a:spcPct val="115000"/>
                        </a:lnSpc>
                        <a:spcBef>
                          <a:spcPts val="0"/>
                        </a:spcBef>
                        <a:spcAft>
                          <a:spcPts val="0"/>
                        </a:spcAft>
                      </a:pPr>
                      <a:r>
                        <a:rPr lang="en-US" sz="1800" dirty="0" err="1">
                          <a:effectLst/>
                          <a:latin typeface="Calibri" panose="020F0502020204030204" pitchFamily="34" charset="0"/>
                          <a:ea typeface="Calibri" panose="020F0502020204030204" pitchFamily="34" charset="0"/>
                          <a:cs typeface="Arial" panose="020B0604020202020204" pitchFamily="34" charset="0"/>
                        </a:rPr>
                        <a:t>Gilial</a:t>
                      </a:r>
                      <a:r>
                        <a:rPr lang="en-US" sz="1800" dirty="0">
                          <a:effectLst/>
                          <a:latin typeface="Calibri" panose="020F0502020204030204" pitchFamily="34" charset="0"/>
                          <a:ea typeface="Calibri" panose="020F0502020204030204" pitchFamily="34" charset="0"/>
                          <a:cs typeface="Arial" panose="020B0604020202020204" pitchFamily="34" charset="0"/>
                        </a:rPr>
                        <a:t> cell</a:t>
                      </a:r>
                    </a:p>
                  </a:txBody>
                  <a:tcPr marL="68580" marR="68580" marT="0" marB="0" anchor="ctr"/>
                </a:tc>
                <a:tc>
                  <a:txBody>
                    <a:bodyPr/>
                    <a:lstStyle/>
                    <a:p>
                      <a:pPr marL="0" marR="0" algn="ctr" rtl="0">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Origin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Shape</a:t>
                      </a:r>
                    </a:p>
                  </a:txBody>
                  <a:tcPr marL="68580" marR="68580" marT="0" marB="0" anchor="ctr"/>
                </a:tc>
                <a:tc>
                  <a:txBody>
                    <a:bodyPr/>
                    <a:lstStyle/>
                    <a:p>
                      <a:pPr marL="0" marR="0" algn="ctr" rtl="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Location</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Main function</a:t>
                      </a:r>
                    </a:p>
                  </a:txBody>
                  <a:tcPr marL="68580" marR="68580" marT="0" marB="0" anchor="ctr"/>
                </a:tc>
                <a:extLst>
                  <a:ext uri="{0D108BD9-81ED-4DB2-BD59-A6C34878D82A}">
                    <a16:rowId xmlns:a16="http://schemas.microsoft.com/office/drawing/2014/main" val="3893324372"/>
                  </a:ext>
                </a:extLst>
              </a:tr>
              <a:tr h="1198618">
                <a:tc>
                  <a:txBody>
                    <a:bodyPr/>
                    <a:lstStyle/>
                    <a:p>
                      <a:pPr marL="0" marR="0" algn="l" rtl="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1-Oligodendrocyte </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Neural </a:t>
                      </a:r>
                      <a:r>
                        <a:rPr lang="en-US" sz="1800" dirty="0" smtClean="0">
                          <a:effectLst/>
                          <a:latin typeface="Calibri" panose="020F0502020204030204" pitchFamily="34" charset="0"/>
                          <a:ea typeface="Calibri" panose="020F0502020204030204" pitchFamily="34" charset="0"/>
                          <a:cs typeface="Arial" panose="020B0604020202020204" pitchFamily="34" charset="0"/>
                        </a:rPr>
                        <a:t>tube</a:t>
                      </a:r>
                    </a:p>
                    <a:p>
                      <a:pPr marL="0" marR="0" algn="ctr" rtl="0">
                        <a:lnSpc>
                          <a:spcPct val="115000"/>
                        </a:lnSpc>
                        <a:spcBef>
                          <a:spcPts val="0"/>
                        </a:spcBef>
                        <a:spcAft>
                          <a:spcPts val="0"/>
                        </a:spcAft>
                      </a:pPr>
                      <a:r>
                        <a:rPr lang="en-US" sz="1200" b="0" i="0" u="none" kern="1200" dirty="0" smtClean="0">
                          <a:solidFill>
                            <a:schemeClr val="tx1"/>
                          </a:solidFill>
                          <a:effectLst/>
                          <a:latin typeface="+mn-lt"/>
                          <a:ea typeface="+mn-ea"/>
                          <a:cs typeface="+mn-cs"/>
                        </a:rPr>
                        <a:t>( is the </a:t>
                      </a:r>
                      <a:r>
                        <a:rPr lang="en-US" sz="1200" b="0" i="0" u="none" strike="noStrike" kern="1200" dirty="0" smtClean="0">
                          <a:solidFill>
                            <a:schemeClr val="tx1"/>
                          </a:solidFill>
                          <a:effectLst/>
                          <a:latin typeface="+mn-lt"/>
                          <a:ea typeface="+mn-ea"/>
                          <a:cs typeface="+mn-cs"/>
                        </a:rPr>
                        <a:t>embryonic</a:t>
                      </a:r>
                      <a:r>
                        <a:rPr lang="en-US" sz="1200" b="0" i="0" u="none" kern="1200" dirty="0" smtClean="0">
                          <a:solidFill>
                            <a:schemeClr val="tx1"/>
                          </a:solidFill>
                          <a:effectLst/>
                          <a:latin typeface="+mn-lt"/>
                          <a:ea typeface="+mn-ea"/>
                          <a:cs typeface="+mn-cs"/>
                        </a:rPr>
                        <a:t> precursor to the </a:t>
                      </a:r>
                      <a:r>
                        <a:rPr lang="en-US" sz="1200" b="0" i="0" u="none" strike="noStrike" kern="1200" dirty="0" smtClean="0">
                          <a:solidFill>
                            <a:schemeClr val="tx1"/>
                          </a:solidFill>
                          <a:effectLst/>
                          <a:latin typeface="+mn-lt"/>
                          <a:ea typeface="+mn-ea"/>
                          <a:cs typeface="+mn-cs"/>
                        </a:rPr>
                        <a:t>central nervous system</a:t>
                      </a:r>
                      <a:r>
                        <a:rPr lang="en-US" sz="1200" b="0" i="0" u="none" kern="1200" dirty="0" smtClean="0">
                          <a:solidFill>
                            <a:schemeClr val="tx1"/>
                          </a:solidFill>
                          <a:effectLst/>
                          <a:latin typeface="+mn-lt"/>
                          <a:ea typeface="+mn-ea"/>
                          <a:cs typeface="+mn-cs"/>
                        </a:rPr>
                        <a:t>, which is made up of the </a:t>
                      </a:r>
                      <a:r>
                        <a:rPr lang="en-US" sz="1200" b="0" i="0" u="none" strike="noStrike" kern="1200" dirty="0" smtClean="0">
                          <a:solidFill>
                            <a:schemeClr val="tx1"/>
                          </a:solidFill>
                          <a:effectLst/>
                          <a:latin typeface="+mn-lt"/>
                          <a:ea typeface="+mn-ea"/>
                          <a:cs typeface="+mn-cs"/>
                        </a:rPr>
                        <a:t>brain</a:t>
                      </a:r>
                      <a:r>
                        <a:rPr lang="en-US" sz="1200" b="0" i="0" u="none"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rPr>
                        <a:t>spinal cord)</a:t>
                      </a:r>
                      <a:r>
                        <a:rPr lang="en-US" sz="1200" u="none"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en-US" sz="120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Has processes that wrap around axons </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CNS</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Myelin production, electric insulation </a:t>
                      </a:r>
                    </a:p>
                  </a:txBody>
                  <a:tcPr marL="68580" marR="68580" marT="0" marB="0" anchor="ctr"/>
                </a:tc>
                <a:extLst>
                  <a:ext uri="{0D108BD9-81ED-4DB2-BD59-A6C34878D82A}">
                    <a16:rowId xmlns:a16="http://schemas.microsoft.com/office/drawing/2014/main" val="3866719722"/>
                  </a:ext>
                </a:extLst>
              </a:tr>
              <a:tr h="1312321">
                <a:tc>
                  <a:txBody>
                    <a:bodyPr/>
                    <a:lstStyle/>
                    <a:p>
                      <a:pPr marL="0" marR="0" algn="l" rtl="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2- Schwann cell (</a:t>
                      </a:r>
                      <a:r>
                        <a:rPr lang="en-US" sz="1800" b="1" dirty="0" err="1">
                          <a:effectLst/>
                          <a:latin typeface="Calibri" panose="020F0502020204030204" pitchFamily="34" charset="0"/>
                          <a:ea typeface="Calibri" panose="020F0502020204030204" pitchFamily="34" charset="0"/>
                          <a:cs typeface="Arial" panose="020B0604020202020204" pitchFamily="34" charset="0"/>
                        </a:rPr>
                        <a:t>Neurolemmocyte</a:t>
                      </a:r>
                      <a:r>
                        <a:rPr lang="en-US" sz="1800" b="1" dirty="0">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Neural tube</a:t>
                      </a:r>
                    </a:p>
                  </a:txBody>
                  <a:tcPr marL="68580" marR="68580" marT="0" marB="0" anchor="ctr"/>
                </a:tc>
                <a:tc>
                  <a:txBody>
                    <a:bodyPr/>
                    <a:lstStyle/>
                    <a:p>
                      <a:pPr marL="0" marR="0" algn="ctr" rtl="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Has processes and the cell membrane wrap around axons  </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Peripheral nerves </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Myelin production , electric insulation </a:t>
                      </a:r>
                    </a:p>
                  </a:txBody>
                  <a:tcPr marL="68580" marR="68580" marT="0" marB="0" anchor="ctr"/>
                </a:tc>
                <a:extLst>
                  <a:ext uri="{0D108BD9-81ED-4DB2-BD59-A6C34878D82A}">
                    <a16:rowId xmlns:a16="http://schemas.microsoft.com/office/drawing/2014/main" val="1285176049"/>
                  </a:ext>
                </a:extLst>
              </a:tr>
              <a:tr h="1509874">
                <a:tc>
                  <a:txBody>
                    <a:bodyPr/>
                    <a:lstStyle/>
                    <a:p>
                      <a:pPr marL="0" marR="0" algn="l" rtl="0">
                        <a:lnSpc>
                          <a:spcPct val="115000"/>
                        </a:lnSpc>
                        <a:spcBef>
                          <a:spcPts val="0"/>
                        </a:spcBef>
                        <a:spcAft>
                          <a:spcPts val="0"/>
                        </a:spcAft>
                      </a:pPr>
                      <a:r>
                        <a:rPr lang="en-US" sz="1800" b="1" dirty="0" smtClean="0">
                          <a:effectLst/>
                          <a:latin typeface="Calibri" panose="020F0502020204030204" pitchFamily="34" charset="0"/>
                          <a:ea typeface="Calibri" panose="020F0502020204030204" pitchFamily="34" charset="0"/>
                          <a:cs typeface="Arial" panose="020B0604020202020204" pitchFamily="34" charset="0"/>
                        </a:rPr>
                        <a:t>3- </a:t>
                      </a:r>
                      <a:r>
                        <a:rPr lang="en-US" sz="1800" b="1" dirty="0">
                          <a:effectLst/>
                          <a:latin typeface="Calibri" panose="020F0502020204030204" pitchFamily="34" charset="0"/>
                          <a:ea typeface="Calibri" panose="020F0502020204030204" pitchFamily="34" charset="0"/>
                          <a:cs typeface="Arial" panose="020B0604020202020204" pitchFamily="34" charset="0"/>
                        </a:rPr>
                        <a:t>Astrocyte  </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Neural tube</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Star – shaped</a:t>
                      </a:r>
                    </a:p>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Cells with multiple radiating processes </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CNS</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Structural support , repair processes blood – brain barrier </a:t>
                      </a:r>
                    </a:p>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,metabolic exchange. </a:t>
                      </a:r>
                    </a:p>
                  </a:txBody>
                  <a:tcPr marL="68580" marR="68580" marT="0" marB="0" anchor="ctr"/>
                </a:tc>
                <a:extLst>
                  <a:ext uri="{0D108BD9-81ED-4DB2-BD59-A6C34878D82A}">
                    <a16:rowId xmlns:a16="http://schemas.microsoft.com/office/drawing/2014/main" val="4127839158"/>
                  </a:ext>
                </a:extLst>
              </a:tr>
              <a:tr h="1087340">
                <a:tc>
                  <a:txBody>
                    <a:bodyPr/>
                    <a:lstStyle/>
                    <a:p>
                      <a:pPr marL="0" marR="0" algn="l" rtl="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4- Ependymal cell </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Neural tube</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Low columnar epithelial cells </a:t>
                      </a:r>
                    </a:p>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(sometimes </a:t>
                      </a:r>
                      <a:r>
                        <a:rPr lang="en-US" sz="1800" dirty="0" smtClean="0">
                          <a:effectLst/>
                          <a:latin typeface="Calibri" panose="020F0502020204030204" pitchFamily="34" charset="0"/>
                          <a:ea typeface="Calibri" panose="020F0502020204030204" pitchFamily="34" charset="0"/>
                          <a:cs typeface="Arial" panose="020B0604020202020204" pitchFamily="34" charset="0"/>
                        </a:rPr>
                        <a:t>ciliated)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CNS</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Lining cavities of CNS</a:t>
                      </a:r>
                    </a:p>
                  </a:txBody>
                  <a:tcPr marL="68580" marR="68580" marT="0" marB="0" anchor="ctr"/>
                </a:tc>
                <a:extLst>
                  <a:ext uri="{0D108BD9-81ED-4DB2-BD59-A6C34878D82A}">
                    <a16:rowId xmlns:a16="http://schemas.microsoft.com/office/drawing/2014/main" val="635835429"/>
                  </a:ext>
                </a:extLst>
              </a:tr>
              <a:tr h="1363228">
                <a:tc>
                  <a:txBody>
                    <a:bodyPr/>
                    <a:lstStyle/>
                    <a:p>
                      <a:pPr marL="0" marR="0" algn="l" rtl="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5- Microglia </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Bone marrow </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Small elongated cells with short irregular processes and have elongated nuclei.</a:t>
                      </a:r>
                    </a:p>
                  </a:txBody>
                  <a:tcPr marL="68580" marR="68580" marT="0" marB="0" anchor="ctr"/>
                </a:tc>
                <a:tc>
                  <a:txBody>
                    <a:bodyPr/>
                    <a:lstStyle/>
                    <a:p>
                      <a:pPr marL="0" marR="0" algn="ctr"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CNS</a:t>
                      </a:r>
                    </a:p>
                  </a:txBody>
                  <a:tcPr marL="68580" marR="68580" marT="0" marB="0" anchor="ctr"/>
                </a:tc>
                <a:tc>
                  <a:txBody>
                    <a:bodyPr/>
                    <a:lstStyle/>
                    <a:p>
                      <a:pPr marL="0" marR="0" algn="ctr" rtl="0">
                        <a:lnSpc>
                          <a:spcPct val="115000"/>
                        </a:lnSpc>
                        <a:spcBef>
                          <a:spcPts val="0"/>
                        </a:spcBef>
                        <a:spcAft>
                          <a:spcPts val="0"/>
                        </a:spcAft>
                      </a:pPr>
                      <a:r>
                        <a:rPr lang="en-US" sz="1800" dirty="0" err="1">
                          <a:effectLst/>
                          <a:latin typeface="Calibri" panose="020F0502020204030204" pitchFamily="34" charset="0"/>
                          <a:ea typeface="Calibri" panose="020F0502020204030204" pitchFamily="34" charset="0"/>
                          <a:cs typeface="Arial" panose="020B0604020202020204" pitchFamily="34" charset="0"/>
                        </a:rPr>
                        <a:t>Macrophagic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Arial" panose="020B0604020202020204" pitchFamily="34" charset="0"/>
                        </a:rPr>
                        <a:t>Activity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7637878"/>
                  </a:ext>
                </a:extLst>
              </a:tr>
            </a:tbl>
          </a:graphicData>
        </a:graphic>
      </p:graphicFrame>
      <p:sp>
        <p:nvSpPr>
          <p:cNvPr id="8" name="AutoShape 2" descr="Myelin-like membranes in oligodendrocytes, a and b show optic...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3141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14800" y="9940"/>
            <a:ext cx="3957638" cy="6829904"/>
          </a:xfrm>
          <a:prstGeom prst="rect">
            <a:avLst/>
          </a:prstGeom>
        </p:spPr>
      </p:pic>
    </p:spTree>
    <p:extLst>
      <p:ext uri="{BB962C8B-B14F-4D97-AF65-F5344CB8AC3E}">
        <p14:creationId xmlns:p14="http://schemas.microsoft.com/office/powerpoint/2010/main" val="2865452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762" y="0"/>
            <a:ext cx="12190476" cy="6858000"/>
          </a:xfrm>
          <a:prstGeom prst="rect">
            <a:avLst/>
          </a:prstGeom>
        </p:spPr>
      </p:pic>
    </p:spTree>
    <p:extLst>
      <p:ext uri="{BB962C8B-B14F-4D97-AF65-F5344CB8AC3E}">
        <p14:creationId xmlns:p14="http://schemas.microsoft.com/office/powerpoint/2010/main" val="2809876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Muscle tissue</a:t>
            </a:r>
            <a:r>
              <a:rPr lang="en-US" dirty="0" smtClean="0"/>
              <a:t>:</a:t>
            </a:r>
            <a:endParaRPr lang="en-US" dirty="0"/>
          </a:p>
        </p:txBody>
      </p:sp>
      <p:sp>
        <p:nvSpPr>
          <p:cNvPr id="3" name="Content Placeholder 2"/>
          <p:cNvSpPr>
            <a:spLocks noGrp="1"/>
          </p:cNvSpPr>
          <p:nvPr>
            <p:ph idx="1"/>
          </p:nvPr>
        </p:nvSpPr>
        <p:spPr>
          <a:xfrm>
            <a:off x="838200" y="2022573"/>
            <a:ext cx="10515600" cy="4351338"/>
          </a:xfrm>
        </p:spPr>
        <p:txBody>
          <a:bodyPr/>
          <a:lstStyle/>
          <a:p>
            <a:pPr lvl="0" algn="just"/>
            <a:r>
              <a:rPr lang="en-US" dirty="0" smtClean="0"/>
              <a:t>Muscle </a:t>
            </a:r>
            <a:r>
              <a:rPr lang="en-US" dirty="0"/>
              <a:t>(contractile) tissue is composed of differentiated cells called muscle fibers. Muscle fibers contain actin filaments and myosin filaments that are the contractile proteins. </a:t>
            </a:r>
          </a:p>
          <a:p>
            <a:pPr lvl="0" algn="just"/>
            <a:r>
              <a:rPr lang="en-US" dirty="0"/>
              <a:t>The cytoplasm of muscle cells is called sarcoplasm, and the sarcolemma is the cell membrane or </a:t>
            </a:r>
            <a:r>
              <a:rPr lang="en-US" dirty="0" err="1"/>
              <a:t>plasmalemma</a:t>
            </a:r>
            <a:r>
              <a:rPr lang="en-US" dirty="0"/>
              <a:t>.</a:t>
            </a:r>
          </a:p>
          <a:p>
            <a:pPr lvl="0" algn="just"/>
            <a:r>
              <a:rPr lang="en-US" dirty="0"/>
              <a:t>Three types of muscle tissue in mammals can be distinguished on the basis of morphologic and functional characteristics, and each type of muscle tissue has a structure adapted to its physiologic role.</a:t>
            </a:r>
          </a:p>
          <a:p>
            <a:endParaRPr lang="en-US" dirty="0"/>
          </a:p>
        </p:txBody>
      </p:sp>
    </p:spTree>
    <p:extLst>
      <p:ext uri="{BB962C8B-B14F-4D97-AF65-F5344CB8AC3E}">
        <p14:creationId xmlns:p14="http://schemas.microsoft.com/office/powerpoint/2010/main" val="1431454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38815415"/>
              </p:ext>
            </p:extLst>
          </p:nvPr>
        </p:nvGraphicFramePr>
        <p:xfrm>
          <a:off x="0" y="1378"/>
          <a:ext cx="12192000" cy="6888725"/>
        </p:xfrm>
        <a:graphic>
          <a:graphicData uri="http://schemas.openxmlformats.org/drawingml/2006/table">
            <a:tbl>
              <a:tblPr firstRow="1" bandRow="1">
                <a:solidFill>
                  <a:schemeClr val="accent2">
                    <a:lumMod val="20000"/>
                    <a:lumOff val="80000"/>
                  </a:schemeClr>
                </a:solidFill>
                <a:tableStyleId>{9DCAF9ED-07DC-4A11-8D7F-57B35C25682E}</a:tableStyleId>
              </a:tblPr>
              <a:tblGrid>
                <a:gridCol w="1662545">
                  <a:extLst>
                    <a:ext uri="{9D8B030D-6E8A-4147-A177-3AD203B41FA5}">
                      <a16:colId xmlns:a16="http://schemas.microsoft.com/office/drawing/2014/main" val="3506473046"/>
                    </a:ext>
                  </a:extLst>
                </a:gridCol>
                <a:gridCol w="3078267">
                  <a:extLst>
                    <a:ext uri="{9D8B030D-6E8A-4147-A177-3AD203B41FA5}">
                      <a16:colId xmlns:a16="http://schemas.microsoft.com/office/drawing/2014/main" val="2947443825"/>
                    </a:ext>
                  </a:extLst>
                </a:gridCol>
                <a:gridCol w="3601330">
                  <a:extLst>
                    <a:ext uri="{9D8B030D-6E8A-4147-A177-3AD203B41FA5}">
                      <a16:colId xmlns:a16="http://schemas.microsoft.com/office/drawing/2014/main" val="3809507053"/>
                    </a:ext>
                  </a:extLst>
                </a:gridCol>
                <a:gridCol w="3849858">
                  <a:extLst>
                    <a:ext uri="{9D8B030D-6E8A-4147-A177-3AD203B41FA5}">
                      <a16:colId xmlns:a16="http://schemas.microsoft.com/office/drawing/2014/main" val="2220006571"/>
                    </a:ext>
                  </a:extLst>
                </a:gridCol>
              </a:tblGrid>
              <a:tr h="542505">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b="1" kern="1200" dirty="0" smtClean="0">
                          <a:solidFill>
                            <a:schemeClr val="lt1"/>
                          </a:solidFill>
                          <a:effectLst/>
                          <a:latin typeface="+mn-lt"/>
                          <a:ea typeface="+mn-ea"/>
                          <a:cs typeface="+mn-cs"/>
                        </a:rPr>
                        <a:t>Table1.</a:t>
                      </a:r>
                      <a:r>
                        <a:rPr lang="en-US" sz="3200" b="1" kern="1200" baseline="0" dirty="0" smtClean="0">
                          <a:solidFill>
                            <a:schemeClr val="lt1"/>
                          </a:solidFill>
                          <a:effectLst/>
                          <a:latin typeface="+mn-lt"/>
                          <a:ea typeface="+mn-ea"/>
                          <a:cs typeface="+mn-cs"/>
                        </a:rPr>
                        <a:t> </a:t>
                      </a:r>
                      <a:r>
                        <a:rPr lang="en-US" sz="3200" b="1" kern="1200" dirty="0" smtClean="0">
                          <a:solidFill>
                            <a:schemeClr val="lt1"/>
                          </a:solidFill>
                          <a:effectLst/>
                          <a:latin typeface="+mn-lt"/>
                          <a:ea typeface="+mn-ea"/>
                          <a:cs typeface="+mn-cs"/>
                        </a:rPr>
                        <a:t>Comparison between muscle tissues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marL="0" marR="0" algn="ctr" rtl="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rtl="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rtl="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2614096"/>
                  </a:ext>
                </a:extLst>
              </a:tr>
              <a:tr h="406847">
                <a:tc>
                  <a:txBody>
                    <a:bodyPr/>
                    <a:lstStyle/>
                    <a:p>
                      <a:pPr marL="0" marR="0" algn="l" rtl="0">
                        <a:lnSpc>
                          <a:spcPct val="115000"/>
                        </a:lnSpc>
                        <a:spcBef>
                          <a:spcPts val="0"/>
                        </a:spcBef>
                        <a:spcAft>
                          <a:spcPts val="0"/>
                        </a:spcAft>
                      </a:pPr>
                      <a:r>
                        <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Differences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rtl="0">
                        <a:lnSpc>
                          <a:spcPct val="115000"/>
                        </a:lnSpc>
                        <a:spcBef>
                          <a:spcPts val="0"/>
                        </a:spcBef>
                        <a:spcAft>
                          <a:spcPts val="0"/>
                        </a:spcAft>
                      </a:pPr>
                      <a:r>
                        <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Skeletal  muscle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0">
                        <a:lnSpc>
                          <a:spcPct val="115000"/>
                        </a:lnSpc>
                        <a:spcBef>
                          <a:spcPts val="0"/>
                        </a:spcBef>
                        <a:spcAft>
                          <a:spcPts val="0"/>
                        </a:spcAft>
                      </a:pPr>
                      <a:r>
                        <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Smooth  muscle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0">
                        <a:lnSpc>
                          <a:spcPct val="115000"/>
                        </a:lnSpc>
                        <a:spcBef>
                          <a:spcPts val="0"/>
                        </a:spcBef>
                        <a:spcAft>
                          <a:spcPts val="0"/>
                        </a:spcAft>
                      </a:pPr>
                      <a:r>
                        <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Cardiac  muscle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3860909"/>
                  </a:ext>
                </a:extLst>
              </a:tr>
              <a:tr h="2729662">
                <a:tc>
                  <a:txBody>
                    <a:bodyPr/>
                    <a:lstStyle/>
                    <a:p>
                      <a:pPr marL="0" marR="0" algn="l" rtl="0">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1-Composition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l" rtl="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Composed of bundles of very long, cylindrical, multinucleated cells that shows cross </a:t>
                      </a:r>
                      <a:r>
                        <a:rPr lang="en-US" sz="1800" dirty="0" smtClean="0">
                          <a:effectLst/>
                          <a:latin typeface="Calibri" panose="020F0502020204030204" pitchFamily="34" charset="0"/>
                          <a:ea typeface="Calibri" panose="020F0502020204030204" pitchFamily="34" charset="0"/>
                          <a:cs typeface="Arial" panose="020B0604020202020204" pitchFamily="34" charset="0"/>
                        </a:rPr>
                        <a:t>striations</a:t>
                      </a:r>
                      <a:endParaRPr lang="en-US" sz="1600" dirty="0" smtClean="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0"/>
                        </a:spcAft>
                      </a:pPr>
                      <a:r>
                        <a:rPr lang="en-US" sz="180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Composed of collection of fusiform cells that do not show </a:t>
                      </a:r>
                      <a:r>
                        <a:rPr lang="en-US" sz="18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striations, have </a:t>
                      </a:r>
                      <a:r>
                        <a:rPr lang="en-US" sz="180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central nucleus  and they are </a:t>
                      </a:r>
                      <a:r>
                        <a:rPr lang="en-US" sz="1800" kern="1200" dirty="0" err="1"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uninucleated</a:t>
                      </a:r>
                      <a:r>
                        <a:rPr lang="en-US" sz="18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rtl="0">
                        <a:lnSpc>
                          <a:spcPct val="115000"/>
                        </a:lnSpc>
                        <a:spcBef>
                          <a:spcPts val="0"/>
                        </a:spcBef>
                        <a:spcAft>
                          <a:spcPts val="0"/>
                        </a:spcAft>
                      </a:pPr>
                      <a:r>
                        <a:rPr lang="en-US" sz="180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Composed of elongated, branched, individual cells that lie parallel to each other, has cross striations</a:t>
                      </a:r>
                      <a:r>
                        <a:rPr lang="en-US" sz="18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 and </a:t>
                      </a:r>
                      <a:r>
                        <a:rPr lang="en-US" sz="180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at sites of end to end contact are the intercalated disks</a:t>
                      </a:r>
                      <a:r>
                        <a:rPr lang="en-US" sz="18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5536221"/>
                  </a:ext>
                </a:extLst>
              </a:tr>
              <a:tr h="2288256">
                <a:tc>
                  <a:txBody>
                    <a:bodyPr/>
                    <a:lstStyle/>
                    <a:p>
                      <a:pPr marL="0" marR="0" algn="l" rtl="0">
                        <a:lnSpc>
                          <a:spcPct val="115000"/>
                        </a:lnSpc>
                        <a:spcBef>
                          <a:spcPts val="0"/>
                        </a:spcBef>
                        <a:spcAft>
                          <a:spcPts val="0"/>
                        </a:spcAft>
                      </a:pPr>
                      <a:r>
                        <a:rPr lang="en-US" sz="1800" b="1"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2-Location</a:t>
                      </a:r>
                      <a:endPar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rtl="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Skeletal system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Walls  of internal </a:t>
                      </a:r>
                      <a:r>
                        <a:rPr lang="en-US" sz="1600" dirty="0" smtClean="0">
                          <a:effectLst/>
                          <a:latin typeface="Calibri" panose="020F0502020204030204" pitchFamily="34" charset="0"/>
                          <a:ea typeface="Calibri" panose="020F0502020204030204" pitchFamily="34" charset="0"/>
                          <a:cs typeface="Arial" panose="020B0604020202020204" pitchFamily="34" charset="0"/>
                        </a:rPr>
                        <a:t>visceral, hollow organs(stomach,</a:t>
                      </a:r>
                      <a:r>
                        <a:rPr lang="en-US" sz="16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600" baseline="0" dirty="0" err="1" smtClean="0">
                          <a:effectLst/>
                          <a:latin typeface="Calibri" panose="020F0502020204030204" pitchFamily="34" charset="0"/>
                          <a:ea typeface="Calibri" panose="020F0502020204030204" pitchFamily="34" charset="0"/>
                          <a:cs typeface="Arial" panose="020B0604020202020204" pitchFamily="34" charset="0"/>
                        </a:rPr>
                        <a:t>intesine,bladder</a:t>
                      </a:r>
                      <a:r>
                        <a:rPr lang="en-US" sz="1600" baseline="0" dirty="0" smtClean="0">
                          <a:effectLst/>
                          <a:latin typeface="Calibri" panose="020F0502020204030204" pitchFamily="34" charset="0"/>
                          <a:ea typeface="Calibri" panose="020F0502020204030204" pitchFamily="34" charset="0"/>
                          <a:cs typeface="Arial" panose="020B0604020202020204" pitchFamily="34" charset="0"/>
                        </a:rPr>
                        <a:t>)</a:t>
                      </a:r>
                    </a:p>
                    <a:p>
                      <a:pPr marL="0" marR="0" algn="ctr" rtl="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 </a:t>
                      </a:r>
                      <a:r>
                        <a:rPr lang="en-US" sz="16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respiratory, urinary, and reproductive systems. In the eyes, the ciliary muscles,)iris dilator muscle, and iris sphincter muscle </a:t>
                      </a:r>
                    </a:p>
                    <a:p>
                      <a:pPr marL="0" marR="0" algn="ctr" rtl="0">
                        <a:lnSpc>
                          <a:spcPct val="115000"/>
                        </a:lnSpc>
                        <a:spcBef>
                          <a:spcPts val="0"/>
                        </a:spcBef>
                        <a:spcAft>
                          <a:spcPts val="0"/>
                        </a:spcAft>
                      </a:pPr>
                      <a:r>
                        <a:rPr lang="en-US" sz="16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In the skin, smooth muscle cells such as those of the </a:t>
                      </a:r>
                      <a:r>
                        <a:rPr lang="en-US" sz="1600" kern="1200" dirty="0" err="1"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arrector</a:t>
                      </a:r>
                      <a:r>
                        <a:rPr lang="en-US" sz="16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 pili cause hair</a:t>
                      </a:r>
                      <a:endParaRPr lang="en-US" sz="160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Heart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1251444"/>
                  </a:ext>
                </a:extLst>
              </a:tr>
              <a:tr h="889351">
                <a:tc>
                  <a:txBody>
                    <a:bodyPr/>
                    <a:lstStyle/>
                    <a:p>
                      <a:pPr marL="0" marR="0" algn="l" rtl="0">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3-Activity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rtl="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Voluntary contraction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Involuntary contraction </a:t>
                      </a:r>
                      <a:r>
                        <a:rPr lang="en-US" sz="12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Involuntary contraction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869225"/>
                  </a:ext>
                </a:extLst>
              </a:tr>
            </a:tbl>
          </a:graphicData>
        </a:graphic>
      </p:graphicFrame>
      <p:pic>
        <p:nvPicPr>
          <p:cNvPr id="5" name="Picture 4"/>
          <p:cNvPicPr>
            <a:picLocks noChangeAspect="1"/>
          </p:cNvPicPr>
          <p:nvPr/>
        </p:nvPicPr>
        <p:blipFill>
          <a:blip r:embed="rId2"/>
          <a:stretch>
            <a:fillRect/>
          </a:stretch>
        </p:blipFill>
        <p:spPr>
          <a:xfrm>
            <a:off x="2289602" y="2271252"/>
            <a:ext cx="1799366" cy="1344232"/>
          </a:xfrm>
          <a:prstGeom prst="rect">
            <a:avLst/>
          </a:prstGeom>
        </p:spPr>
      </p:pic>
      <p:pic>
        <p:nvPicPr>
          <p:cNvPr id="6" name="Picture 5"/>
          <p:cNvPicPr>
            <a:picLocks noChangeAspect="1"/>
          </p:cNvPicPr>
          <p:nvPr/>
        </p:nvPicPr>
        <p:blipFill>
          <a:blip r:embed="rId3"/>
          <a:stretch>
            <a:fillRect/>
          </a:stretch>
        </p:blipFill>
        <p:spPr>
          <a:xfrm>
            <a:off x="5486399" y="2271253"/>
            <a:ext cx="1858813" cy="1394110"/>
          </a:xfrm>
          <a:prstGeom prst="rect">
            <a:avLst/>
          </a:prstGeom>
        </p:spPr>
      </p:pic>
      <p:pic>
        <p:nvPicPr>
          <p:cNvPr id="7" name="Picture 6"/>
          <p:cNvPicPr>
            <a:picLocks noChangeAspect="1"/>
          </p:cNvPicPr>
          <p:nvPr/>
        </p:nvPicPr>
        <p:blipFill>
          <a:blip r:embed="rId4"/>
          <a:stretch>
            <a:fillRect/>
          </a:stretch>
        </p:blipFill>
        <p:spPr>
          <a:xfrm>
            <a:off x="9500895" y="2527981"/>
            <a:ext cx="1610735" cy="1087503"/>
          </a:xfrm>
          <a:prstGeom prst="rect">
            <a:avLst/>
          </a:prstGeom>
        </p:spPr>
      </p:pic>
    </p:spTree>
    <p:extLst>
      <p:ext uri="{BB962C8B-B14F-4D97-AF65-F5344CB8AC3E}">
        <p14:creationId xmlns:p14="http://schemas.microsoft.com/office/powerpoint/2010/main" val="524024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52981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979666" y="0"/>
            <a:ext cx="6212334" cy="6858000"/>
          </a:xfrm>
          <a:prstGeom prst="rect">
            <a:avLst/>
          </a:prstGeom>
        </p:spPr>
      </p:pic>
      <p:pic>
        <p:nvPicPr>
          <p:cNvPr id="5" name="Picture 4"/>
          <p:cNvPicPr>
            <a:picLocks noChangeAspect="1"/>
          </p:cNvPicPr>
          <p:nvPr/>
        </p:nvPicPr>
        <p:blipFill rotWithShape="1">
          <a:blip r:embed="rId3"/>
          <a:srcRect r="28687" b="16348"/>
          <a:stretch/>
        </p:blipFill>
        <p:spPr>
          <a:xfrm>
            <a:off x="0" y="777557"/>
            <a:ext cx="5682342" cy="5302885"/>
          </a:xfrm>
          <a:prstGeom prst="rect">
            <a:avLst/>
          </a:prstGeom>
        </p:spPr>
      </p:pic>
    </p:spTree>
    <p:extLst>
      <p:ext uri="{BB962C8B-B14F-4D97-AF65-F5344CB8AC3E}">
        <p14:creationId xmlns:p14="http://schemas.microsoft.com/office/powerpoint/2010/main" val="4104298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601972" y="1260480"/>
            <a:ext cx="7453964" cy="3792055"/>
          </a:xfrm>
          <a:prstGeom prst="rect">
            <a:avLst/>
          </a:prstGeom>
        </p:spPr>
      </p:pic>
      <p:pic>
        <p:nvPicPr>
          <p:cNvPr id="4" name="Picture 3"/>
          <p:cNvPicPr>
            <a:picLocks noChangeAspect="1"/>
          </p:cNvPicPr>
          <p:nvPr/>
        </p:nvPicPr>
        <p:blipFill>
          <a:blip r:embed="rId3"/>
          <a:stretch>
            <a:fillRect/>
          </a:stretch>
        </p:blipFill>
        <p:spPr>
          <a:xfrm>
            <a:off x="5760720" y="1260480"/>
            <a:ext cx="6212601" cy="3792055"/>
          </a:xfrm>
          <a:prstGeom prst="rect">
            <a:avLst/>
          </a:prstGeom>
        </p:spPr>
      </p:pic>
    </p:spTree>
    <p:extLst>
      <p:ext uri="{BB962C8B-B14F-4D97-AF65-F5344CB8AC3E}">
        <p14:creationId xmlns:p14="http://schemas.microsoft.com/office/powerpoint/2010/main" val="1703067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3F4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7600" y="0"/>
            <a:ext cx="4868090" cy="6815326"/>
          </a:xfrm>
          <a:prstGeom prst="rect">
            <a:avLst/>
          </a:prstGeom>
        </p:spPr>
      </p:pic>
    </p:spTree>
    <p:extLst>
      <p:ext uri="{BB962C8B-B14F-4D97-AF65-F5344CB8AC3E}">
        <p14:creationId xmlns:p14="http://schemas.microsoft.com/office/powerpoint/2010/main" val="3731352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tissue :-</a:t>
            </a:r>
            <a:endParaRPr lang="en-US" dirty="0"/>
          </a:p>
        </p:txBody>
      </p:sp>
      <p:sp>
        <p:nvSpPr>
          <p:cNvPr id="3" name="Content Placeholder 2"/>
          <p:cNvSpPr>
            <a:spLocks noGrp="1"/>
          </p:cNvSpPr>
          <p:nvPr>
            <p:ph idx="1"/>
          </p:nvPr>
        </p:nvSpPr>
        <p:spPr>
          <a:xfrm>
            <a:off x="838201" y="1825624"/>
            <a:ext cx="7348538" cy="4875213"/>
          </a:xfrm>
        </p:spPr>
        <p:txBody>
          <a:bodyPr/>
          <a:lstStyle/>
          <a:p>
            <a:r>
              <a:rPr lang="en-US" dirty="0" smtClean="0"/>
              <a:t>Nervous </a:t>
            </a:r>
            <a:r>
              <a:rPr lang="en-US" dirty="0"/>
              <a:t>tissue</a:t>
            </a:r>
            <a:r>
              <a:rPr lang="en-US" dirty="0" smtClean="0"/>
              <a:t>, which </a:t>
            </a:r>
            <a:r>
              <a:rPr lang="en-US" dirty="0"/>
              <a:t>contains nerve cells called neurons</a:t>
            </a:r>
            <a:r>
              <a:rPr lang="en-US" dirty="0" smtClean="0"/>
              <a:t>, is </a:t>
            </a:r>
            <a:r>
              <a:rPr lang="en-US" dirty="0"/>
              <a:t>present in the brain and spinal cord.</a:t>
            </a:r>
          </a:p>
          <a:p>
            <a:r>
              <a:rPr lang="en-US" dirty="0"/>
              <a:t>Nerve cells, or neurons are responsible for the reception</a:t>
            </a:r>
            <a:r>
              <a:rPr lang="en-US" dirty="0" smtClean="0"/>
              <a:t>, transmission and </a:t>
            </a:r>
            <a:r>
              <a:rPr lang="en-US" dirty="0"/>
              <a:t>processing of stimuli</a:t>
            </a:r>
            <a:r>
              <a:rPr lang="en-US" dirty="0" smtClean="0"/>
              <a:t>; the </a:t>
            </a:r>
            <a:r>
              <a:rPr lang="en-US" dirty="0"/>
              <a:t>triggering of certain cell </a:t>
            </a:r>
            <a:r>
              <a:rPr lang="en-US" dirty="0" smtClean="0"/>
              <a:t>activities and </a:t>
            </a:r>
            <a:r>
              <a:rPr lang="en-US" dirty="0"/>
              <a:t>the release of neurotransmitters and other informational molecules. </a:t>
            </a:r>
          </a:p>
        </p:txBody>
      </p:sp>
      <p:pic>
        <p:nvPicPr>
          <p:cNvPr id="4" name="Picture 3"/>
          <p:cNvPicPr>
            <a:picLocks noChangeAspect="1"/>
          </p:cNvPicPr>
          <p:nvPr/>
        </p:nvPicPr>
        <p:blipFill>
          <a:blip r:embed="rId2"/>
          <a:stretch>
            <a:fillRect/>
          </a:stretch>
        </p:blipFill>
        <p:spPr>
          <a:xfrm>
            <a:off x="8339364" y="1027906"/>
            <a:ext cx="3628571" cy="2447619"/>
          </a:xfrm>
          <a:prstGeom prst="rect">
            <a:avLst/>
          </a:prstGeom>
        </p:spPr>
      </p:pic>
      <p:pic>
        <p:nvPicPr>
          <p:cNvPr id="5" name="Picture 4"/>
          <p:cNvPicPr>
            <a:picLocks noChangeAspect="1"/>
          </p:cNvPicPr>
          <p:nvPr/>
        </p:nvPicPr>
        <p:blipFill>
          <a:blip r:embed="rId3"/>
          <a:stretch>
            <a:fillRect/>
          </a:stretch>
        </p:blipFill>
        <p:spPr>
          <a:xfrm>
            <a:off x="8848904" y="3834170"/>
            <a:ext cx="2866667" cy="2866667"/>
          </a:xfrm>
          <a:prstGeom prst="rect">
            <a:avLst/>
          </a:prstGeom>
        </p:spPr>
      </p:pic>
    </p:spTree>
    <p:extLst>
      <p:ext uri="{BB962C8B-B14F-4D97-AF65-F5344CB8AC3E}">
        <p14:creationId xmlns:p14="http://schemas.microsoft.com/office/powerpoint/2010/main" val="142743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6740434" cy="1325563"/>
          </a:xfrm>
        </p:spPr>
        <p:txBody>
          <a:bodyPr>
            <a:normAutofit/>
          </a:bodyPr>
          <a:lstStyle/>
          <a:p>
            <a:r>
              <a:rPr lang="en-US" sz="3600" dirty="0"/>
              <a:t>Motor neurons consist of 3 parts</a:t>
            </a:r>
            <a:r>
              <a:rPr lang="en-US" sz="3600" dirty="0" smtClean="0"/>
              <a:t>:-</a:t>
            </a:r>
            <a:endParaRPr lang="en-US" sz="3600" dirty="0"/>
          </a:p>
        </p:txBody>
      </p:sp>
      <p:sp>
        <p:nvSpPr>
          <p:cNvPr id="3" name="Content Placeholder 2"/>
          <p:cNvSpPr>
            <a:spLocks noGrp="1"/>
          </p:cNvSpPr>
          <p:nvPr>
            <p:ph idx="1"/>
          </p:nvPr>
        </p:nvSpPr>
        <p:spPr>
          <a:xfrm>
            <a:off x="0" y="2055813"/>
            <a:ext cx="6740434" cy="4802186"/>
          </a:xfrm>
        </p:spPr>
        <p:txBody>
          <a:bodyPr/>
          <a:lstStyle/>
          <a:p>
            <a:pPr marL="514350" indent="-514350" algn="just">
              <a:buFont typeface="+mj-lt"/>
              <a:buAutoNum type="arabicPeriod"/>
            </a:pPr>
            <a:r>
              <a:rPr lang="en-US" dirty="0" smtClean="0"/>
              <a:t>The dendrites:- Which </a:t>
            </a:r>
            <a:r>
              <a:rPr lang="en-US" dirty="0"/>
              <a:t>are multiple elongated processes specialized in receiving stimuli from the environment, sensory epithelial cells</a:t>
            </a:r>
            <a:r>
              <a:rPr lang="en-US" dirty="0" smtClean="0"/>
              <a:t>, or </a:t>
            </a:r>
            <a:r>
              <a:rPr lang="en-US" dirty="0"/>
              <a:t>other neurons</a:t>
            </a:r>
            <a:r>
              <a:rPr lang="en-US" dirty="0" smtClean="0"/>
              <a:t>.</a:t>
            </a:r>
            <a:endParaRPr lang="en-US" dirty="0"/>
          </a:p>
        </p:txBody>
      </p:sp>
      <p:pic>
        <p:nvPicPr>
          <p:cNvPr id="4" name="Picture 3"/>
          <p:cNvPicPr>
            <a:picLocks noChangeAspect="1"/>
          </p:cNvPicPr>
          <p:nvPr/>
        </p:nvPicPr>
        <p:blipFill>
          <a:blip r:embed="rId2"/>
          <a:stretch>
            <a:fillRect/>
          </a:stretch>
        </p:blipFill>
        <p:spPr>
          <a:xfrm>
            <a:off x="6740434" y="0"/>
            <a:ext cx="5451566" cy="6858000"/>
          </a:xfrm>
          <a:prstGeom prst="rect">
            <a:avLst/>
          </a:prstGeom>
        </p:spPr>
      </p:pic>
    </p:spTree>
    <p:extLst>
      <p:ext uri="{BB962C8B-B14F-4D97-AF65-F5344CB8AC3E}">
        <p14:creationId xmlns:p14="http://schemas.microsoft.com/office/powerpoint/2010/main" val="2154866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779</Words>
  <Application>Microsoft Office PowerPoint</Application>
  <PresentationFormat>Widescreen</PresentationFormat>
  <Paragraphs>93</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Lab 12 muscle tissue </vt:lpstr>
      <vt:lpstr>Muscle tissue:</vt:lpstr>
      <vt:lpstr>PowerPoint Presentation</vt:lpstr>
      <vt:lpstr>PowerPoint Presentation</vt:lpstr>
      <vt:lpstr>PowerPoint Presentation</vt:lpstr>
      <vt:lpstr>PowerPoint Presentation</vt:lpstr>
      <vt:lpstr>PowerPoint Presentation</vt:lpstr>
      <vt:lpstr>Nervous tissue :-</vt:lpstr>
      <vt:lpstr>Motor neurons consist of 3 parts:-</vt:lpstr>
      <vt:lpstr>PowerPoint Presentation</vt:lpstr>
      <vt:lpstr>PowerPoint Presentation</vt:lpstr>
      <vt:lpstr>According to the size and shape of their processes, most neurons can placed in one of the following categories :-</vt:lpstr>
      <vt:lpstr>PowerPoint Presentation</vt:lpstr>
      <vt:lpstr>Neuroglial cells</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12 muscle tissue</dc:title>
  <dc:creator>Maher</dc:creator>
  <cp:lastModifiedBy>Maher</cp:lastModifiedBy>
  <cp:revision>24</cp:revision>
  <dcterms:created xsi:type="dcterms:W3CDTF">2024-03-30T18:10:43Z</dcterms:created>
  <dcterms:modified xsi:type="dcterms:W3CDTF">2024-04-05T17:42:32Z</dcterms:modified>
</cp:coreProperties>
</file>