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56" r:id="rId3"/>
    <p:sldId id="257" r:id="rId4"/>
    <p:sldId id="258" r:id="rId5"/>
    <p:sldId id="260" r:id="rId6"/>
    <p:sldId id="261" r:id="rId7"/>
    <p:sldId id="262" r:id="rId8"/>
    <p:sldId id="263" r:id="rId9"/>
    <p:sldId id="265" r:id="rId10"/>
    <p:sldId id="266" r:id="rId11"/>
    <p:sldId id="264" r:id="rId12"/>
    <p:sldId id="267" r:id="rId13"/>
    <p:sldId id="268" r:id="rId14"/>
    <p:sldId id="269" r:id="rId15"/>
    <p:sldId id="285" r:id="rId16"/>
    <p:sldId id="286"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59" r:id="rId31"/>
    <p:sldId id="283" r:id="rId32"/>
    <p:sldId id="28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CDECFA-015B-4340-AE49-824A1772E8F2}" type="datetimeFigureOut">
              <a:rPr lang="en-US" smtClean="0"/>
              <a:t>10/12/2019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C78461-EB4D-40DE-AFB9-10762DCD145A}" type="slidenum">
              <a:rPr lang="en-US" smtClean="0"/>
              <a:t>‹#›</a:t>
            </a:fld>
            <a:endParaRPr lang="en-US"/>
          </a:p>
        </p:txBody>
      </p:sp>
    </p:spTree>
    <p:extLst>
      <p:ext uri="{BB962C8B-B14F-4D97-AF65-F5344CB8AC3E}">
        <p14:creationId xmlns:p14="http://schemas.microsoft.com/office/powerpoint/2010/main" val="59660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06BA4583-7DD3-4B3D-953B-F8883B991F58}" type="slidenum">
              <a:rPr lang="en-US" sz="1200" smtClean="0">
                <a:solidFill>
                  <a:prstClr val="black"/>
                </a:solidFill>
              </a:rPr>
              <a:pPr eaLnBrk="1" hangingPunct="1"/>
              <a:t>8</a:t>
            </a:fld>
            <a:endParaRPr lang="en-US" sz="1200" smtClean="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imes New Roman" pitchFamily="18" charset="0"/>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6" name="Footer Placeholder 1"/>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13C40F0A-8688-4146-B70D-4E74662DC1CE}"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528486791"/>
      </p:ext>
    </p:extLst>
  </p:cSld>
  <p:clrMapOvr>
    <a:masterClrMapping/>
  </p:clrMapOvr>
  <p:transition>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solidFill>
                <a:srgbClr val="F0A22E">
                  <a:shade val="75000"/>
                </a:srgbClr>
              </a:solidFill>
            </a:endParaRPr>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52AC6309-20CC-4E78-AB62-2813FEF947C2}"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3292861966"/>
      </p:ext>
    </p:extLst>
  </p:cSld>
  <p:clrMapOvr>
    <a:masterClrMapping/>
  </p:clrMapOvr>
  <p:transition>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white"/>
              </a:solidFill>
              <a:latin typeface="Times New Roman" pitchFamily="18" charset="0"/>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7" name="Footer Placeholder 10"/>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9" name="Slide Number Placeholder 15"/>
          <p:cNvSpPr>
            <a:spLocks noGrp="1"/>
          </p:cNvSpPr>
          <p:nvPr>
            <p:ph type="sldNum" sz="quarter" idx="12"/>
          </p:nvPr>
        </p:nvSpPr>
        <p:spPr/>
        <p:txBody>
          <a:bodyPr/>
          <a:lstStyle>
            <a:lvl1pPr>
              <a:defRPr/>
            </a:lvl1pPr>
          </a:lstStyle>
          <a:p>
            <a:pPr>
              <a:defRPr/>
            </a:pPr>
            <a:fld id="{C3ADAAFD-27BE-4C27-B909-C148ED69993E}"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555551355"/>
      </p:ext>
    </p:extLst>
  </p:cSld>
  <p:clrMapOvr>
    <a:overrideClrMapping bg1="dk1" tx1="lt1" bg2="dk2" tx2="lt2" accent1="accent1" accent2="accent2" accent3="accent3" accent4="accent4" accent5="accent5" accent6="accent6" hlink="hlink" folHlink="folHlink"/>
  </p:clrMapOvr>
  <p:transition>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6"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15720EEB-1538-41E3-BD78-E667164F2288}"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3719021171"/>
      </p:ext>
    </p:extLst>
  </p:cSld>
  <p:clrMapOvr>
    <a:masterClrMapping/>
  </p:clrMapOvr>
  <p:transition>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imes New Roman" pitchFamily="18" charset="0"/>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5B7AD46F-F0D9-4E76-96CC-95C20EF7D1D4}"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696255141"/>
      </p:ext>
    </p:extLst>
  </p:cSld>
  <p:clrMapOvr>
    <a:masterClrMapping/>
  </p:clrMapOvr>
  <p:transition>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4"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467F33E3-E850-477A-BAEB-23BF6D851B3E}"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652815074"/>
      </p:ext>
    </p:extLst>
  </p:cSld>
  <p:clrMapOvr>
    <a:masterClrMapping/>
  </p:clrMapOvr>
  <p:transition>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3" name="Footer Placeholder 23"/>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4" name="Slide Number Placeholder 6"/>
          <p:cNvSpPr>
            <a:spLocks noGrp="1"/>
          </p:cNvSpPr>
          <p:nvPr>
            <p:ph type="sldNum" sz="quarter" idx="12"/>
          </p:nvPr>
        </p:nvSpPr>
        <p:spPr/>
        <p:txBody>
          <a:bodyPr/>
          <a:lstStyle>
            <a:lvl1pPr>
              <a:defRPr/>
            </a:lvl1pPr>
          </a:lstStyle>
          <a:p>
            <a:pPr>
              <a:defRPr/>
            </a:pPr>
            <a:fld id="{C30B3C47-EFBB-4B7F-B55E-463491B11E42}"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3639240989"/>
      </p:ext>
    </p:extLst>
  </p:cSld>
  <p:clrMapOvr>
    <a:masterClrMapping/>
  </p:clrMapOvr>
  <p:transition>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imes New Roman" pitchFamily="18" charset="0"/>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7" name="Footer Placeholder 28"/>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E6A394A8-65DB-4B2B-B61B-F50E2D1AC3A4}"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072150638"/>
      </p:ext>
    </p:extLst>
  </p:cSld>
  <p:clrMapOvr>
    <a:masterClrMapping/>
  </p:clrMapOvr>
  <p:transition>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30"/>
          <p:cNvSpPr>
            <a:spLocks noGrp="1"/>
          </p:cNvSpPr>
          <p:nvPr>
            <p:ph type="sldNum" sz="quarter" idx="12"/>
          </p:nvPr>
        </p:nvSpPr>
        <p:spPr/>
        <p:txBody>
          <a:bodyPr/>
          <a:lstStyle>
            <a:lvl1pPr>
              <a:defRPr/>
            </a:lvl1pPr>
          </a:lstStyle>
          <a:p>
            <a:pPr>
              <a:defRPr/>
            </a:pPr>
            <a:fld id="{61D156D9-5412-4DF3-B97C-DEE9224204FA}"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875823816"/>
      </p:ext>
    </p:extLst>
  </p:cSld>
  <p:clrMapOvr>
    <a:masterClrMapping/>
  </p:clrMapOvr>
  <p:transition>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5"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90B04E3B-346C-4988-B5A2-E56A9AE0EEA2}"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583190623"/>
      </p:ext>
    </p:extLst>
  </p:cSld>
  <p:clrMapOvr>
    <a:masterClrMapping/>
  </p:clrMapOvr>
  <p:transition>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78C17E7-3563-4854-B17A-4A16A05BDFC6}"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413795710"/>
      </p:ext>
    </p:extLst>
  </p:cSld>
  <p:clrMapOvr>
    <a:masterClrMapping/>
  </p:clrMapOvr>
  <p:transition>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7526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53000" y="1752600"/>
            <a:ext cx="3733800" cy="4114800"/>
          </a:xfrm>
        </p:spPr>
        <p:txBody>
          <a:bodyPr>
            <a:normAutofit/>
          </a:bodyPr>
          <a:lstStyle/>
          <a:p>
            <a:pPr lvl="0"/>
            <a:endParaRPr lang="en-US" noProof="0" smtClean="0"/>
          </a:p>
        </p:txBody>
      </p:sp>
      <p:sp>
        <p:nvSpPr>
          <p:cNvPr id="5" name="Rectangle 1032"/>
          <p:cNvSpPr>
            <a:spLocks noGrp="1" noChangeArrowheads="1"/>
          </p:cNvSpPr>
          <p:nvPr>
            <p:ph type="dt" sz="half" idx="10"/>
          </p:nvPr>
        </p:nvSpPr>
        <p:spPr/>
        <p:txBody>
          <a:bodyPr/>
          <a:lstStyle>
            <a:lvl1pPr>
              <a:defRPr/>
            </a:lvl1pPr>
          </a:lstStyle>
          <a:p>
            <a:pPr>
              <a:defRPr/>
            </a:pPr>
            <a:endParaRPr lang="en-US">
              <a:solidFill>
                <a:srgbClr val="F0A22E">
                  <a:shade val="75000"/>
                </a:srgbClr>
              </a:solidFill>
            </a:endParaRPr>
          </a:p>
        </p:txBody>
      </p:sp>
      <p:sp>
        <p:nvSpPr>
          <p:cNvPr id="6" name="Rectangle 1033"/>
          <p:cNvSpPr>
            <a:spLocks noGrp="1" noChangeArrowheads="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Rectangle 1034"/>
          <p:cNvSpPr>
            <a:spLocks noGrp="1" noChangeArrowheads="1"/>
          </p:cNvSpPr>
          <p:nvPr>
            <p:ph type="sldNum" sz="quarter" idx="12"/>
          </p:nvPr>
        </p:nvSpPr>
        <p:spPr/>
        <p:txBody>
          <a:bodyPr/>
          <a:lstStyle>
            <a:lvl1pPr>
              <a:defRPr/>
            </a:lvl1pPr>
          </a:lstStyle>
          <a:p>
            <a:pPr>
              <a:defRPr/>
            </a:pPr>
            <a:fld id="{6C43F981-F3A8-4C30-92C9-48DB31F135C9}"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374312887"/>
      </p:ext>
    </p:extLst>
  </p:cSld>
  <p:clrMapOvr>
    <a:masterClrMapping/>
  </p:clrMapOvr>
  <p:transition advClick="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imes New Roman" pitchFamily="18" charset="0"/>
            </a:endParaRPr>
          </a:p>
        </p:txBody>
      </p:sp>
      <p:sp>
        <p:nvSpPr>
          <p:cNvPr id="1029" name="Text Placeholder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latin typeface="Times New Roman" pitchFamily="18" charset="0"/>
              </a:defRPr>
            </a:lvl1pPr>
          </a:lstStyle>
          <a:p>
            <a:pPr fontAlgn="base">
              <a:spcBef>
                <a:spcPct val="0"/>
              </a:spcBef>
              <a:spcAft>
                <a:spcPct val="0"/>
              </a:spcAft>
              <a:defRPr/>
            </a:pPr>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latin typeface="Times New Roman" pitchFamily="18" charset="0"/>
              </a:defRPr>
            </a:lvl1pPr>
          </a:lstStyle>
          <a:p>
            <a:pPr fontAlgn="base">
              <a:spcBef>
                <a:spcPct val="0"/>
              </a:spcBef>
              <a:spcAft>
                <a:spcPct val="0"/>
              </a:spcAft>
              <a:defRPr/>
            </a:pPr>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smtClean="0">
                <a:solidFill>
                  <a:schemeClr val="accent1">
                    <a:shade val="75000"/>
                  </a:schemeClr>
                </a:solidFill>
                <a:latin typeface="Times New Roman" pitchFamily="18" charset="0"/>
              </a:defRPr>
            </a:lvl1pPr>
          </a:lstStyle>
          <a:p>
            <a:pPr fontAlgn="base">
              <a:spcBef>
                <a:spcPct val="0"/>
              </a:spcBef>
              <a:spcAft>
                <a:spcPct val="0"/>
              </a:spcAft>
              <a:defRPr/>
            </a:pPr>
            <a:fld id="{45D75CF4-335D-45D2-A729-A7FB496C1E77}" type="slidenum">
              <a:rPr lang="en-US">
                <a:solidFill>
                  <a:srgbClr val="F0A22E">
                    <a:shade val="75000"/>
                  </a:srgbClr>
                </a:solidFill>
              </a:rPr>
              <a:pPr fontAlgn="base">
                <a:spcBef>
                  <a:spcPct val="0"/>
                </a:spcBef>
                <a:spcAft>
                  <a:spcPct val="0"/>
                </a:spcAft>
                <a:def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imes New Roman" pitchFamily="18" charset="0"/>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imes New Roman" pitchFamily="18" charset="0"/>
            </a:endParaRPr>
          </a:p>
        </p:txBody>
      </p:sp>
    </p:spTree>
    <p:extLst>
      <p:ext uri="{BB962C8B-B14F-4D97-AF65-F5344CB8AC3E}">
        <p14:creationId xmlns:p14="http://schemas.microsoft.com/office/powerpoint/2010/main" val="3850861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pull/>
  </p:transition>
  <p:timing>
    <p:tnLst>
      <p:par>
        <p:cTn id="1" dur="indefinite" restart="never" nodeType="tmRoot"/>
      </p:par>
    </p:tnLst>
  </p:timing>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flipH="1" flipV="1">
            <a:off x="614651" y="3962400"/>
            <a:ext cx="1981200" cy="1905000"/>
          </a:xfrm>
        </p:spPr>
        <p:txBody>
          <a:bodyPr>
            <a:normAutofit/>
          </a:bodyPr>
          <a:lstStyle/>
          <a:p>
            <a:endParaRPr lang="en-US" dirty="0"/>
          </a:p>
        </p:txBody>
      </p:sp>
      <p:sp>
        <p:nvSpPr>
          <p:cNvPr id="3" name="Subtitle 2"/>
          <p:cNvSpPr>
            <a:spLocks noGrp="1"/>
          </p:cNvSpPr>
          <p:nvPr>
            <p:ph type="subTitle" idx="1"/>
          </p:nvPr>
        </p:nvSpPr>
        <p:spPr>
          <a:xfrm>
            <a:off x="0" y="6781800"/>
            <a:ext cx="76200" cy="152400"/>
          </a:xfrm>
        </p:spPr>
        <p:txBody>
          <a:bodyPr>
            <a:normAutofit fontScale="25000" lnSpcReduction="20000"/>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78" y="228600"/>
            <a:ext cx="8266113"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810000"/>
            <a:ext cx="48768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064" y="3200400"/>
            <a:ext cx="3208336" cy="3505199"/>
          </a:xfrm>
          <a:prstGeom prst="rect">
            <a:avLst/>
          </a:prstGeom>
        </p:spPr>
      </p:pic>
    </p:spTree>
    <p:extLst>
      <p:ext uri="{BB962C8B-B14F-4D97-AF65-F5344CB8AC3E}">
        <p14:creationId xmlns:p14="http://schemas.microsoft.com/office/powerpoint/2010/main" val="53991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13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5218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8139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190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9213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566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4507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503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13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56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13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2328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1330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5900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6"/>
          <p:cNvSpPr>
            <a:spLocks noGrp="1" noChangeArrowheads="1" noChangeShapeType="1"/>
          </p:cNvSpPr>
          <p:nvPr>
            <p:ph type="title"/>
          </p:nvPr>
        </p:nvSpPr>
        <p:spPr bwMode="auto">
          <a:prstGeom prst="rect">
            <a:avLst/>
          </a:prstGeom>
        </p:spPr>
        <p:txBody>
          <a:bodyPr wrap="none" numCol="1" fromWordArt="1">
            <a:prstTxWarp prst="textPlain">
              <a:avLst>
                <a:gd name="adj" fmla="val 50000"/>
              </a:avLst>
            </a:prstTxWarp>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EucrosiaUPC"/>
              </a:rPr>
              <a:t>Microscope History</a:t>
            </a:r>
          </a:p>
        </p:txBody>
      </p:sp>
      <p:sp>
        <p:nvSpPr>
          <p:cNvPr id="6" name="Content Placeholder 5"/>
          <p:cNvSpPr txBox="1">
            <a:spLocks noGrp="1" noChangeArrowheads="1"/>
          </p:cNvSpPr>
          <p:nvPr>
            <p:ph idx="1"/>
          </p:nvPr>
        </p:nvSpPr>
        <p:spPr bwMode="auto">
          <a:xfrm>
            <a:off x="457200" y="1600200"/>
            <a:ext cx="4267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1665</a:t>
            </a:r>
            <a:r>
              <a:rPr kumimoji="0" lang="en-US" sz="3600"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 – English physicist, Robert Hooke looked at a sliver of </a:t>
            </a:r>
            <a:r>
              <a:rPr kumimoji="0" lang="en-US" sz="36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cork</a:t>
            </a:r>
            <a:r>
              <a:rPr kumimoji="0" lang="en-US" sz="3600" b="0" i="0" u="none" strike="noStrike" kern="1200" cap="none" spc="0" normalizeH="0" noProof="0" dirty="0" smtClean="0">
                <a:ln>
                  <a:noFill/>
                </a:ln>
                <a:solidFill>
                  <a:sysClr val="windowText" lastClr="00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through a</a:t>
            </a:r>
            <a:r>
              <a:rPr kumimoji="0" lang="en-US" sz="3600" b="0" i="0" u="none" strike="noStrike" kern="1200" cap="none" spc="0" normalizeH="0" noProof="0" dirty="0" smtClean="0">
                <a:ln>
                  <a:noFill/>
                </a:ln>
                <a:solidFill>
                  <a:sysClr val="windowText" lastClr="00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microscope </a:t>
            </a:r>
            <a:r>
              <a:rPr kumimoji="0" lang="en-US" sz="3600"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lens and noticed some "pores" or "cells" in it.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1600200"/>
            <a:ext cx="4038600" cy="4876800"/>
          </a:xfrm>
          <a:prstGeom prst="rect">
            <a:avLst/>
          </a:prstGeom>
        </p:spPr>
      </p:pic>
    </p:spTree>
    <p:extLst>
      <p:ext uri="{BB962C8B-B14F-4D97-AF65-F5344CB8AC3E}">
        <p14:creationId xmlns:p14="http://schemas.microsoft.com/office/powerpoint/2010/main" val="1979331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103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13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0056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8677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721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13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3286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13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636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133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8820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365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9577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Microscope Care</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Always carry with 2 hands</a:t>
            </a:r>
          </a:p>
          <a:p>
            <a:r>
              <a:rPr lang="en-US" dirty="0"/>
              <a:t>Never touch the lenses with your fingers.</a:t>
            </a:r>
          </a:p>
          <a:p>
            <a:r>
              <a:rPr lang="en-US" dirty="0"/>
              <a:t>Only use lens paper for cleaning</a:t>
            </a:r>
          </a:p>
          <a:p>
            <a:r>
              <a:rPr lang="en-US" dirty="0"/>
              <a:t>Keep objects clear of desk and cords</a:t>
            </a:r>
          </a:p>
          <a:p>
            <a:r>
              <a:rPr lang="en-US" dirty="0"/>
              <a:t>When you are finished with your "scope", rotate the nosepiece so that it's on the low power objective, roll the stage down to lowest level, rubber band the cord, then replace the dust cover.</a:t>
            </a:r>
          </a:p>
          <a:p>
            <a:endParaRPr lang="en-US" dirty="0"/>
          </a:p>
          <a:p>
            <a:endParaRPr lang="en-US" dirty="0"/>
          </a:p>
        </p:txBody>
      </p:sp>
    </p:spTree>
    <p:extLst>
      <p:ext uri="{BB962C8B-B14F-4D97-AF65-F5344CB8AC3E}">
        <p14:creationId xmlns:p14="http://schemas.microsoft.com/office/powerpoint/2010/main" val="3848273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lstStyle/>
          <a:p>
            <a:r>
              <a:rPr lang="en-US" dirty="0"/>
              <a:t>3 Types of Microscopes</a:t>
            </a:r>
          </a:p>
        </p:txBody>
      </p:sp>
      <p:sp>
        <p:nvSpPr>
          <p:cNvPr id="3" name="Content Placeholder 2"/>
          <p:cNvSpPr>
            <a:spLocks noGrp="1"/>
          </p:cNvSpPr>
          <p:nvPr>
            <p:ph idx="1"/>
          </p:nvPr>
        </p:nvSpPr>
        <p:spPr/>
        <p:txBody>
          <a:bodyPr/>
          <a:lstStyle/>
          <a:p>
            <a:r>
              <a:rPr lang="en-US" dirty="0"/>
              <a:t>simple microscope has only 1 lens. </a:t>
            </a:r>
            <a:endParaRPr lang="ar-IQ" dirty="0" smtClean="0"/>
          </a:p>
          <a:p>
            <a:r>
              <a:rPr lang="en-US" dirty="0" smtClean="0"/>
              <a:t>compound </a:t>
            </a:r>
            <a:r>
              <a:rPr lang="en-US" dirty="0"/>
              <a:t>microscope has 2 sets of lenses.  It can magnify things 100 - 200 times larger than they really are.</a:t>
            </a:r>
          </a:p>
          <a:p>
            <a:r>
              <a:rPr lang="en-US" dirty="0"/>
              <a:t>electron microscope can magnify objects up to 300,000 times.  They do not use lenses, but use electrons to enlarge the image.</a:t>
            </a:r>
          </a:p>
          <a:p>
            <a:endParaRPr lang="en-US" dirty="0"/>
          </a:p>
        </p:txBody>
      </p:sp>
    </p:spTree>
    <p:extLst>
      <p:ext uri="{BB962C8B-B14F-4D97-AF65-F5344CB8AC3E}">
        <p14:creationId xmlns:p14="http://schemas.microsoft.com/office/powerpoint/2010/main" val="16420511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61228"/>
            <a:ext cx="3733800" cy="4678363"/>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676400"/>
            <a:ext cx="3657600" cy="4663191"/>
          </a:xfrm>
          <a:prstGeom prst="rect">
            <a:avLst/>
          </a:prstGeom>
        </p:spPr>
      </p:pic>
    </p:spTree>
    <p:extLst>
      <p:ext uri="{BB962C8B-B14F-4D97-AF65-F5344CB8AC3E}">
        <p14:creationId xmlns:p14="http://schemas.microsoft.com/office/powerpoint/2010/main" val="1658333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752600"/>
            <a:ext cx="4038600" cy="48006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828800"/>
            <a:ext cx="3810000" cy="4578927"/>
          </a:xfrm>
          <a:prstGeom prst="rect">
            <a:avLst/>
          </a:prstGeom>
        </p:spPr>
      </p:pic>
    </p:spTree>
    <p:extLst>
      <p:ext uri="{BB962C8B-B14F-4D97-AF65-F5344CB8AC3E}">
        <p14:creationId xmlns:p14="http://schemas.microsoft.com/office/powerpoint/2010/main" val="1225825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16981"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775683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4033"/>
            <a:ext cx="9144000" cy="6882033"/>
          </a:xfrm>
        </p:spPr>
      </p:pic>
    </p:spTree>
    <p:extLst>
      <p:ext uri="{BB962C8B-B14F-4D97-AF65-F5344CB8AC3E}">
        <p14:creationId xmlns:p14="http://schemas.microsoft.com/office/powerpoint/2010/main" val="3371495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92231" cy="6858000"/>
          </a:xfrm>
        </p:spPr>
      </p:pic>
    </p:spTree>
    <p:extLst>
      <p:ext uri="{BB962C8B-B14F-4D97-AF65-F5344CB8AC3E}">
        <p14:creationId xmlns:p14="http://schemas.microsoft.com/office/powerpoint/2010/main" val="3980603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Tree>
    <p:extLst>
      <p:ext uri="{BB962C8B-B14F-4D97-AF65-F5344CB8AC3E}">
        <p14:creationId xmlns:p14="http://schemas.microsoft.com/office/powerpoint/2010/main" val="1678834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5" descr="C:\My Documents\My Pictures\MICRO.gif"/>
          <p:cNvPicPr>
            <a:picLocks noChangeAspect="1" noChangeArrowheads="1"/>
          </p:cNvPicPr>
          <p:nvPr/>
        </p:nvPicPr>
        <p:blipFill>
          <a:blip r:embed="rId3">
            <a:extLst>
              <a:ext uri="{28A0092B-C50C-407E-A947-70E740481C1C}">
                <a14:useLocalDpi xmlns:a14="http://schemas.microsoft.com/office/drawing/2010/main" val="0"/>
              </a:ext>
            </a:extLst>
          </a:blip>
          <a:srcRect l="4510" r="16541"/>
          <a:stretch>
            <a:fillRect/>
          </a:stretch>
        </p:blipFill>
        <p:spPr bwMode="auto">
          <a:xfrm>
            <a:off x="990600" y="2133600"/>
            <a:ext cx="2667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6"/>
          <p:cNvSpPr txBox="1">
            <a:spLocks noChangeArrowheads="1"/>
          </p:cNvSpPr>
          <p:nvPr/>
        </p:nvSpPr>
        <p:spPr bwMode="auto">
          <a:xfrm>
            <a:off x="3581400" y="5494338"/>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en-US">
                <a:solidFill>
                  <a:srgbClr val="FF0000"/>
                </a:solidFill>
                <a:latin typeface="Arial Black" pitchFamily="34" charset="0"/>
              </a:rPr>
              <a:t>base</a:t>
            </a:r>
          </a:p>
          <a:p>
            <a:pPr eaLnBrk="1" fontAlgn="base" hangingPunct="1">
              <a:spcBef>
                <a:spcPct val="0"/>
              </a:spcBef>
              <a:spcAft>
                <a:spcPct val="0"/>
              </a:spcAft>
            </a:pPr>
            <a:endParaRPr lang="en-US">
              <a:solidFill>
                <a:srgbClr val="FF0000"/>
              </a:solidFill>
              <a:latin typeface="Arial Black" pitchFamily="34" charset="0"/>
            </a:endParaRPr>
          </a:p>
        </p:txBody>
      </p:sp>
      <p:sp>
        <p:nvSpPr>
          <p:cNvPr id="21508" name="WordArt 20"/>
          <p:cNvSpPr>
            <a:spLocks noChangeArrowheads="1" noChangeShapeType="1"/>
          </p:cNvSpPr>
          <p:nvPr/>
        </p:nvSpPr>
        <p:spPr bwMode="auto">
          <a:xfrm>
            <a:off x="1066800" y="381000"/>
            <a:ext cx="7620000" cy="1143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base</a:t>
            </a:r>
          </a:p>
        </p:txBody>
      </p:sp>
      <p:sp>
        <p:nvSpPr>
          <p:cNvPr id="21509" name="TextBox 15"/>
          <p:cNvSpPr txBox="1">
            <a:spLocks noChangeArrowheads="1"/>
          </p:cNvSpPr>
          <p:nvPr/>
        </p:nvSpPr>
        <p:spPr bwMode="auto">
          <a:xfrm>
            <a:off x="4648200" y="2589213"/>
            <a:ext cx="4191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r>
              <a:rPr lang="en-US" sz="3600">
                <a:solidFill>
                  <a:prstClr val="black"/>
                </a:solidFill>
              </a:rPr>
              <a:t>the bottom of the microscope, used for support</a:t>
            </a:r>
          </a:p>
        </p:txBody>
      </p:sp>
    </p:spTree>
    <p:extLst>
      <p:ext uri="{BB962C8B-B14F-4D97-AF65-F5344CB8AC3E}">
        <p14:creationId xmlns:p14="http://schemas.microsoft.com/office/powerpoint/2010/main" val="3074413389"/>
      </p:ext>
    </p:extLst>
  </p:cSld>
  <p:clrMapOvr>
    <a:masterClrMapping/>
  </p:clrMapOvr>
  <p:transition>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1169788"/>
      </p:ext>
    </p:extLst>
  </p:cSld>
  <p:clrMapOvr>
    <a:masterClrMapping/>
  </p:clrMapOvr>
  <p:transition>
    <p:pull/>
  </p:transition>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otalTime>85</TotalTime>
  <Words>169</Words>
  <Application>Microsoft Office PowerPoint</Application>
  <PresentationFormat>On-screen Show (4:3)</PresentationFormat>
  <Paragraphs>16</Paragraphs>
  <Slides>31</Slides>
  <Notes>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Trek</vt:lpstr>
      <vt:lpstr>PowerPoint Presentation</vt:lpstr>
      <vt:lpstr>Microscope History</vt:lpstr>
      <vt:lpstr>3 Types of Microscopes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Microscope Care </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dc:creator>
  <cp:lastModifiedBy>Windows User</cp:lastModifiedBy>
  <cp:revision>13</cp:revision>
  <dcterms:created xsi:type="dcterms:W3CDTF">2006-08-16T00:00:00Z</dcterms:created>
  <dcterms:modified xsi:type="dcterms:W3CDTF">2019-10-12T19:32:12Z</dcterms:modified>
</cp:coreProperties>
</file>