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90" r:id="rId2"/>
    <p:sldId id="291" r:id="rId3"/>
    <p:sldId id="293" r:id="rId4"/>
    <p:sldId id="294" r:id="rId5"/>
    <p:sldId id="295" r:id="rId6"/>
    <p:sldId id="296" r:id="rId7"/>
    <p:sldId id="297" r:id="rId8"/>
    <p:sldId id="298" r:id="rId9"/>
    <p:sldId id="299" r:id="rId10"/>
    <p:sldId id="300" r:id="rId11"/>
    <p:sldId id="301" r:id="rId12"/>
    <p:sldId id="324" r:id="rId13"/>
    <p:sldId id="302" r:id="rId14"/>
    <p:sldId id="303" r:id="rId15"/>
    <p:sldId id="326" r:id="rId16"/>
    <p:sldId id="305" r:id="rId17"/>
    <p:sldId id="307" r:id="rId18"/>
    <p:sldId id="306" r:id="rId19"/>
    <p:sldId id="311" r:id="rId20"/>
    <p:sldId id="308" r:id="rId21"/>
    <p:sldId id="309" r:id="rId22"/>
    <p:sldId id="310" r:id="rId23"/>
    <p:sldId id="313" r:id="rId24"/>
    <p:sldId id="312" r:id="rId25"/>
    <p:sldId id="316" r:id="rId26"/>
    <p:sldId id="317" r:id="rId27"/>
    <p:sldId id="314" r:id="rId28"/>
    <p:sldId id="319" r:id="rId29"/>
    <p:sldId id="320" r:id="rId30"/>
    <p:sldId id="322" r:id="rId31"/>
    <p:sldId id="32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8"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99"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0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01"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2"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03"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1672188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Notes Placeholder 1048609"/>
          <p:cNvSpPr>
            <a:spLocks noGrp="1"/>
          </p:cNvSpPr>
          <p:nvPr>
            <p:ph type="body"/>
          </p:nvPr>
        </p:nvSpPr>
        <p:spPr/>
      </p:sp>
    </p:spTree>
    <p:extLst>
      <p:ext uri="{BB962C8B-B14F-4D97-AF65-F5344CB8AC3E}">
        <p14:creationId xmlns:p14="http://schemas.microsoft.com/office/powerpoint/2010/main" val="9598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4"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595"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048596" name="Date Placeholder 3"/>
          <p:cNvSpPr>
            <a:spLocks noGrp="1"/>
          </p:cNvSpPr>
          <p:nvPr>
            <p:ph type="dt" sz="half" idx="10"/>
          </p:nvPr>
        </p:nvSpPr>
        <p:spPr/>
        <p:txBody>
          <a:bodyPr/>
          <a:lstStyle/>
          <a:p>
            <a:fld id="{8C27BFAA-C186-4CF9-9775-C713D382AEF6}" type="datetimeFigureOut">
              <a:rPr lang="en-US" smtClean="0"/>
              <a:t>08-Nov-24</a:t>
            </a:fld>
            <a:endParaRPr lang="en-US"/>
          </a:p>
        </p:txBody>
      </p:sp>
      <p:sp>
        <p:nvSpPr>
          <p:cNvPr id="1048597" name="Footer Placeholder 4"/>
          <p:cNvSpPr>
            <a:spLocks noGrp="1"/>
          </p:cNvSpPr>
          <p:nvPr>
            <p:ph type="ftr" sz="quarter" idx="11"/>
          </p:nvPr>
        </p:nvSpPr>
        <p:spPr/>
        <p:txBody>
          <a:bodyPr/>
          <a:lstStyle/>
          <a:p>
            <a:endParaRPr lang="en-US"/>
          </a:p>
        </p:txBody>
      </p:sp>
      <p:sp>
        <p:nvSpPr>
          <p:cNvPr id="1048598" name="Slide Number Placeholder 5"/>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65" name="Title 1"/>
          <p:cNvSpPr>
            <a:spLocks noGrp="1"/>
          </p:cNvSpPr>
          <p:nvPr>
            <p:ph type="title"/>
          </p:nvPr>
        </p:nvSpPr>
        <p:spPr/>
        <p:txBody>
          <a:bodyPr/>
          <a:lstStyle/>
          <a:p>
            <a:r>
              <a:rPr lang="en-US" smtClean="0"/>
              <a:t>Click to edit Master title style</a:t>
            </a:r>
            <a:endParaRPr lang="en-US"/>
          </a:p>
        </p:txBody>
      </p:sp>
      <p:sp>
        <p:nvSpPr>
          <p:cNvPr id="1048666"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7" name="Date Placeholder 3"/>
          <p:cNvSpPr>
            <a:spLocks noGrp="1"/>
          </p:cNvSpPr>
          <p:nvPr>
            <p:ph type="dt" sz="half" idx="10"/>
          </p:nvPr>
        </p:nvSpPr>
        <p:spPr/>
        <p:txBody>
          <a:bodyPr/>
          <a:lstStyle/>
          <a:p>
            <a:fld id="{8C27BFAA-C186-4CF9-9775-C713D382AEF6}" type="datetimeFigureOut">
              <a:rPr lang="en-US" smtClean="0"/>
              <a:t>08-Nov-24</a:t>
            </a:fld>
            <a:endParaRPr lang="en-US"/>
          </a:p>
        </p:txBody>
      </p:sp>
      <p:sp>
        <p:nvSpPr>
          <p:cNvPr id="1048668" name="Footer Placeholder 4"/>
          <p:cNvSpPr>
            <a:spLocks noGrp="1"/>
          </p:cNvSpPr>
          <p:nvPr>
            <p:ph type="ftr" sz="quarter" idx="11"/>
          </p:nvPr>
        </p:nvSpPr>
        <p:spPr/>
        <p:txBody>
          <a:bodyPr/>
          <a:lstStyle/>
          <a:p>
            <a:endParaRPr lang="en-US"/>
          </a:p>
        </p:txBody>
      </p:sp>
      <p:sp>
        <p:nvSpPr>
          <p:cNvPr id="1048669" name="Slide Number Placeholder 5"/>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4"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1048655"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6" name="Date Placeholder 3"/>
          <p:cNvSpPr>
            <a:spLocks noGrp="1"/>
          </p:cNvSpPr>
          <p:nvPr>
            <p:ph type="dt" sz="half" idx="10"/>
          </p:nvPr>
        </p:nvSpPr>
        <p:spPr/>
        <p:txBody>
          <a:bodyPr/>
          <a:lstStyle/>
          <a:p>
            <a:fld id="{8C27BFAA-C186-4CF9-9775-C713D382AEF6}" type="datetimeFigureOut">
              <a:rPr lang="en-US" smtClean="0"/>
              <a:t>08-Nov-24</a:t>
            </a:fld>
            <a:endParaRPr lang="en-US"/>
          </a:p>
        </p:txBody>
      </p:sp>
      <p:sp>
        <p:nvSpPr>
          <p:cNvPr id="1048657" name="Footer Placeholder 4"/>
          <p:cNvSpPr>
            <a:spLocks noGrp="1"/>
          </p:cNvSpPr>
          <p:nvPr>
            <p:ph type="ftr" sz="quarter" idx="11"/>
          </p:nvPr>
        </p:nvSpPr>
        <p:spPr/>
        <p:txBody>
          <a:bodyPr/>
          <a:lstStyle/>
          <a:p>
            <a:endParaRPr lang="en-US"/>
          </a:p>
        </p:txBody>
      </p:sp>
      <p:sp>
        <p:nvSpPr>
          <p:cNvPr id="1048658" name="Slide Number Placeholder 5"/>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smtClean="0"/>
              <a:t>Click to edit Master title style</a:t>
            </a:r>
            <a:endParaRPr lang="en-US"/>
          </a:p>
        </p:txBody>
      </p:sp>
      <p:sp>
        <p:nvSpPr>
          <p:cNvPr id="1048582"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lstStyle/>
          <a:p>
            <a:fld id="{8C27BFAA-C186-4CF9-9775-C713D382AEF6}" type="datetimeFigureOut">
              <a:rPr lang="en-US" smtClean="0"/>
              <a:t>08-Nov-24</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70"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671"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48672" name="Date Placeholder 3"/>
          <p:cNvSpPr>
            <a:spLocks noGrp="1"/>
          </p:cNvSpPr>
          <p:nvPr>
            <p:ph type="dt" sz="half" idx="10"/>
          </p:nvPr>
        </p:nvSpPr>
        <p:spPr/>
        <p:txBody>
          <a:bodyPr/>
          <a:lstStyle/>
          <a:p>
            <a:fld id="{8C27BFAA-C186-4CF9-9775-C713D382AEF6}" type="datetimeFigureOut">
              <a:rPr lang="en-US" smtClean="0"/>
              <a:t>08-Nov-24</a:t>
            </a:fld>
            <a:endParaRPr lang="en-US"/>
          </a:p>
        </p:txBody>
      </p:sp>
      <p:sp>
        <p:nvSpPr>
          <p:cNvPr id="1048673" name="Footer Placeholder 4"/>
          <p:cNvSpPr>
            <a:spLocks noGrp="1"/>
          </p:cNvSpPr>
          <p:nvPr>
            <p:ph type="ftr" sz="quarter" idx="11"/>
          </p:nvPr>
        </p:nvSpPr>
        <p:spPr/>
        <p:txBody>
          <a:bodyPr/>
          <a:lstStyle/>
          <a:p>
            <a:endParaRPr lang="en-US"/>
          </a:p>
        </p:txBody>
      </p:sp>
      <p:sp>
        <p:nvSpPr>
          <p:cNvPr id="1048674" name="Slide Number Placeholder 5"/>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75" name="Title 1"/>
          <p:cNvSpPr>
            <a:spLocks noGrp="1"/>
          </p:cNvSpPr>
          <p:nvPr>
            <p:ph type="title"/>
          </p:nvPr>
        </p:nvSpPr>
        <p:spPr/>
        <p:txBody>
          <a:bodyPr/>
          <a:lstStyle/>
          <a:p>
            <a:r>
              <a:rPr lang="en-US" smtClean="0"/>
              <a:t>Click to edit Master title style</a:t>
            </a:r>
            <a:endParaRPr lang="en-US"/>
          </a:p>
        </p:txBody>
      </p:sp>
      <p:sp>
        <p:nvSpPr>
          <p:cNvPr id="1048676"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7"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8" name="Date Placeholder 4"/>
          <p:cNvSpPr>
            <a:spLocks noGrp="1"/>
          </p:cNvSpPr>
          <p:nvPr>
            <p:ph type="dt" sz="half" idx="10"/>
          </p:nvPr>
        </p:nvSpPr>
        <p:spPr/>
        <p:txBody>
          <a:bodyPr/>
          <a:lstStyle/>
          <a:p>
            <a:fld id="{8C27BFAA-C186-4CF9-9775-C713D382AEF6}" type="datetimeFigureOut">
              <a:rPr lang="en-US" smtClean="0"/>
              <a:t>08-Nov-24</a:t>
            </a:fld>
            <a:endParaRPr lang="en-US"/>
          </a:p>
        </p:txBody>
      </p:sp>
      <p:sp>
        <p:nvSpPr>
          <p:cNvPr id="1048679" name="Footer Placeholder 5"/>
          <p:cNvSpPr>
            <a:spLocks noGrp="1"/>
          </p:cNvSpPr>
          <p:nvPr>
            <p:ph type="ftr" sz="quarter" idx="11"/>
          </p:nvPr>
        </p:nvSpPr>
        <p:spPr/>
        <p:txBody>
          <a:bodyPr/>
          <a:lstStyle/>
          <a:p>
            <a:endParaRPr lang="en-US"/>
          </a:p>
        </p:txBody>
      </p:sp>
      <p:sp>
        <p:nvSpPr>
          <p:cNvPr id="1048680" name="Slide Number Placeholder 6"/>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81"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1048682"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83"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4"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85"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6" name="Date Placeholder 6"/>
          <p:cNvSpPr>
            <a:spLocks noGrp="1"/>
          </p:cNvSpPr>
          <p:nvPr>
            <p:ph type="dt" sz="half" idx="10"/>
          </p:nvPr>
        </p:nvSpPr>
        <p:spPr/>
        <p:txBody>
          <a:bodyPr/>
          <a:lstStyle/>
          <a:p>
            <a:fld id="{8C27BFAA-C186-4CF9-9775-C713D382AEF6}" type="datetimeFigureOut">
              <a:rPr lang="en-US" smtClean="0"/>
              <a:t>08-Nov-24</a:t>
            </a:fld>
            <a:endParaRPr lang="en-US"/>
          </a:p>
        </p:txBody>
      </p:sp>
      <p:sp>
        <p:nvSpPr>
          <p:cNvPr id="1048687" name="Footer Placeholder 7"/>
          <p:cNvSpPr>
            <a:spLocks noGrp="1"/>
          </p:cNvSpPr>
          <p:nvPr>
            <p:ph type="ftr" sz="quarter" idx="11"/>
          </p:nvPr>
        </p:nvSpPr>
        <p:spPr/>
        <p:txBody>
          <a:bodyPr/>
          <a:lstStyle/>
          <a:p>
            <a:endParaRPr lang="en-US"/>
          </a:p>
        </p:txBody>
      </p:sp>
      <p:sp>
        <p:nvSpPr>
          <p:cNvPr id="1048688" name="Slide Number Placeholder 8"/>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50" name="Title 1"/>
          <p:cNvSpPr>
            <a:spLocks noGrp="1"/>
          </p:cNvSpPr>
          <p:nvPr>
            <p:ph type="title"/>
          </p:nvPr>
        </p:nvSpPr>
        <p:spPr/>
        <p:txBody>
          <a:bodyPr/>
          <a:lstStyle/>
          <a:p>
            <a:r>
              <a:rPr lang="en-US" smtClean="0"/>
              <a:t>Click to edit Master title style</a:t>
            </a:r>
            <a:endParaRPr lang="en-US"/>
          </a:p>
        </p:txBody>
      </p:sp>
      <p:sp>
        <p:nvSpPr>
          <p:cNvPr id="1048651" name="Date Placeholder 2"/>
          <p:cNvSpPr>
            <a:spLocks noGrp="1"/>
          </p:cNvSpPr>
          <p:nvPr>
            <p:ph type="dt" sz="half" idx="10"/>
          </p:nvPr>
        </p:nvSpPr>
        <p:spPr/>
        <p:txBody>
          <a:bodyPr/>
          <a:lstStyle/>
          <a:p>
            <a:fld id="{8C27BFAA-C186-4CF9-9775-C713D382AEF6}" type="datetimeFigureOut">
              <a:rPr lang="en-US" smtClean="0"/>
              <a:t>08-Nov-24</a:t>
            </a:fld>
            <a:endParaRPr lang="en-US"/>
          </a:p>
        </p:txBody>
      </p:sp>
      <p:sp>
        <p:nvSpPr>
          <p:cNvPr id="1048652" name="Footer Placeholder 3"/>
          <p:cNvSpPr>
            <a:spLocks noGrp="1"/>
          </p:cNvSpPr>
          <p:nvPr>
            <p:ph type="ftr" sz="quarter" idx="11"/>
          </p:nvPr>
        </p:nvSpPr>
        <p:spPr/>
        <p:txBody>
          <a:bodyPr/>
          <a:lstStyle/>
          <a:p>
            <a:endParaRPr lang="en-US"/>
          </a:p>
        </p:txBody>
      </p:sp>
      <p:sp>
        <p:nvSpPr>
          <p:cNvPr id="1048653" name="Slide Number Placeholder 4"/>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9" name="Date Placeholder 1"/>
          <p:cNvSpPr>
            <a:spLocks noGrp="1"/>
          </p:cNvSpPr>
          <p:nvPr>
            <p:ph type="dt" sz="half" idx="10"/>
          </p:nvPr>
        </p:nvSpPr>
        <p:spPr/>
        <p:txBody>
          <a:bodyPr/>
          <a:lstStyle/>
          <a:p>
            <a:fld id="{8C27BFAA-C186-4CF9-9775-C713D382AEF6}" type="datetimeFigureOut">
              <a:rPr lang="en-US" smtClean="0"/>
              <a:t>08-Nov-24</a:t>
            </a:fld>
            <a:endParaRPr lang="en-US"/>
          </a:p>
        </p:txBody>
      </p:sp>
      <p:sp>
        <p:nvSpPr>
          <p:cNvPr id="1048690" name="Footer Placeholder 2"/>
          <p:cNvSpPr>
            <a:spLocks noGrp="1"/>
          </p:cNvSpPr>
          <p:nvPr>
            <p:ph type="ftr" sz="quarter" idx="11"/>
          </p:nvPr>
        </p:nvSpPr>
        <p:spPr/>
        <p:txBody>
          <a:bodyPr/>
          <a:lstStyle/>
          <a:p>
            <a:endParaRPr lang="en-US"/>
          </a:p>
        </p:txBody>
      </p:sp>
      <p:sp>
        <p:nvSpPr>
          <p:cNvPr id="1048691" name="Slide Number Placeholder 3"/>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9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9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95" name="Date Placeholder 4"/>
          <p:cNvSpPr>
            <a:spLocks noGrp="1"/>
          </p:cNvSpPr>
          <p:nvPr>
            <p:ph type="dt" sz="half" idx="10"/>
          </p:nvPr>
        </p:nvSpPr>
        <p:spPr/>
        <p:txBody>
          <a:bodyPr/>
          <a:lstStyle/>
          <a:p>
            <a:fld id="{8C27BFAA-C186-4CF9-9775-C713D382AEF6}" type="datetimeFigureOut">
              <a:rPr lang="en-US" smtClean="0"/>
              <a:t>08-Nov-24</a:t>
            </a:fld>
            <a:endParaRPr lang="en-US"/>
          </a:p>
        </p:txBody>
      </p:sp>
      <p:sp>
        <p:nvSpPr>
          <p:cNvPr id="1048696" name="Footer Placeholder 5"/>
          <p:cNvSpPr>
            <a:spLocks noGrp="1"/>
          </p:cNvSpPr>
          <p:nvPr>
            <p:ph type="ftr" sz="quarter" idx="11"/>
          </p:nvPr>
        </p:nvSpPr>
        <p:spPr/>
        <p:txBody>
          <a:bodyPr/>
          <a:lstStyle/>
          <a:p>
            <a:endParaRPr lang="en-US"/>
          </a:p>
        </p:txBody>
      </p:sp>
      <p:sp>
        <p:nvSpPr>
          <p:cNvPr id="1048697" name="Slide Number Placeholder 6"/>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59"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60"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6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62" name="Date Placeholder 4"/>
          <p:cNvSpPr>
            <a:spLocks noGrp="1"/>
          </p:cNvSpPr>
          <p:nvPr>
            <p:ph type="dt" sz="half" idx="10"/>
          </p:nvPr>
        </p:nvSpPr>
        <p:spPr/>
        <p:txBody>
          <a:bodyPr/>
          <a:lstStyle/>
          <a:p>
            <a:fld id="{8C27BFAA-C186-4CF9-9775-C713D382AEF6}" type="datetimeFigureOut">
              <a:rPr lang="en-US" smtClean="0"/>
              <a:t>08-Nov-24</a:t>
            </a:fld>
            <a:endParaRPr lang="en-US"/>
          </a:p>
        </p:txBody>
      </p:sp>
      <p:sp>
        <p:nvSpPr>
          <p:cNvPr id="1048663" name="Footer Placeholder 5"/>
          <p:cNvSpPr>
            <a:spLocks noGrp="1"/>
          </p:cNvSpPr>
          <p:nvPr>
            <p:ph type="ftr" sz="quarter" idx="11"/>
          </p:nvPr>
        </p:nvSpPr>
        <p:spPr/>
        <p:txBody>
          <a:bodyPr/>
          <a:lstStyle/>
          <a:p>
            <a:endParaRPr lang="en-US"/>
          </a:p>
        </p:txBody>
      </p:sp>
      <p:sp>
        <p:nvSpPr>
          <p:cNvPr id="1048664" name="Slide Number Placeholder 6"/>
          <p:cNvSpPr>
            <a:spLocks noGrp="1"/>
          </p:cNvSpPr>
          <p:nvPr>
            <p:ph type="sldNum" sz="quarter" idx="12"/>
          </p:nvPr>
        </p:nvSpPr>
        <p:spPr/>
        <p:txBody>
          <a:bodyPr/>
          <a:lstStyle/>
          <a:p>
            <a:fld id="{B049499D-6101-4D8E-AD69-646EA57110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7BFAA-C186-4CF9-9775-C713D382AEF6}" type="datetimeFigureOut">
              <a:rPr lang="en-US" smtClean="0"/>
              <a:t>08-Nov-24</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9499D-6101-4D8E-AD69-646EA57110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hyperlink" Target="http://en.wikipedia.org/wiki/Alle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599" name="Title 1"/>
          <p:cNvSpPr>
            <a:spLocks noGrp="1"/>
          </p:cNvSpPr>
          <p:nvPr>
            <p:ph type="ctrTitle"/>
          </p:nvPr>
        </p:nvSpPr>
        <p:spPr>
          <a:xfrm>
            <a:off x="6057901" y="1243013"/>
            <a:ext cx="5557838" cy="1500186"/>
          </a:xfrm>
          <a:solidFill>
            <a:schemeClr val="accent4">
              <a:lumMod val="60000"/>
              <a:lumOff val="40000"/>
            </a:schemeClr>
          </a:solidFill>
        </p:spPr>
        <p:txBody>
          <a:bodyPr>
            <a:normAutofit/>
          </a:bodyPr>
          <a:lstStyle/>
          <a:p>
            <a:r>
              <a:rPr lang="en-US" sz="32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Pathology</a:t>
            </a:r>
            <a:r>
              <a:rPr lang="en-US" sz="32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(Genetic) 3th. </a:t>
            </a:r>
            <a:endParaRPr lang="en-US" sz="3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48600" name="Subtitle 2"/>
          <p:cNvSpPr>
            <a:spLocks noGrp="1"/>
          </p:cNvSpPr>
          <p:nvPr>
            <p:ph type="subTitle" idx="1"/>
          </p:nvPr>
        </p:nvSpPr>
        <p:spPr>
          <a:xfrm>
            <a:off x="6958012" y="5373687"/>
            <a:ext cx="4295775" cy="969963"/>
          </a:xfrm>
          <a:solidFill>
            <a:schemeClr val="accent4">
              <a:lumMod val="60000"/>
              <a:lumOff val="40000"/>
            </a:schemeClr>
          </a:solidFill>
        </p:spPr>
        <p:txBody>
          <a:bodyPr>
            <a:normAutofit/>
          </a:bodyPr>
          <a:lstStyle/>
          <a:p>
            <a:r>
              <a:rPr lang="en-US" sz="3200" b="1" dirty="0" err="1"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Msc</a:t>
            </a:r>
            <a:r>
              <a:rPr lang="en-US" sz="32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sura sabah </a:t>
            </a:r>
            <a:r>
              <a:rPr lang="en-US" sz="3200" b="1" dirty="0" err="1"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naji</a:t>
            </a:r>
            <a:endPar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97154" name="Picture 4"/>
          <p:cNvPicPr>
            <a:picLocks noChangeAspect="1"/>
          </p:cNvPicPr>
          <p:nvPr/>
        </p:nvPicPr>
        <p:blipFill>
          <a:blip r:embed="rId2"/>
          <a:stretch>
            <a:fillRect/>
          </a:stretch>
        </p:blipFill>
        <p:spPr>
          <a:xfrm>
            <a:off x="0" y="0"/>
            <a:ext cx="5786437" cy="6926408"/>
          </a:xfrm>
          <a:prstGeom prst="rect">
            <a:avLst/>
          </a:prstGeom>
          <a:solidFill>
            <a:schemeClr val="accent4">
              <a:lumMod val="60000"/>
              <a:lumOff val="40000"/>
            </a:schemeClr>
          </a:solidFill>
          <a:effectLst>
            <a:glow rad="127000">
              <a:schemeClr val="accent1">
                <a:lumMod val="60000"/>
                <a:lumOff val="40000"/>
              </a:schemeClr>
            </a:glo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19" name="Content Placeholder 2"/>
          <p:cNvSpPr>
            <a:spLocks noGrp="1"/>
          </p:cNvSpPr>
          <p:nvPr>
            <p:ph idx="1"/>
          </p:nvPr>
        </p:nvSpPr>
        <p:spPr>
          <a:xfrm>
            <a:off x="0" y="928689"/>
            <a:ext cx="12192000" cy="4814886"/>
          </a:xfrm>
        </p:spPr>
        <p:txBody>
          <a:bodyPr>
            <a:noAutofit/>
          </a:bodyPr>
          <a:lstStyle/>
          <a:p>
            <a:pPr marL="0" indent="0">
              <a:lnSpc>
                <a:spcPct val="100000"/>
              </a:lnSpc>
              <a:buNone/>
            </a:pPr>
            <a:r>
              <a:rPr lang="en-US" altLang="en" sz="2400" dirty="0" smtClean="0">
                <a:solidFill>
                  <a:srgbClr val="FF0000"/>
                </a:solidFill>
                <a:latin typeface="Arial" panose="020B0604020202020204" pitchFamily="34" charset="0"/>
                <a:cs typeface="Arial" panose="020B0604020202020204" pitchFamily="34" charset="0"/>
              </a:rPr>
              <a:t>* </a:t>
            </a:r>
            <a:r>
              <a:rPr lang="en-US" altLang="en" sz="2400" dirty="0" smtClean="0">
                <a:latin typeface="Arial" panose="020B0604020202020204" pitchFamily="34" charset="0"/>
                <a:cs typeface="Arial" panose="020B0604020202020204" pitchFamily="34" charset="0"/>
              </a:rPr>
              <a:t>Any change in the DNA sequence of a cell. Mutations </a:t>
            </a:r>
            <a:r>
              <a:rPr lang="en-US" altLang="en" sz="2400" dirty="0">
                <a:latin typeface="Arial" panose="020B0604020202020204" pitchFamily="34" charset="0"/>
                <a:cs typeface="Arial" panose="020B0604020202020204" pitchFamily="34" charset="0"/>
              </a:rPr>
              <a:t>may be caused </a:t>
            </a:r>
            <a:r>
              <a:rPr lang="en-US" altLang="en" sz="2400" dirty="0" smtClean="0">
                <a:latin typeface="Arial" panose="020B0604020202020204" pitchFamily="34" charset="0"/>
                <a:cs typeface="Arial" panose="020B0604020202020204" pitchFamily="34" charset="0"/>
              </a:rPr>
              <a:t>by:</a:t>
            </a:r>
          </a:p>
          <a:p>
            <a:pPr marL="457200" indent="-457200">
              <a:lnSpc>
                <a:spcPct val="100000"/>
              </a:lnSpc>
              <a:buFont typeface="+mj-lt"/>
              <a:buAutoNum type="arabicPeriod"/>
            </a:pPr>
            <a:r>
              <a:rPr lang="en-US" altLang="en" sz="2400" dirty="0" smtClean="0">
                <a:latin typeface="Arial" panose="020B0604020202020204" pitchFamily="34" charset="0"/>
                <a:cs typeface="Arial" panose="020B0604020202020204" pitchFamily="34" charset="0"/>
              </a:rPr>
              <a:t> </a:t>
            </a:r>
            <a:r>
              <a:rPr lang="en-US" altLang="en" sz="2400" dirty="0">
                <a:latin typeface="Arial" panose="020B0604020202020204" pitchFamily="34" charset="0"/>
                <a:cs typeface="Arial" panose="020B0604020202020204" pitchFamily="34" charset="0"/>
              </a:rPr>
              <a:t>mistakes during cell division, </a:t>
            </a:r>
            <a:endParaRPr lang="en-US" altLang="en" sz="2400" dirty="0" smtClean="0">
              <a:latin typeface="Arial" panose="020B0604020202020204" pitchFamily="34" charset="0"/>
              <a:cs typeface="Arial" panose="020B0604020202020204" pitchFamily="34" charset="0"/>
            </a:endParaRPr>
          </a:p>
          <a:p>
            <a:pPr marL="457200" indent="-457200">
              <a:lnSpc>
                <a:spcPct val="100000"/>
              </a:lnSpc>
              <a:buFont typeface="+mj-lt"/>
              <a:buAutoNum type="arabicPeriod"/>
            </a:pPr>
            <a:r>
              <a:rPr lang="en-US" altLang="en" sz="2400" dirty="0" smtClean="0">
                <a:latin typeface="Arial" panose="020B0604020202020204" pitchFamily="34" charset="0"/>
                <a:cs typeface="Arial" panose="020B0604020202020204" pitchFamily="34" charset="0"/>
              </a:rPr>
              <a:t>Or </a:t>
            </a:r>
            <a:r>
              <a:rPr lang="en-US" altLang="en" sz="2400" dirty="0">
                <a:latin typeface="Arial" panose="020B0604020202020204" pitchFamily="34" charset="0"/>
                <a:cs typeface="Arial" panose="020B0604020202020204" pitchFamily="34" charset="0"/>
              </a:rPr>
              <a:t>they may be caused by exposure to DNA-damaging agents in the environment. </a:t>
            </a:r>
            <a:endParaRPr lang="en-US" altLang="en" sz="2400" dirty="0" smtClean="0">
              <a:latin typeface="Arial" panose="020B0604020202020204" pitchFamily="34" charset="0"/>
              <a:cs typeface="Arial" panose="020B0604020202020204" pitchFamily="34" charset="0"/>
            </a:endParaRPr>
          </a:p>
          <a:p>
            <a:pPr>
              <a:lnSpc>
                <a:spcPct val="100000"/>
              </a:lnSpc>
            </a:pPr>
            <a:r>
              <a:rPr lang="en-US" altLang="en" sz="2400" dirty="0" smtClean="0">
                <a:latin typeface="Arial" panose="020B0604020202020204" pitchFamily="34" charset="0"/>
                <a:cs typeface="Arial" panose="020B0604020202020204" pitchFamily="34" charset="0"/>
              </a:rPr>
              <a:t>Mutations </a:t>
            </a:r>
            <a:r>
              <a:rPr lang="en-US" altLang="en" sz="2400" dirty="0">
                <a:latin typeface="Arial" panose="020B0604020202020204" pitchFamily="34" charset="0"/>
                <a:cs typeface="Arial" panose="020B0604020202020204" pitchFamily="34" charset="0"/>
              </a:rPr>
              <a:t>can be harmful, beneficial, or have no effect. </a:t>
            </a:r>
            <a:r>
              <a:rPr lang="en-US" altLang="en" sz="2400" dirty="0" smtClean="0">
                <a:latin typeface="Arial" panose="020B0604020202020204" pitchFamily="34" charset="0"/>
                <a:cs typeface="Arial" panose="020B0604020202020204" pitchFamily="34" charset="0"/>
              </a:rPr>
              <a:t>If </a:t>
            </a:r>
            <a:r>
              <a:rPr lang="en-US" altLang="en" sz="2400" dirty="0">
                <a:latin typeface="Arial" panose="020B0604020202020204" pitchFamily="34" charset="0"/>
                <a:cs typeface="Arial" panose="020B0604020202020204" pitchFamily="34" charset="0"/>
              </a:rPr>
              <a:t>they occur in cells that make eggs or </a:t>
            </a:r>
            <a:r>
              <a:rPr lang="en-US" altLang="en" sz="2400" dirty="0" smtClean="0">
                <a:latin typeface="Arial" panose="020B0604020202020204" pitchFamily="34" charset="0"/>
                <a:cs typeface="Arial" panose="020B0604020202020204" pitchFamily="34" charset="0"/>
              </a:rPr>
              <a:t>sperm, they </a:t>
            </a:r>
            <a:r>
              <a:rPr lang="en-US" altLang="en" sz="2400" dirty="0">
                <a:latin typeface="Arial" panose="020B0604020202020204" pitchFamily="34" charset="0"/>
                <a:cs typeface="Arial" panose="020B0604020202020204" pitchFamily="34" charset="0"/>
              </a:rPr>
              <a:t>can be </a:t>
            </a:r>
            <a:r>
              <a:rPr lang="en-US" altLang="en" sz="2400" dirty="0" smtClean="0">
                <a:latin typeface="Arial" panose="020B0604020202020204" pitchFamily="34" charset="0"/>
                <a:cs typeface="Arial" panose="020B0604020202020204" pitchFamily="34" charset="0"/>
              </a:rPr>
              <a:t>inherited</a:t>
            </a:r>
          </a:p>
          <a:p>
            <a:pPr>
              <a:lnSpc>
                <a:spcPct val="100000"/>
              </a:lnSpc>
            </a:pPr>
            <a:r>
              <a:rPr lang="en-US" altLang="en" sz="2400" dirty="0" smtClean="0">
                <a:latin typeface="Arial" panose="020B0604020202020204" pitchFamily="34" charset="0"/>
                <a:cs typeface="Arial" panose="020B0604020202020204" pitchFamily="34" charset="0"/>
              </a:rPr>
              <a:t> </a:t>
            </a:r>
            <a:r>
              <a:rPr lang="en-US" altLang="en" sz="2400" dirty="0">
                <a:latin typeface="Arial" panose="020B0604020202020204" pitchFamily="34" charset="0"/>
                <a:cs typeface="Arial" panose="020B0604020202020204" pitchFamily="34" charset="0"/>
              </a:rPr>
              <a:t>if mutations occur in other types of cells, they are not inherited. </a:t>
            </a:r>
            <a:endParaRPr lang="en-US" altLang="en" sz="2400" dirty="0" smtClean="0">
              <a:latin typeface="Arial" panose="020B0604020202020204" pitchFamily="34" charset="0"/>
              <a:cs typeface="Arial" panose="020B0604020202020204" pitchFamily="34" charset="0"/>
            </a:endParaRPr>
          </a:p>
          <a:p>
            <a:pPr>
              <a:lnSpc>
                <a:spcPct val="100000"/>
              </a:lnSpc>
            </a:pPr>
            <a:r>
              <a:rPr lang="en-US" altLang="en" sz="2400" dirty="0" smtClean="0">
                <a:latin typeface="Arial" panose="020B0604020202020204" pitchFamily="34" charset="0"/>
                <a:cs typeface="Arial" panose="020B0604020202020204" pitchFamily="34" charset="0"/>
              </a:rPr>
              <a:t>Certain </a:t>
            </a:r>
            <a:r>
              <a:rPr lang="en-US" altLang="en" sz="2400" dirty="0">
                <a:latin typeface="Arial" panose="020B0604020202020204" pitchFamily="34" charset="0"/>
                <a:cs typeface="Arial" panose="020B0604020202020204" pitchFamily="34" charset="0"/>
              </a:rPr>
              <a:t>mutations may lead to cancer or other diseases. </a:t>
            </a:r>
            <a:endParaRPr lang="en-US" altLang="en" sz="2400" dirty="0" smtClean="0">
              <a:latin typeface="Arial" panose="020B0604020202020204" pitchFamily="34" charset="0"/>
              <a:cs typeface="Arial" panose="020B0604020202020204" pitchFamily="34" charset="0"/>
            </a:endParaRPr>
          </a:p>
          <a:p>
            <a:pPr>
              <a:lnSpc>
                <a:spcPct val="100000"/>
              </a:lnSpc>
            </a:pPr>
            <a:r>
              <a:rPr lang="en-US" altLang="en" sz="2400" dirty="0" smtClean="0">
                <a:latin typeface="Arial" panose="020B0604020202020204" pitchFamily="34" charset="0"/>
                <a:cs typeface="Arial" panose="020B0604020202020204" pitchFamily="34" charset="0"/>
              </a:rPr>
              <a:t>A </a:t>
            </a:r>
            <a:r>
              <a:rPr lang="en-US" altLang="en" sz="2400" dirty="0">
                <a:latin typeface="Arial" panose="020B0604020202020204" pitchFamily="34" charset="0"/>
                <a:cs typeface="Arial" panose="020B0604020202020204" pitchFamily="34" charset="0"/>
              </a:rPr>
              <a:t>mutation is sometimes called a variant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مربع نص 1"/>
          <p:cNvSpPr txBox="1">
            <a:spLocks noGrp="1"/>
          </p:cNvSpPr>
          <p:nvPr>
            <p:ph type="title"/>
          </p:nvPr>
        </p:nvSpPr>
        <p:spPr>
          <a:xfrm>
            <a:off x="0" y="290403"/>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altLang="en" sz="4000" dirty="0"/>
              <a:t>DNA </a:t>
            </a:r>
            <a:r>
              <a:rPr lang="en-US" altLang="en" sz="4000" dirty="0" smtClean="0"/>
              <a:t>Mutation</a:t>
            </a:r>
            <a:endParaRPr lang="en-US" altLang="en"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20" name="مستطيل 1"/>
          <p:cNvSpPr>
            <a:spLocks noGrp="1"/>
          </p:cNvSpPr>
          <p:nvPr>
            <p:ph type="title"/>
          </p:nvPr>
        </p:nvSpPr>
        <p:spPr>
          <a:xfrm>
            <a:off x="0" y="2961287"/>
            <a:ext cx="12192000" cy="286232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smtClean="0">
                <a:solidFill>
                  <a:srgbClr val="FF0000"/>
                </a:solidFill>
                <a:latin typeface="Arial" panose="020B0604020202020204" pitchFamily="34" charset="0"/>
                <a:cs typeface="Arial" panose="020B0604020202020204" pitchFamily="34" charset="0"/>
              </a:rPr>
              <a:t>Types of RNA:</a:t>
            </a:r>
            <a:br>
              <a:rPr lang="en-US" sz="2800" b="1" dirty="0" smtClean="0">
                <a:solidFill>
                  <a:srgbClr val="FF0000"/>
                </a:solidFill>
                <a:latin typeface="Arial" panose="020B0604020202020204" pitchFamily="34" charset="0"/>
                <a:cs typeface="Arial" panose="020B0604020202020204" pitchFamily="34" charset="0"/>
              </a:rPr>
            </a:br>
            <a:r>
              <a:rPr lang="en-US" sz="2400" b="1" dirty="0" smtClean="0">
                <a:solidFill>
                  <a:srgbClr val="FF0000"/>
                </a:solidFill>
                <a:latin typeface="Arial" panose="020B0604020202020204" pitchFamily="34" charset="0"/>
                <a:cs typeface="Arial" panose="020B0604020202020204" pitchFamily="34" charset="0"/>
              </a:rPr>
              <a:t/>
            </a:r>
            <a:br>
              <a:rPr lang="en-US" sz="2400" b="1" dirty="0" smtClean="0">
                <a:solidFill>
                  <a:srgbClr val="FF0000"/>
                </a:solidFill>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Messenger </a:t>
            </a:r>
            <a:r>
              <a:rPr lang="en-US" sz="2400" b="1" dirty="0">
                <a:latin typeface="Arial" panose="020B0604020202020204" pitchFamily="34" charset="0"/>
                <a:cs typeface="Arial" panose="020B0604020202020204" pitchFamily="34" charset="0"/>
              </a:rPr>
              <a:t>RNA </a:t>
            </a:r>
            <a:r>
              <a:rPr lang="en-US" sz="2400" b="1" i="1" dirty="0">
                <a:latin typeface="Arial" panose="020B0604020202020204" pitchFamily="34" charset="0"/>
                <a:cs typeface="Arial" panose="020B0604020202020204" pitchFamily="34" charset="0"/>
              </a:rPr>
              <a:t>(mRNA)</a:t>
            </a:r>
            <a:r>
              <a:rPr lang="en-US" sz="2400" dirty="0">
                <a:latin typeface="Arial" panose="020B0604020202020204" pitchFamily="34" charset="0"/>
                <a:cs typeface="Arial" panose="020B0604020202020204" pitchFamily="34" charset="0"/>
              </a:rPr>
              <a:t> – a transcript copy of a gene which encodes a specific polypeptide</a:t>
            </a:r>
          </a:p>
          <a:p>
            <a:pPr algn="l"/>
            <a:r>
              <a:rPr lang="en-US" sz="2400" b="1" dirty="0">
                <a:latin typeface="Arial" panose="020B0604020202020204" pitchFamily="34" charset="0"/>
                <a:cs typeface="Arial" panose="020B0604020202020204" pitchFamily="34" charset="0"/>
              </a:rPr>
              <a:t>Transfer RNA </a:t>
            </a:r>
            <a:r>
              <a:rPr lang="en-US" sz="2400" b="1" i="1" dirty="0">
                <a:latin typeface="Arial" panose="020B0604020202020204" pitchFamily="34" charset="0"/>
                <a:cs typeface="Arial" panose="020B0604020202020204" pitchFamily="34" charset="0"/>
              </a:rPr>
              <a:t>(</a:t>
            </a:r>
            <a:r>
              <a:rPr lang="en-US" sz="2400" b="1" i="1" dirty="0" err="1">
                <a:latin typeface="Arial" panose="020B0604020202020204" pitchFamily="34" charset="0"/>
                <a:cs typeface="Arial" panose="020B0604020202020204" pitchFamily="34" charset="0"/>
              </a:rPr>
              <a:t>tRNA</a:t>
            </a:r>
            <a:r>
              <a:rPr lang="en-US" sz="2400" b="1"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carries the polypeptide subunits (amino acids) to the organelle responsible for synthesis (ribosome)</a:t>
            </a:r>
          </a:p>
          <a:p>
            <a:pPr algn="l" rtl="0"/>
            <a:r>
              <a:rPr lang="en-US" sz="2400" b="1" dirty="0">
                <a:latin typeface="Arial" panose="020B0604020202020204" pitchFamily="34" charset="0"/>
                <a:cs typeface="Arial" panose="020B0604020202020204" pitchFamily="34" charset="0"/>
              </a:rPr>
              <a:t>Ribosomal RNA </a:t>
            </a:r>
            <a:r>
              <a:rPr lang="en-US" sz="2400" b="1" i="1" dirty="0">
                <a:latin typeface="Arial" panose="020B0604020202020204" pitchFamily="34" charset="0"/>
                <a:cs typeface="Arial" panose="020B0604020202020204" pitchFamily="34" charset="0"/>
              </a:rPr>
              <a:t>(</a:t>
            </a:r>
            <a:r>
              <a:rPr lang="en-US" sz="2400" b="1" i="1" dirty="0" err="1">
                <a:latin typeface="Arial" panose="020B0604020202020204" pitchFamily="34" charset="0"/>
                <a:cs typeface="Arial" panose="020B0604020202020204" pitchFamily="34" charset="0"/>
              </a:rPr>
              <a:t>rRNA</a:t>
            </a:r>
            <a:r>
              <a:rPr lang="en-US" sz="2400" b="1"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a primary component of the ribosome and is responsible for its catalytic activity</a:t>
            </a:r>
          </a:p>
        </p:txBody>
      </p:sp>
      <p:sp>
        <p:nvSpPr>
          <p:cNvPr id="1048718" name="TextBox 1048717"/>
          <p:cNvSpPr txBox="1"/>
          <p:nvPr/>
        </p:nvSpPr>
        <p:spPr>
          <a:xfrm>
            <a:off x="0" y="956780"/>
            <a:ext cx="12192000" cy="1938992"/>
          </a:xfrm>
          <a:prstGeom prst="rect">
            <a:avLst/>
          </a:prstGeom>
        </p:spPr>
        <p:txBody>
          <a:bodyPr wrap="square" rtlCol="0">
            <a:spAutoFit/>
          </a:bodyPr>
          <a:lstStyle/>
          <a:p>
            <a:pPr marL="457200" indent="-457200">
              <a:buFont typeface="Wingdings" panose="05000000000000000000" pitchFamily="2" charset="2"/>
              <a:buChar char="v"/>
            </a:pPr>
            <a:r>
              <a:rPr lang="x-none" sz="2400" dirty="0">
                <a:solidFill>
                  <a:srgbClr val="000000"/>
                </a:solidFill>
                <a:latin typeface="Arial" panose="020B0604020202020204" pitchFamily="34" charset="0"/>
                <a:cs typeface="Arial" panose="020B0604020202020204" pitchFamily="34" charset="0"/>
              </a:rPr>
              <a:t> It is made up of nucleotides, which are ribose sugars attached to nitrogenous bases and phosphate groups. </a:t>
            </a:r>
            <a:endParaRPr lang="en-US" sz="2400" dirty="0" smtClean="0">
              <a:solidFill>
                <a:srgbClr val="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x-none" sz="2400" dirty="0" smtClean="0">
                <a:solidFill>
                  <a:srgbClr val="000000"/>
                </a:solidFill>
                <a:latin typeface="Arial" panose="020B0604020202020204" pitchFamily="34" charset="0"/>
                <a:cs typeface="Arial" panose="020B0604020202020204" pitchFamily="34" charset="0"/>
              </a:rPr>
              <a:t>The </a:t>
            </a:r>
            <a:r>
              <a:rPr lang="x-none" sz="2400" dirty="0">
                <a:solidFill>
                  <a:srgbClr val="000000"/>
                </a:solidFill>
                <a:latin typeface="Arial" panose="020B0604020202020204" pitchFamily="34" charset="0"/>
                <a:cs typeface="Arial" panose="020B0604020202020204" pitchFamily="34" charset="0"/>
              </a:rPr>
              <a:t>nitrogenous bases include adenine, guanine, uracil, and cytosine. </a:t>
            </a:r>
            <a:endParaRPr lang="en-US" sz="2400" dirty="0" smtClean="0">
              <a:solidFill>
                <a:srgbClr val="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x-none" sz="2400" dirty="0" smtClean="0">
                <a:solidFill>
                  <a:srgbClr val="000000"/>
                </a:solidFill>
                <a:latin typeface="Arial" panose="020B0604020202020204" pitchFamily="34" charset="0"/>
                <a:cs typeface="Arial" panose="020B0604020202020204" pitchFamily="34" charset="0"/>
              </a:rPr>
              <a:t>RNA </a:t>
            </a:r>
            <a:r>
              <a:rPr lang="x-none" sz="2400" dirty="0">
                <a:solidFill>
                  <a:srgbClr val="000000"/>
                </a:solidFill>
                <a:latin typeface="Arial" panose="020B0604020202020204" pitchFamily="34" charset="0"/>
                <a:cs typeface="Arial" panose="020B0604020202020204" pitchFamily="34" charset="0"/>
              </a:rPr>
              <a:t>mostly exists in the single-stranded form, but there are special RNA viruses that are double-stranded</a:t>
            </a:r>
          </a:p>
        </p:txBody>
      </p:sp>
      <p:sp>
        <p:nvSpPr>
          <p:cNvPr id="5" name="مربع نص 1"/>
          <p:cNvSpPr txBox="1">
            <a:spLocks/>
          </p:cNvSpPr>
          <p:nvPr/>
        </p:nvSpPr>
        <p:spPr>
          <a:xfrm>
            <a:off x="0" y="290403"/>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spAutoFit/>
          </a:bodyPr>
          <a:lstStyle>
            <a:defPPr>
              <a:defRPr lang="ar-SA"/>
            </a:defPPr>
            <a:lvl1pPr marL="0" algn="r" defTabSz="914400" rtl="1" eaLnBrk="1" latinLnBrk="0" hangingPunct="1">
              <a:lnSpc>
                <a:spcPct val="90000"/>
              </a:lnSpc>
              <a:spcBef>
                <a:spcPct val="0"/>
              </a:spcBef>
              <a:buNone/>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altLang="en" sz="4000" dirty="0" smtClean="0"/>
              <a:t>RNA Structure</a:t>
            </a:r>
            <a:endParaRPr lang="en-US" altLang="en"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5"/>
          <p:cNvPicPr>
            <a:picLocks/>
          </p:cNvPicPr>
          <p:nvPr/>
        </p:nvPicPr>
        <p:blipFill>
          <a:blip r:embed="rId2"/>
          <a:srcRect/>
          <a:stretch>
            <a:fillRect/>
          </a:stretch>
        </p:blipFill>
        <p:spPr bwMode="auto">
          <a:xfrm>
            <a:off x="228601" y="485777"/>
            <a:ext cx="11715749" cy="4571998"/>
          </a:xfrm>
          <a:prstGeom prst="rect">
            <a:avLst/>
          </a:prstGeom>
          <a:noFill/>
          <a:ln>
            <a:noFill/>
          </a:ln>
          <a:effectLst/>
        </p:spPr>
      </p:pic>
    </p:spTree>
    <p:extLst>
      <p:ext uri="{BB962C8B-B14F-4D97-AF65-F5344CB8AC3E}">
        <p14:creationId xmlns:p14="http://schemas.microsoft.com/office/powerpoint/2010/main" val="388799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22" name="Content Placeholder 5"/>
          <p:cNvSpPr>
            <a:spLocks noGrp="1"/>
          </p:cNvSpPr>
          <p:nvPr>
            <p:ph idx="1"/>
          </p:nvPr>
        </p:nvSpPr>
        <p:spPr>
          <a:xfrm>
            <a:off x="0" y="1471614"/>
            <a:ext cx="12192000" cy="2971800"/>
          </a:xfrm>
        </p:spPr>
        <p:txBody>
          <a:bodyPr/>
          <a:lstStyle/>
          <a:p>
            <a:r>
              <a:rPr lang="en-US" dirty="0" smtClean="0"/>
              <a:t> </a:t>
            </a:r>
            <a:r>
              <a:rPr lang="en-US" dirty="0"/>
              <a:t>In order for a cell to manufacture these proteins, specific genes within its DNA must first be transcribed into molecules of mRNA; then, these transcripts must be translated into chains of amino acids, which later fold into fully functional proteins</a:t>
            </a:r>
          </a:p>
          <a:p>
            <a:r>
              <a:rPr lang="en-US" dirty="0"/>
              <a:t>Protein synthesis can be divided broadly into two phases: transcription and translation. During transcription, a section of DNA encoding a protein, known as a gene, is converted into a template molecule called messenger RNA (mRNA</a:t>
            </a:r>
          </a:p>
        </p:txBody>
      </p:sp>
      <p:sp>
        <p:nvSpPr>
          <p:cNvPr id="4" name="مربع نص 1"/>
          <p:cNvSpPr txBox="1">
            <a:spLocks/>
          </p:cNvSpPr>
          <p:nvPr/>
        </p:nvSpPr>
        <p:spPr>
          <a:xfrm>
            <a:off x="0" y="290403"/>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spAutoFit/>
          </a:bodyPr>
          <a:lstStyle>
            <a:defPPr>
              <a:defRPr lang="ar-SA"/>
            </a:defPPr>
            <a:lvl1pPr marL="0" algn="r" defTabSz="914400" rtl="1" eaLnBrk="1" latinLnBrk="0" hangingPunct="1">
              <a:lnSpc>
                <a:spcPct val="90000"/>
              </a:lnSpc>
              <a:spcBef>
                <a:spcPct val="0"/>
              </a:spcBef>
              <a:buNone/>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sz="4000" dirty="0" err="1"/>
              <a:t>Protien</a:t>
            </a:r>
            <a:r>
              <a:rPr lang="en-US" sz="4000" dirty="0"/>
              <a:t> synthesis</a:t>
            </a:r>
            <a:endParaRPr lang="en-US" altLang="en"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23" name="مستطيل 1"/>
          <p:cNvSpPr/>
          <p:nvPr/>
        </p:nvSpPr>
        <p:spPr>
          <a:xfrm>
            <a:off x="0" y="1300163"/>
            <a:ext cx="12192000" cy="193899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457200" lvl="0" indent="-457200" algn="just" rtl="0">
              <a:buFont typeface="Wingdings" panose="05000000000000000000" pitchFamily="2" charset="2"/>
              <a:buChar char="q"/>
            </a:pPr>
            <a:r>
              <a:rPr lang="en-US" sz="2400" dirty="0">
                <a:latin typeface="Arial" panose="020B0604020202020204" pitchFamily="34" charset="0"/>
                <a:cs typeface="Arial" panose="020B0604020202020204" pitchFamily="34" charset="0"/>
              </a:rPr>
              <a:t>Gene is a part of the DNA molecule that contains the information needed to code for proteins and enzymes needed for the day-to-day function of the cells in the body. </a:t>
            </a:r>
          </a:p>
          <a:p>
            <a:pPr marL="457200" lvl="0" indent="-457200" algn="just" rtl="0">
              <a:buFont typeface="Wingdings" panose="05000000000000000000" pitchFamily="2" charset="2"/>
              <a:buChar char="q"/>
            </a:pPr>
            <a:r>
              <a:rPr lang="en-US" sz="2400" dirty="0">
                <a:latin typeface="Arial" panose="020B0604020202020204" pitchFamily="34" charset="0"/>
                <a:cs typeface="Arial" panose="020B0604020202020204" pitchFamily="34" charset="0"/>
              </a:rPr>
              <a:t>humans have only about </a:t>
            </a:r>
            <a:r>
              <a:rPr lang="en-US" sz="2400" i="1" dirty="0">
                <a:solidFill>
                  <a:srgbClr val="FF0000"/>
                </a:solidFill>
                <a:latin typeface="Arial" panose="020B0604020202020204" pitchFamily="34" charset="0"/>
                <a:cs typeface="Arial" panose="020B0604020202020204" pitchFamily="34" charset="0"/>
              </a:rPr>
              <a:t>25,000</a:t>
            </a:r>
            <a:r>
              <a:rPr lang="en-US" sz="2400" dirty="0">
                <a:latin typeface="Arial" panose="020B0604020202020204" pitchFamily="34" charset="0"/>
                <a:cs typeface="Arial" panose="020B0604020202020204" pitchFamily="34" charset="0"/>
              </a:rPr>
              <a:t> protein-coding genes. </a:t>
            </a:r>
          </a:p>
          <a:p>
            <a:pPr marL="457200" lvl="0" indent="-457200" algn="just" rtl="0">
              <a:buFont typeface="Wingdings" panose="05000000000000000000" pitchFamily="2" charset="2"/>
              <a:buChar char="q"/>
            </a:pPr>
            <a:r>
              <a:rPr lang="en-US" sz="2400" dirty="0">
                <a:latin typeface="Arial" panose="020B0604020202020204" pitchFamily="34" charset="0"/>
                <a:cs typeface="Arial" panose="020B0604020202020204" pitchFamily="34" charset="0"/>
              </a:rPr>
              <a:t>With few exceptions, each gene provides the instructions for the synthesis </a:t>
            </a:r>
            <a:r>
              <a:rPr lang="en-US" sz="2400" i="1" dirty="0">
                <a:solidFill>
                  <a:srgbClr val="FF0000"/>
                </a:solidFill>
                <a:latin typeface="Arial" panose="020B0604020202020204" pitchFamily="34" charset="0"/>
                <a:cs typeface="Arial" panose="020B0604020202020204" pitchFamily="34" charset="0"/>
              </a:rPr>
              <a:t>of  single protein</a:t>
            </a:r>
            <a:r>
              <a:rPr lang="en-US" sz="2400" dirty="0">
                <a:latin typeface="Arial" panose="020B0604020202020204" pitchFamily="34" charset="0"/>
                <a:cs typeface="Arial" panose="020B0604020202020204" pitchFamily="34" charset="0"/>
              </a:rPr>
              <a:t>.  </a:t>
            </a:r>
          </a:p>
        </p:txBody>
      </p:sp>
      <p:sp>
        <p:nvSpPr>
          <p:cNvPr id="3" name="مربع نص 1"/>
          <p:cNvSpPr txBox="1">
            <a:spLocks/>
          </p:cNvSpPr>
          <p:nvPr/>
        </p:nvSpPr>
        <p:spPr>
          <a:xfrm>
            <a:off x="0" y="290403"/>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spAutoFit/>
          </a:bodyPr>
          <a:lstStyle>
            <a:defPPr>
              <a:defRPr lang="ar-SA"/>
            </a:defPPr>
            <a:lvl1pPr marL="0" algn="r" defTabSz="914400" rtl="1" eaLnBrk="1" latinLnBrk="0" hangingPunct="1">
              <a:lnSpc>
                <a:spcPct val="90000"/>
              </a:lnSpc>
              <a:spcBef>
                <a:spcPct val="0"/>
              </a:spcBef>
              <a:buNone/>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sz="4000" dirty="0" smtClean="0"/>
              <a:t>GENE</a:t>
            </a:r>
            <a:endParaRPr lang="en-US" altLang="en" sz="4000" dirty="0"/>
          </a:p>
        </p:txBody>
      </p:sp>
      <p:sp>
        <p:nvSpPr>
          <p:cNvPr id="2" name="Rectangle 1"/>
          <p:cNvSpPr/>
          <p:nvPr/>
        </p:nvSpPr>
        <p:spPr>
          <a:xfrm>
            <a:off x="361950" y="3347561"/>
            <a:ext cx="11639550" cy="1569660"/>
          </a:xfrm>
          <a:prstGeom prst="rect">
            <a:avLst/>
          </a:prstGeom>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Gene; intron and exon Genes are made up of:</a:t>
            </a:r>
          </a:p>
          <a:p>
            <a:pPr marL="514350" indent="-514350">
              <a:buFont typeface="+mj-lt"/>
              <a:buAutoNum type="arabicPeriod"/>
            </a:pPr>
            <a:r>
              <a:rPr lang="en-US" sz="2400" dirty="0">
                <a:latin typeface="Arial" panose="020B0604020202020204" pitchFamily="34" charset="0"/>
                <a:cs typeface="Arial" panose="020B0604020202020204" pitchFamily="34" charset="0"/>
              </a:rPr>
              <a:t> promoter regions.</a:t>
            </a:r>
          </a:p>
          <a:p>
            <a:pPr marL="514350" indent="-514350">
              <a:buFont typeface="+mj-lt"/>
              <a:buAutoNum type="arabicPeriod"/>
            </a:pPr>
            <a:r>
              <a:rPr lang="en-US" sz="2400" dirty="0">
                <a:latin typeface="Arial" panose="020B0604020202020204" pitchFamily="34" charset="0"/>
                <a:cs typeface="Arial" panose="020B0604020202020204" pitchFamily="34" charset="0"/>
              </a:rPr>
              <a:t> and alternating regions of introns (noncoding sequences).</a:t>
            </a:r>
          </a:p>
          <a:p>
            <a:pPr marL="514350" indent="-514350">
              <a:buFont typeface="+mj-lt"/>
              <a:buAutoNum type="arabicPeriod"/>
            </a:pPr>
            <a:r>
              <a:rPr lang="en-US" sz="2400" dirty="0">
                <a:latin typeface="Arial" panose="020B0604020202020204" pitchFamily="34" charset="0"/>
                <a:cs typeface="Arial" panose="020B0604020202020204" pitchFamily="34" charset="0"/>
              </a:rPr>
              <a:t> and exons (coding sequences).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51338"/>
          </a:xfrm>
        </p:spPr>
        <p:txBody>
          <a:bodyPr>
            <a:normAutofit/>
          </a:bodyPr>
          <a:lstStyle/>
          <a:p>
            <a:r>
              <a:rPr lang="en-US" b="1" dirty="0" smtClean="0">
                <a:solidFill>
                  <a:srgbClr val="FF0000"/>
                </a:solidFill>
                <a:latin typeface="Arial" panose="020B0604020202020204" pitchFamily="34" charset="0"/>
                <a:cs typeface="Arial" panose="020B0604020202020204" pitchFamily="34" charset="0"/>
              </a:rPr>
              <a:t>The </a:t>
            </a:r>
            <a:r>
              <a:rPr lang="en-US" b="1" dirty="0">
                <a:solidFill>
                  <a:srgbClr val="FF0000"/>
                </a:solidFill>
                <a:latin typeface="Arial" panose="020B0604020202020204" pitchFamily="34" charset="0"/>
                <a:cs typeface="Arial" panose="020B0604020202020204" pitchFamily="34" charset="0"/>
              </a:rPr>
              <a:t>production of a functional protein involves </a:t>
            </a:r>
            <a:r>
              <a:rPr lang="en-US" dirty="0" smtClean="0">
                <a:solidFill>
                  <a:srgbClr val="FF0000"/>
                </a:solidFill>
              </a:rPr>
              <a:t>.</a:t>
            </a:r>
          </a:p>
          <a:p>
            <a:r>
              <a:rPr lang="en-US" dirty="0" smtClean="0"/>
              <a:t>the </a:t>
            </a:r>
            <a:r>
              <a:rPr lang="en-US" dirty="0"/>
              <a:t>transcription of the gene from DNA into RNA</a:t>
            </a:r>
            <a:r>
              <a:rPr lang="en-US" dirty="0" smtClean="0"/>
              <a:t>,</a:t>
            </a:r>
          </a:p>
          <a:p>
            <a:r>
              <a:rPr lang="en-US" dirty="0" smtClean="0"/>
              <a:t> </a:t>
            </a:r>
            <a:r>
              <a:rPr lang="en-US" dirty="0"/>
              <a:t>the removal of introns and splicing together of exons, </a:t>
            </a:r>
            <a:endParaRPr lang="en-US" dirty="0" smtClean="0"/>
          </a:p>
          <a:p>
            <a:r>
              <a:rPr lang="en-US" dirty="0" smtClean="0"/>
              <a:t>the </a:t>
            </a:r>
            <a:r>
              <a:rPr lang="en-US" dirty="0"/>
              <a:t>translation of the spliced RNA sequences into a chain of amino acids</a:t>
            </a:r>
            <a:r>
              <a:rPr lang="en-US" dirty="0" smtClean="0"/>
              <a:t>,</a:t>
            </a:r>
          </a:p>
          <a:p>
            <a:r>
              <a:rPr lang="en-US" dirty="0" smtClean="0"/>
              <a:t> </a:t>
            </a:r>
            <a:r>
              <a:rPr lang="en-US" dirty="0"/>
              <a:t>and the posttranslational modification of the protein molecule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250" y="2511028"/>
            <a:ext cx="5338761" cy="4004071"/>
          </a:xfrm>
          <a:prstGeom prst="rect">
            <a:avLst/>
          </a:prstGeom>
        </p:spPr>
      </p:pic>
    </p:spTree>
    <p:extLst>
      <p:ext uri="{BB962C8B-B14F-4D97-AF65-F5344CB8AC3E}">
        <p14:creationId xmlns:p14="http://schemas.microsoft.com/office/powerpoint/2010/main" val="48689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97160" name="Content Placeholder 3"/>
          <p:cNvPicPr>
            <a:picLocks noGrp="1" noChangeAspect="1" noChangeArrowheads="1"/>
          </p:cNvPicPr>
          <p:nvPr>
            <p:ph idx="1"/>
          </p:nvPr>
        </p:nvPicPr>
        <p:blipFill>
          <a:blip r:embed="rId2"/>
          <a:srcRect/>
          <a:stretch>
            <a:fillRect/>
          </a:stretch>
        </p:blipFill>
        <p:spPr bwMode="auto">
          <a:xfrm>
            <a:off x="0" y="-29669"/>
            <a:ext cx="12192000" cy="6887669"/>
          </a:xfrm>
          <a:prstGeom prst="rect">
            <a:avLst/>
          </a:prstGeom>
          <a:noFill/>
          <a:ln>
            <a:noFill/>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97162" name="Content Placeholder 3"/>
          <p:cNvPicPr>
            <a:picLocks noGrp="1" noChangeAspect="1" noChangeArrowheads="1"/>
          </p:cNvPicPr>
          <p:nvPr>
            <p:ph idx="1"/>
          </p:nvPr>
        </p:nvPicPr>
        <p:blipFill rotWithShape="1">
          <a:blip r:embed="rId2"/>
          <a:srcRect b="8007"/>
          <a:stretch>
            <a:fillRect/>
          </a:stretch>
        </p:blipFill>
        <p:spPr bwMode="auto">
          <a:xfrm>
            <a:off x="1" y="0"/>
            <a:ext cx="12192000" cy="6858000"/>
          </a:xfrm>
          <a:prstGeom prst="rect">
            <a:avLst/>
          </a:prstGeom>
          <a:noFill/>
          <a:ln>
            <a:noFill/>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97161" name="Picture 4"/>
          <p:cNvPicPr>
            <a:picLocks noChangeAspect="1"/>
          </p:cNvPicPr>
          <p:nvPr/>
        </p:nvPicPr>
        <p:blipFill>
          <a:blip r:embed="rId2"/>
          <a:stretch>
            <a:fillRect/>
          </a:stretch>
        </p:blipFill>
        <p:spPr>
          <a:xfrm>
            <a:off x="-1" y="0"/>
            <a:ext cx="12192001"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Content Placeholder 3"/>
          <p:cNvPicPr>
            <a:picLocks/>
          </p:cNvPicPr>
          <p:nvPr/>
        </p:nvPicPr>
        <p:blipFill rotWithShape="1">
          <a:blip r:embed="rId2"/>
          <a:srcRect l="3824" t="10028" b="5445"/>
          <a:stretch>
            <a:fillRect/>
          </a:stretch>
        </p:blipFill>
        <p:spPr bwMode="auto">
          <a:xfrm>
            <a:off x="7125813" y="0"/>
            <a:ext cx="5303643" cy="6821022"/>
          </a:xfrm>
          <a:prstGeom prst="rect">
            <a:avLst/>
          </a:prstGeom>
          <a:noFill/>
          <a:ln>
            <a:noFill/>
          </a:ln>
          <a:effectLst/>
        </p:spPr>
      </p:pic>
      <p:sp>
        <p:nvSpPr>
          <p:cNvPr id="2" name="Rectangle 1"/>
          <p:cNvSpPr/>
          <p:nvPr/>
        </p:nvSpPr>
        <p:spPr>
          <a:xfrm>
            <a:off x="104775" y="0"/>
            <a:ext cx="7153276" cy="5858014"/>
          </a:xfrm>
          <a:prstGeom prst="rect">
            <a:avLst/>
          </a:prstGeom>
        </p:spPr>
        <p:txBody>
          <a:bodyPr wrap="square">
            <a:spAutoFit/>
          </a:bodyPr>
          <a:lstStyle/>
          <a:p>
            <a:pPr>
              <a:lnSpc>
                <a:spcPct val="150000"/>
              </a:lnSpc>
            </a:pPr>
            <a:r>
              <a:rPr lang="en-US" dirty="0">
                <a:solidFill>
                  <a:srgbClr val="0070C0"/>
                </a:solidFill>
                <a:latin typeface="Arial" panose="020B0604020202020204" pitchFamily="34" charset="0"/>
                <a:cs typeface="Arial" panose="020B0604020202020204" pitchFamily="34" charset="0"/>
              </a:rPr>
              <a:t>What are autosome and </a:t>
            </a:r>
            <a:r>
              <a:rPr lang="en-US" dirty="0" err="1">
                <a:solidFill>
                  <a:srgbClr val="0070C0"/>
                </a:solidFill>
                <a:latin typeface="Arial" panose="020B0604020202020204" pitchFamily="34" charset="0"/>
                <a:cs typeface="Arial" panose="020B0604020202020204" pitchFamily="34" charset="0"/>
              </a:rPr>
              <a:t>allosome</a:t>
            </a:r>
            <a:r>
              <a:rPr lang="en-US" dirty="0">
                <a:solidFill>
                  <a:srgbClr val="0070C0"/>
                </a:solidFill>
                <a:latin typeface="Arial" panose="020B0604020202020204" pitchFamily="34" charset="0"/>
                <a:cs typeface="Arial" panose="020B0604020202020204" pitchFamily="34" charset="0"/>
              </a:rPr>
              <a:t>?</a:t>
            </a:r>
          </a:p>
          <a:p>
            <a:pPr>
              <a:lnSpc>
                <a:spcPct val="150000"/>
              </a:lnSpc>
            </a:pPr>
            <a:r>
              <a:rPr lang="en-US" dirty="0" smtClean="0">
                <a:latin typeface="Arial" panose="020B0604020202020204" pitchFamily="34" charset="0"/>
                <a:cs typeface="Arial" panose="020B0604020202020204" pitchFamily="34" charset="0"/>
              </a:rPr>
              <a:t>-Th</a:t>
            </a:r>
            <a:r>
              <a:rPr lang="en-US" dirty="0" smtClean="0">
                <a:solidFill>
                  <a:srgbClr val="FF0000"/>
                </a:solidFill>
                <a:latin typeface="Arial" panose="020B0604020202020204" pitchFamily="34" charset="0"/>
                <a:cs typeface="Arial" panose="020B0604020202020204" pitchFamily="34" charset="0"/>
              </a:rPr>
              <a:t>e </a:t>
            </a:r>
            <a:r>
              <a:rPr lang="en-US" dirty="0" err="1">
                <a:solidFill>
                  <a:srgbClr val="FF0000"/>
                </a:solidFill>
                <a:latin typeface="Arial" panose="020B0604020202020204" pitchFamily="34" charset="0"/>
                <a:cs typeface="Arial" panose="020B0604020202020204" pitchFamily="34" charset="0"/>
              </a:rPr>
              <a:t>allosomes</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the 23rd pair of chromosomes that determine the human sex. </a:t>
            </a:r>
            <a:endParaRPr lang="en-US" dirty="0" smtClean="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male </a:t>
            </a:r>
            <a:r>
              <a:rPr lang="en-US" dirty="0" err="1">
                <a:latin typeface="Arial" panose="020B0604020202020204" pitchFamily="34" charset="0"/>
                <a:cs typeface="Arial" panose="020B0604020202020204" pitchFamily="34" charset="0"/>
              </a:rPr>
              <a:t>allosomes</a:t>
            </a:r>
            <a:r>
              <a:rPr lang="en-US" dirty="0">
                <a:latin typeface="Arial" panose="020B0604020202020204" pitchFamily="34" charset="0"/>
                <a:cs typeface="Arial" panose="020B0604020202020204" pitchFamily="34" charset="0"/>
              </a:rPr>
              <a:t> are XY, and the female </a:t>
            </a:r>
            <a:r>
              <a:rPr lang="en-US" dirty="0" err="1">
                <a:latin typeface="Arial" panose="020B0604020202020204" pitchFamily="34" charset="0"/>
                <a:cs typeface="Arial" panose="020B0604020202020204" pitchFamily="34" charset="0"/>
              </a:rPr>
              <a:t>allosomes</a:t>
            </a:r>
            <a:r>
              <a:rPr lang="en-US" dirty="0">
                <a:latin typeface="Arial" panose="020B0604020202020204" pitchFamily="34" charset="0"/>
                <a:cs typeface="Arial" panose="020B0604020202020204" pitchFamily="34" charset="0"/>
              </a:rPr>
              <a:t> are XX</a:t>
            </a:r>
            <a:r>
              <a:rPr lang="en-US" dirty="0" smtClean="0">
                <a:latin typeface="Arial" panose="020B0604020202020204" pitchFamily="34" charset="0"/>
                <a:cs typeface="Arial" panose="020B0604020202020204" pitchFamily="34" charset="0"/>
              </a:rPr>
              <a:t>.</a:t>
            </a:r>
          </a:p>
          <a:p>
            <a:pPr marL="342900" indent="-342900">
              <a:lnSpc>
                <a:spcPct val="150000"/>
              </a:lnSpc>
              <a:buFontTx/>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remaining 22 pairs are termed </a:t>
            </a:r>
            <a:r>
              <a:rPr lang="en-US" dirty="0" smtClean="0">
                <a:latin typeface="Arial" panose="020B0604020202020204" pitchFamily="34" charset="0"/>
                <a:cs typeface="Arial" panose="020B0604020202020204" pitchFamily="34" charset="0"/>
              </a:rPr>
              <a:t>autosomes</a:t>
            </a:r>
          </a:p>
          <a:p>
            <a:pPr marL="342900" indent="-342900">
              <a:lnSpc>
                <a:spcPct val="150000"/>
              </a:lnSpc>
              <a:buFontTx/>
              <a:buChar char="-"/>
            </a:pPr>
            <a:r>
              <a:rPr lang="en-US" dirty="0">
                <a:latin typeface="Arial" panose="020B0604020202020204" pitchFamily="34" charset="0"/>
                <a:cs typeface="Arial" panose="020B0604020202020204" pitchFamily="34" charset="0"/>
              </a:rPr>
              <a:t>Somatic refers to a type of cell</a:t>
            </a:r>
            <a:r>
              <a:rPr lang="en-US" dirty="0" smtClean="0">
                <a:latin typeface="Arial" panose="020B0604020202020204" pitchFamily="34" charset="0"/>
                <a:cs typeface="Arial" panose="020B0604020202020204" pitchFamily="34" charset="0"/>
              </a:rPr>
              <a:t>.</a:t>
            </a:r>
          </a:p>
          <a:p>
            <a:pPr marL="342900" indent="-342900">
              <a:lnSpc>
                <a:spcPct val="150000"/>
              </a:lnSpc>
              <a:buFontTx/>
              <a:buChar char="-"/>
            </a:pPr>
            <a:r>
              <a:rPr lang="en-US" dirty="0" smtClean="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Autosomal</a:t>
            </a:r>
            <a:r>
              <a:rPr lang="en-US" dirty="0">
                <a:latin typeface="Arial" panose="020B0604020202020204" pitchFamily="34" charset="0"/>
                <a:cs typeface="Arial" panose="020B0604020202020204" pitchFamily="34" charset="0"/>
              </a:rPr>
              <a:t> refers to a type of chromosome. </a:t>
            </a:r>
            <a:endParaRPr lang="en-US" dirty="0" smtClean="0">
              <a:latin typeface="Arial" panose="020B0604020202020204" pitchFamily="34" charset="0"/>
              <a:cs typeface="Arial" panose="020B0604020202020204" pitchFamily="34" charset="0"/>
            </a:endParaRPr>
          </a:p>
          <a:p>
            <a:pPr marL="342900" indent="-342900">
              <a:lnSpc>
                <a:spcPct val="150000"/>
              </a:lnSpc>
              <a:buFontTx/>
              <a:buChar char="-"/>
            </a:pPr>
            <a:r>
              <a:rPr lang="en-US" dirty="0" smtClean="0">
                <a:latin typeface="Arial" panose="020B0604020202020204" pitchFamily="34" charset="0"/>
                <a:cs typeface="Arial" panose="020B0604020202020204" pitchFamily="34" charset="0"/>
              </a:rPr>
              <a:t>Somatic </a:t>
            </a:r>
            <a:r>
              <a:rPr lang="en-US" dirty="0">
                <a:latin typeface="Arial" panose="020B0604020202020204" pitchFamily="34" charset="0"/>
                <a:cs typeface="Arial" panose="020B0604020202020204" pitchFamily="34" charset="0"/>
              </a:rPr>
              <a:t>cells are the normal cells of the body. </a:t>
            </a:r>
            <a:endParaRPr lang="en-US" dirty="0" smtClean="0">
              <a:latin typeface="Arial" panose="020B0604020202020204" pitchFamily="34" charset="0"/>
              <a:cs typeface="Arial" panose="020B0604020202020204" pitchFamily="34" charset="0"/>
            </a:endParaRPr>
          </a:p>
          <a:p>
            <a:pPr marL="342900" indent="-342900">
              <a:lnSpc>
                <a:spcPct val="150000"/>
              </a:lnSpc>
              <a:buFontTx/>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reproductive cells (gametes) are not </a:t>
            </a:r>
            <a:r>
              <a:rPr lang="en-US" dirty="0" smtClean="0">
                <a:latin typeface="Arial" panose="020B0604020202020204" pitchFamily="34" charset="0"/>
                <a:cs typeface="Arial" panose="020B0604020202020204" pitchFamily="34" charset="0"/>
              </a:rPr>
              <a:t>somatic</a:t>
            </a:r>
          </a:p>
          <a:p>
            <a:pPr marL="342900" indent="-342900">
              <a:lnSpc>
                <a:spcPct val="150000"/>
              </a:lnSpc>
              <a:buFontTx/>
              <a:buChar char="-"/>
            </a:pPr>
            <a:r>
              <a:rPr lang="en-US" dirty="0" err="1">
                <a:solidFill>
                  <a:srgbClr val="FF0000"/>
                </a:solidFill>
                <a:latin typeface="Arial" panose="020B0604020202020204" pitchFamily="34" charset="0"/>
                <a:cs typeface="Arial" panose="020B0604020202020204" pitchFamily="34" charset="0"/>
              </a:rPr>
              <a:t>Germline</a:t>
            </a:r>
            <a:r>
              <a:rPr lang="en-US" dirty="0">
                <a:solidFill>
                  <a:srgbClr val="FF0000"/>
                </a:solidFill>
                <a:latin typeface="Arial" panose="020B0604020202020204" pitchFamily="34" charset="0"/>
                <a:cs typeface="Arial" panose="020B0604020202020204" pitchFamily="34" charset="0"/>
              </a:rPr>
              <a:t> mutations </a:t>
            </a:r>
            <a:r>
              <a:rPr lang="en-US" dirty="0">
                <a:latin typeface="Arial" panose="020B0604020202020204" pitchFamily="34" charset="0"/>
                <a:cs typeface="Arial" panose="020B0604020202020204" pitchFamily="34" charset="0"/>
              </a:rPr>
              <a:t>are changes to your DNA that you inherit from the egg and sperm cells during conception. </a:t>
            </a:r>
            <a:endParaRPr lang="en-US" dirty="0" smtClean="0">
              <a:latin typeface="Arial" panose="020B0604020202020204" pitchFamily="34" charset="0"/>
              <a:cs typeface="Arial" panose="020B0604020202020204" pitchFamily="34" charset="0"/>
            </a:endParaRPr>
          </a:p>
          <a:p>
            <a:pPr marL="342900" indent="-342900">
              <a:lnSpc>
                <a:spcPct val="150000"/>
              </a:lnSpc>
              <a:buFontTx/>
              <a:buChar char="-"/>
            </a:pPr>
            <a:r>
              <a:rPr lang="en-US" dirty="0" smtClean="0">
                <a:solidFill>
                  <a:srgbClr val="FF0000"/>
                </a:solidFill>
                <a:latin typeface="Arial" panose="020B0604020202020204" pitchFamily="34" charset="0"/>
                <a:cs typeface="Arial" panose="020B0604020202020204" pitchFamily="34" charset="0"/>
              </a:rPr>
              <a:t>Somatic </a:t>
            </a:r>
            <a:r>
              <a:rPr lang="en-US" dirty="0">
                <a:solidFill>
                  <a:srgbClr val="FF0000"/>
                </a:solidFill>
                <a:latin typeface="Arial" panose="020B0604020202020204" pitchFamily="34" charset="0"/>
                <a:cs typeface="Arial" panose="020B0604020202020204" pitchFamily="34" charset="0"/>
              </a:rPr>
              <a:t>mutations </a:t>
            </a:r>
            <a:r>
              <a:rPr lang="en-US" dirty="0">
                <a:latin typeface="Arial" panose="020B0604020202020204" pitchFamily="34" charset="0"/>
                <a:cs typeface="Arial" panose="020B0604020202020204" pitchFamily="34" charset="0"/>
              </a:rPr>
              <a:t>are changes to your DNA that happen after conception to cells other than the egg and sperm. Mutations can lead to genetic conditions </a:t>
            </a:r>
            <a:r>
              <a:rPr lang="en-US" dirty="0" smtClean="0">
                <a:latin typeface="Arial" panose="020B0604020202020204" pitchFamily="34" charset="0"/>
                <a:cs typeface="Arial" panose="020B0604020202020204" pitchFamily="34" charset="0"/>
              </a:rPr>
              <a:t>that.</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02" name="Content Placeholder 2"/>
          <p:cNvSpPr>
            <a:spLocks noGrp="1"/>
          </p:cNvSpPr>
          <p:nvPr>
            <p:ph idx="1"/>
          </p:nvPr>
        </p:nvSpPr>
        <p:spPr>
          <a:xfrm>
            <a:off x="280988" y="239712"/>
            <a:ext cx="9963150" cy="3275013"/>
          </a:xfrm>
        </p:spPr>
        <p:txBody>
          <a:bodyPr/>
          <a:lstStyle/>
          <a:p>
            <a:pPr marL="0" lvl="0" indent="0">
              <a:lnSpc>
                <a:spcPct val="100000"/>
              </a:lnSpc>
              <a:spcBef>
                <a:spcPts val="0"/>
              </a:spcBef>
              <a:buNone/>
            </a:pPr>
            <a:endParaRPr lang="ar-IQ" b="1" dirty="0" smtClean="0">
              <a:solidFill>
                <a:prstClr val="black"/>
              </a:solidFill>
              <a:latin typeface="Segoe UI Semibold" pitchFamily="34" charset="0"/>
              <a:cs typeface="Segoe UI Semibold" pitchFamily="34" charset="0"/>
            </a:endParaRPr>
          </a:p>
          <a:p>
            <a:pPr marL="0" lvl="0" indent="0">
              <a:lnSpc>
                <a:spcPct val="100000"/>
              </a:lnSpc>
              <a:spcBef>
                <a:spcPts val="0"/>
              </a:spcBef>
              <a:buNone/>
            </a:pPr>
            <a:r>
              <a:rPr lang="en-US" b="1" dirty="0" smtClean="0">
                <a:solidFill>
                  <a:srgbClr val="0070C0"/>
                </a:solidFill>
                <a:latin typeface="Segoe UI Semibold" pitchFamily="34" charset="0"/>
                <a:cs typeface="Segoe UI Semibold" pitchFamily="34" charset="0"/>
              </a:rPr>
              <a:t>Human </a:t>
            </a:r>
            <a:r>
              <a:rPr lang="en-US" b="1" dirty="0">
                <a:solidFill>
                  <a:srgbClr val="0070C0"/>
                </a:solidFill>
                <a:latin typeface="Segoe UI Semibold" pitchFamily="34" charset="0"/>
                <a:cs typeface="Segoe UI Semibold" pitchFamily="34" charset="0"/>
              </a:rPr>
              <a:t>diseases were classified into three categories</a:t>
            </a:r>
            <a:r>
              <a:rPr lang="en-US" b="1" dirty="0" smtClean="0">
                <a:solidFill>
                  <a:srgbClr val="0070C0"/>
                </a:solidFill>
                <a:latin typeface="Segoe UI Semibold" pitchFamily="34" charset="0"/>
                <a:cs typeface="Segoe UI Semibold" pitchFamily="34" charset="0"/>
              </a:rPr>
              <a:t>:</a:t>
            </a:r>
            <a:endParaRPr lang="ar-IQ" b="1" dirty="0" smtClean="0">
              <a:solidFill>
                <a:srgbClr val="0070C0"/>
              </a:solidFill>
              <a:latin typeface="Segoe UI Semibold" pitchFamily="34" charset="0"/>
              <a:cs typeface="Segoe UI Semibold" pitchFamily="34" charset="0"/>
            </a:endParaRPr>
          </a:p>
          <a:p>
            <a:pPr marL="0" lvl="0" indent="0">
              <a:lnSpc>
                <a:spcPct val="100000"/>
              </a:lnSpc>
              <a:spcBef>
                <a:spcPts val="0"/>
              </a:spcBef>
              <a:buNone/>
            </a:pPr>
            <a:endParaRPr lang="ar-IQ" b="1" u="sng" dirty="0">
              <a:solidFill>
                <a:srgbClr val="0070C0"/>
              </a:solidFill>
              <a:latin typeface="Segoe UI Semibold" pitchFamily="34" charset="0"/>
              <a:cs typeface="Segoe UI Semibold" pitchFamily="34" charset="0"/>
            </a:endParaRPr>
          </a:p>
          <a:p>
            <a:pPr marL="0" lvl="0" indent="0">
              <a:lnSpc>
                <a:spcPct val="100000"/>
              </a:lnSpc>
              <a:spcBef>
                <a:spcPts val="0"/>
              </a:spcBef>
              <a:buNone/>
            </a:pPr>
            <a:endParaRPr lang="en-US" b="1" u="sng" dirty="0">
              <a:solidFill>
                <a:prstClr val="black"/>
              </a:solidFill>
              <a:latin typeface="Segoe UI Semibold" pitchFamily="34" charset="0"/>
              <a:cs typeface="Segoe UI Semibold" pitchFamily="34" charset="0"/>
            </a:endParaRPr>
          </a:p>
          <a:p>
            <a:pPr marL="514350" lvl="0" indent="-514350">
              <a:lnSpc>
                <a:spcPct val="100000"/>
              </a:lnSpc>
              <a:spcBef>
                <a:spcPts val="0"/>
              </a:spcBef>
              <a:buClr>
                <a:srgbClr val="FF0000"/>
              </a:buClr>
              <a:buFont typeface="+mj-lt"/>
              <a:buAutoNum type="arabicPeriod"/>
            </a:pPr>
            <a:r>
              <a:rPr lang="en-US" b="1" dirty="0">
                <a:solidFill>
                  <a:prstClr val="black"/>
                </a:solidFill>
                <a:latin typeface="Segoe UI Semibold" pitchFamily="34" charset="0"/>
                <a:cs typeface="Segoe UI Semibold" pitchFamily="34" charset="0"/>
              </a:rPr>
              <a:t>Genetically determined diseases.</a:t>
            </a:r>
          </a:p>
          <a:p>
            <a:pPr marL="514350" lvl="0" indent="-514350">
              <a:lnSpc>
                <a:spcPct val="100000"/>
              </a:lnSpc>
              <a:spcBef>
                <a:spcPts val="0"/>
              </a:spcBef>
              <a:buClr>
                <a:srgbClr val="FF0000"/>
              </a:buClr>
              <a:buFont typeface="+mj-lt"/>
              <a:buAutoNum type="arabicPeriod"/>
            </a:pPr>
            <a:r>
              <a:rPr lang="en-US" b="1" dirty="0">
                <a:solidFill>
                  <a:prstClr val="black"/>
                </a:solidFill>
                <a:latin typeface="Segoe UI Semibold" pitchFamily="34" charset="0"/>
                <a:cs typeface="Segoe UI Semibold" pitchFamily="34" charset="0"/>
              </a:rPr>
              <a:t>Environmentally determined diseases.</a:t>
            </a:r>
            <a:endParaRPr lang="en-US" b="1" u="sng" dirty="0">
              <a:solidFill>
                <a:prstClr val="black"/>
              </a:solidFill>
              <a:latin typeface="Segoe UI Semibold" pitchFamily="34" charset="0"/>
              <a:cs typeface="Segoe UI Semibold" pitchFamily="34" charset="0"/>
            </a:endParaRPr>
          </a:p>
          <a:p>
            <a:pPr marL="514350" lvl="0" indent="-514350">
              <a:lnSpc>
                <a:spcPct val="100000"/>
              </a:lnSpc>
              <a:spcBef>
                <a:spcPts val="0"/>
              </a:spcBef>
              <a:buClr>
                <a:srgbClr val="FF0000"/>
              </a:buClr>
              <a:buFont typeface="+mj-lt"/>
              <a:buAutoNum type="arabicPeriod"/>
            </a:pPr>
            <a:r>
              <a:rPr lang="en-US" b="1" dirty="0">
                <a:solidFill>
                  <a:prstClr val="black"/>
                </a:solidFill>
                <a:latin typeface="Segoe UI Semibold" pitchFamily="34" charset="0"/>
                <a:cs typeface="Segoe UI Semibold" pitchFamily="34" charset="0"/>
              </a:rPr>
              <a:t>Genetically and environmentally determined diseases</a:t>
            </a:r>
            <a:r>
              <a:rPr lang="en-US" sz="1800" b="1" dirty="0">
                <a:solidFill>
                  <a:prstClr val="black"/>
                </a:solidFill>
                <a:latin typeface="Segoe UI Semibold" pitchFamily="34" charset="0"/>
                <a:cs typeface="Segoe UI Semibold" pitchFamily="34" charset="0"/>
              </a:rPr>
              <a:t>.</a:t>
            </a:r>
            <a:endParaRPr lang="en-US" sz="1800" dirty="0">
              <a:solidFill>
                <a:prstClr val="black"/>
              </a:solidFill>
              <a:latin typeface="Segoe UI Semibold" pitchFamily="34" charset="0"/>
              <a:cs typeface="Segoe UI Semibold" pitchFamily="34"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28" name="TextBox 1048627"/>
          <p:cNvSpPr txBox="1"/>
          <p:nvPr/>
        </p:nvSpPr>
        <p:spPr>
          <a:xfrm>
            <a:off x="0" y="1393146"/>
            <a:ext cx="5247848" cy="929640"/>
          </a:xfrm>
          <a:prstGeom prst="rect">
            <a:avLst/>
          </a:prstGeom>
        </p:spPr>
        <p:txBody>
          <a:bodyPr wrap="square" rtlCol="0">
            <a:spAutoFit/>
          </a:bodyPr>
          <a:lstStyle/>
          <a:p>
            <a:r>
              <a:rPr lang="x-none" sz="2800">
                <a:solidFill>
                  <a:srgbClr val="000000"/>
                </a:solidFill>
              </a:rPr>
              <a:t>These determine the somatic traits</a:t>
            </a:r>
          </a:p>
        </p:txBody>
      </p:sp>
      <p:sp>
        <p:nvSpPr>
          <p:cNvPr id="1048629" name="TextBox 1048628"/>
          <p:cNvSpPr txBox="1"/>
          <p:nvPr/>
        </p:nvSpPr>
        <p:spPr>
          <a:xfrm>
            <a:off x="5862238" y="1347425"/>
            <a:ext cx="6329761" cy="929639"/>
          </a:xfrm>
          <a:prstGeom prst="rect">
            <a:avLst/>
          </a:prstGeom>
        </p:spPr>
        <p:txBody>
          <a:bodyPr wrap="square" rtlCol="0">
            <a:spAutoFit/>
          </a:bodyPr>
          <a:lstStyle/>
          <a:p>
            <a:r>
              <a:rPr lang="x-none" sz="2800">
                <a:solidFill>
                  <a:srgbClr val="000000"/>
                </a:solidFill>
              </a:rPr>
              <a:t>These determine the sex of an organism</a:t>
            </a:r>
          </a:p>
        </p:txBody>
      </p:sp>
      <p:sp>
        <p:nvSpPr>
          <p:cNvPr id="1048630" name="TextBox 1048629"/>
          <p:cNvSpPr txBox="1"/>
          <p:nvPr/>
        </p:nvSpPr>
        <p:spPr>
          <a:xfrm>
            <a:off x="0" y="2322785"/>
            <a:ext cx="5150420" cy="1348739"/>
          </a:xfrm>
          <a:prstGeom prst="rect">
            <a:avLst/>
          </a:prstGeom>
        </p:spPr>
        <p:txBody>
          <a:bodyPr wrap="square" rtlCol="0">
            <a:spAutoFit/>
          </a:bodyPr>
          <a:lstStyle/>
          <a:p>
            <a:r>
              <a:rPr lang="x-none" sz="2800" dirty="0">
                <a:solidFill>
                  <a:srgbClr val="000000"/>
                </a:solidFill>
              </a:rPr>
              <a:t>There are same copies of autosomes in males and females.</a:t>
            </a:r>
          </a:p>
        </p:txBody>
      </p:sp>
      <p:sp>
        <p:nvSpPr>
          <p:cNvPr id="1048631" name="TextBox 1048630"/>
          <p:cNvSpPr txBox="1"/>
          <p:nvPr/>
        </p:nvSpPr>
        <p:spPr>
          <a:xfrm>
            <a:off x="5862238" y="2322786"/>
            <a:ext cx="5434098" cy="929640"/>
          </a:xfrm>
          <a:prstGeom prst="rect">
            <a:avLst/>
          </a:prstGeom>
        </p:spPr>
        <p:txBody>
          <a:bodyPr wrap="square" rtlCol="0">
            <a:spAutoFit/>
          </a:bodyPr>
          <a:lstStyle/>
          <a:p>
            <a:r>
              <a:rPr lang="x-none" sz="2800">
                <a:solidFill>
                  <a:srgbClr val="000000"/>
                </a:solidFill>
              </a:rPr>
              <a:t>difference in size, behaviour and form in males and females.</a:t>
            </a:r>
          </a:p>
        </p:txBody>
      </p:sp>
      <p:sp>
        <p:nvSpPr>
          <p:cNvPr id="1048632" name="TextBox 1048631"/>
          <p:cNvSpPr txBox="1"/>
          <p:nvPr/>
        </p:nvSpPr>
        <p:spPr>
          <a:xfrm>
            <a:off x="0" y="3553507"/>
            <a:ext cx="5547591" cy="929640"/>
          </a:xfrm>
          <a:prstGeom prst="rect">
            <a:avLst/>
          </a:prstGeom>
        </p:spPr>
        <p:txBody>
          <a:bodyPr wrap="square" rtlCol="0">
            <a:spAutoFit/>
          </a:bodyPr>
          <a:lstStyle/>
          <a:p>
            <a:r>
              <a:rPr lang="x-none" sz="2800" dirty="0">
                <a:solidFill>
                  <a:srgbClr val="000000"/>
                </a:solidFill>
              </a:rPr>
              <a:t>The pair of autosomes are homologous in humans</a:t>
            </a:r>
          </a:p>
        </p:txBody>
      </p:sp>
      <p:sp>
        <p:nvSpPr>
          <p:cNvPr id="1048633" name="TextBox 1048632"/>
          <p:cNvSpPr txBox="1"/>
          <p:nvPr/>
        </p:nvSpPr>
        <p:spPr>
          <a:xfrm>
            <a:off x="5862238" y="3553508"/>
            <a:ext cx="6338454" cy="1348740"/>
          </a:xfrm>
          <a:prstGeom prst="rect">
            <a:avLst/>
          </a:prstGeom>
        </p:spPr>
        <p:txBody>
          <a:bodyPr wrap="square" rtlCol="0">
            <a:spAutoFit/>
          </a:bodyPr>
          <a:lstStyle/>
          <a:p>
            <a:r>
              <a:rPr lang="x-none" sz="2800">
                <a:solidFill>
                  <a:srgbClr val="000000"/>
                </a:solidFill>
              </a:rPr>
              <a:t>Female allosomes are homologous while male allosomes are non-homologous</a:t>
            </a:r>
          </a:p>
        </p:txBody>
      </p:sp>
      <p:sp>
        <p:nvSpPr>
          <p:cNvPr id="1048634" name="TextBox 1048633"/>
          <p:cNvSpPr txBox="1"/>
          <p:nvPr/>
        </p:nvSpPr>
        <p:spPr>
          <a:xfrm>
            <a:off x="0" y="4902248"/>
            <a:ext cx="5584222" cy="929640"/>
          </a:xfrm>
          <a:prstGeom prst="rect">
            <a:avLst/>
          </a:prstGeom>
        </p:spPr>
        <p:txBody>
          <a:bodyPr wrap="square" rtlCol="0">
            <a:spAutoFit/>
          </a:bodyPr>
          <a:lstStyle/>
          <a:p>
            <a:r>
              <a:rPr lang="x-none" sz="2800">
                <a:solidFill>
                  <a:srgbClr val="000000"/>
                </a:solidFill>
              </a:rPr>
              <a:t>The number of genes varies from 200 to 2000.</a:t>
            </a:r>
          </a:p>
        </p:txBody>
      </p:sp>
      <p:sp>
        <p:nvSpPr>
          <p:cNvPr id="1048635" name="Content Placeholder 2"/>
          <p:cNvSpPr>
            <a:spLocks noGrp="1"/>
          </p:cNvSpPr>
          <p:nvPr/>
        </p:nvSpPr>
        <p:spPr>
          <a:xfrm>
            <a:off x="5862238" y="4963190"/>
            <a:ext cx="5906878" cy="12204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r>
              <a:rPr lang="en-US">
                <a:latin typeface="Calibri"/>
              </a:rPr>
              <a:t>Y chromosome contains a few genes but X chromosome contains more than 300 genes.</a:t>
            </a:r>
            <a:endParaRPr lang="en-US"/>
          </a:p>
        </p:txBody>
      </p:sp>
      <p:sp>
        <p:nvSpPr>
          <p:cNvPr id="11" name="مربع نص 1"/>
          <p:cNvSpPr txBox="1">
            <a:spLocks/>
          </p:cNvSpPr>
          <p:nvPr/>
        </p:nvSpPr>
        <p:spPr>
          <a:xfrm>
            <a:off x="0" y="404703"/>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spAutoFit/>
          </a:bodyPr>
          <a:lstStyle>
            <a:defPPr>
              <a:defRPr lang="ar-SA"/>
            </a:defPPr>
            <a:lvl1pPr marL="0" algn="r" defTabSz="914400" rtl="1" eaLnBrk="1" latinLnBrk="0" hangingPunct="1">
              <a:lnSpc>
                <a:spcPct val="90000"/>
              </a:lnSpc>
              <a:spcBef>
                <a:spcPct val="0"/>
              </a:spcBef>
              <a:buNone/>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x-none" sz="4000" dirty="0">
                <a:solidFill>
                  <a:srgbClr val="000000"/>
                </a:solidFill>
              </a:rPr>
              <a:t>Difference between Autosomes and </a:t>
            </a:r>
            <a:r>
              <a:rPr lang="x-none" sz="4000" dirty="0" smtClean="0">
                <a:solidFill>
                  <a:srgbClr val="000000"/>
                </a:solidFill>
              </a:rPr>
              <a:t>Allosomes</a:t>
            </a:r>
            <a:endParaRPr lang="x-none" sz="4000"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37" name="TextBox 1048636"/>
          <p:cNvSpPr txBox="1"/>
          <p:nvPr/>
        </p:nvSpPr>
        <p:spPr>
          <a:xfrm>
            <a:off x="0" y="1228725"/>
            <a:ext cx="12192000" cy="3847207"/>
          </a:xfrm>
          <a:prstGeom prst="rect">
            <a:avLst/>
          </a:prstGeom>
        </p:spPr>
        <p:txBody>
          <a:bodyPr wrap="square" rtlCol="0">
            <a:spAutoFit/>
          </a:bodyPr>
          <a:lstStyle/>
          <a:p>
            <a:r>
              <a:rPr lang="en-US" sz="2800" b="1" dirty="0" err="1">
                <a:solidFill>
                  <a:srgbClr val="002060"/>
                </a:solidFill>
                <a:latin typeface="Arial" panose="020B0604020202020204" pitchFamily="34" charset="0"/>
                <a:cs typeface="Arial" panose="020B0604020202020204" pitchFamily="34" charset="0"/>
              </a:rPr>
              <a:t>Hapliod</a:t>
            </a:r>
            <a:r>
              <a:rPr lang="en-US" sz="2400" b="1" dirty="0">
                <a:solidFill>
                  <a:srgbClr val="002060"/>
                </a:solidFill>
              </a:rPr>
              <a:t> </a:t>
            </a:r>
            <a:r>
              <a:rPr lang="en-US" sz="2400" b="1" dirty="0" smtClean="0">
                <a:solidFill>
                  <a:srgbClr val="002060"/>
                </a:solidFill>
              </a:rPr>
              <a:t>:</a:t>
            </a:r>
          </a:p>
          <a:p>
            <a:pPr marL="342900" indent="-342900">
              <a:buFont typeface="Wingdings" panose="05000000000000000000" pitchFamily="2" charset="2"/>
              <a:buChar char="q"/>
            </a:pPr>
            <a:r>
              <a:rPr lang="x-none" sz="2400" dirty="0" smtClean="0">
                <a:solidFill>
                  <a:srgbClr val="000000"/>
                </a:solidFill>
                <a:latin typeface="Arial" panose="020B0604020202020204" pitchFamily="34" charset="0"/>
                <a:cs typeface="Arial" panose="020B0604020202020204" pitchFamily="34" charset="0"/>
              </a:rPr>
              <a:t>Those cells which contain only one set of chromosomes are called haploid cells.</a:t>
            </a:r>
            <a:endParaRPr lang="en-US" sz="2400" dirty="0" smtClean="0">
              <a:solidFill>
                <a:srgbClr val="000000"/>
              </a:solidFill>
              <a:latin typeface="Arial" panose="020B0604020202020204" pitchFamily="34" charset="0"/>
              <a:cs typeface="Arial" panose="020B0604020202020204" pitchFamily="34" charset="0"/>
            </a:endParaRPr>
          </a:p>
          <a:p>
            <a:r>
              <a:rPr lang="x-none" sz="2400" dirty="0" smtClean="0">
                <a:solidFill>
                  <a:srgbClr val="000000"/>
                </a:solidFill>
                <a:latin typeface="Arial" panose="020B0604020202020204" pitchFamily="34" charset="0"/>
                <a:cs typeface="Arial" panose="020B0604020202020204" pitchFamily="34" charset="0"/>
              </a:rPr>
              <a:t> </a:t>
            </a:r>
            <a:endParaRPr lang="en-US" sz="2400" dirty="0" smtClean="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x-none" sz="2400" dirty="0" smtClean="0">
                <a:solidFill>
                  <a:srgbClr val="000000"/>
                </a:solidFill>
                <a:latin typeface="Arial" panose="020B0604020202020204" pitchFamily="34" charset="0"/>
                <a:cs typeface="Arial" panose="020B0604020202020204" pitchFamily="34" charset="0"/>
              </a:rPr>
              <a:t>The most common types of haploid cells are gametes or sex cells. </a:t>
            </a:r>
            <a:endParaRPr lang="en-US" sz="2400" dirty="0" smtClean="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x-none" sz="2400" dirty="0" smtClean="0">
                <a:solidFill>
                  <a:srgbClr val="000000"/>
                </a:solidFill>
                <a:latin typeface="Arial" panose="020B0604020202020204" pitchFamily="34" charset="0"/>
                <a:cs typeface="Arial" panose="020B0604020202020204" pitchFamily="34" charset="0"/>
              </a:rPr>
              <a:t>Those somatic cells having half the number of chromosome sets can be also called haploid cells.</a:t>
            </a:r>
            <a:endParaRPr lang="en-US" sz="2400" dirty="0" smtClean="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x-none" sz="2400" dirty="0" smtClean="0">
                <a:solidFill>
                  <a:srgbClr val="000000"/>
                </a:solidFill>
                <a:latin typeface="Arial" panose="020B0604020202020204" pitchFamily="34" charset="0"/>
                <a:cs typeface="Arial" panose="020B0604020202020204" pitchFamily="34" charset="0"/>
              </a:rPr>
              <a:t> Haploid cells are genetically diverse and they are produced through meiosis or reduction division.</a:t>
            </a:r>
            <a:endParaRPr lang="en-US" sz="2400" dirty="0" smtClean="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x-none" sz="2400" dirty="0" smtClean="0">
                <a:solidFill>
                  <a:srgbClr val="000000"/>
                </a:solidFill>
                <a:latin typeface="Arial" panose="020B0604020202020204" pitchFamily="34" charset="0"/>
                <a:cs typeface="Arial" panose="020B0604020202020204" pitchFamily="34" charset="0"/>
              </a:rPr>
              <a:t> Cells with a single set of chromosomes are also called monoploids and this condition is called </a:t>
            </a:r>
            <a:endParaRPr lang="x-none" sz="2400" dirty="0">
              <a:solidFill>
                <a:srgbClr val="000000"/>
              </a:solidFill>
              <a:latin typeface="Arial" panose="020B0604020202020204" pitchFamily="34" charset="0"/>
              <a:cs typeface="Arial" panose="020B0604020202020204" pitchFamily="34" charset="0"/>
            </a:endParaRPr>
          </a:p>
        </p:txBody>
      </p:sp>
      <p:sp>
        <p:nvSpPr>
          <p:cNvPr id="4" name="مربع نص 1"/>
          <p:cNvSpPr txBox="1">
            <a:spLocks/>
          </p:cNvSpPr>
          <p:nvPr/>
        </p:nvSpPr>
        <p:spPr>
          <a:xfrm>
            <a:off x="0" y="290403"/>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spAutoFit/>
          </a:bodyPr>
          <a:lstStyle>
            <a:defPPr>
              <a:defRPr lang="ar-SA"/>
            </a:defPPr>
            <a:lvl1pPr marL="0" algn="r" defTabSz="914400" rtl="1" eaLnBrk="1" latinLnBrk="0" hangingPunct="1">
              <a:lnSpc>
                <a:spcPct val="90000"/>
              </a:lnSpc>
              <a:spcBef>
                <a:spcPct val="0"/>
              </a:spcBef>
              <a:buNone/>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sz="4000" dirty="0" err="1"/>
              <a:t>Hapliod</a:t>
            </a:r>
            <a:r>
              <a:rPr lang="en-US" sz="4000" dirty="0"/>
              <a:t> &amp;Diploid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38" name="TextBox 1048637"/>
          <p:cNvSpPr txBox="1"/>
          <p:nvPr/>
        </p:nvSpPr>
        <p:spPr>
          <a:xfrm>
            <a:off x="638208" y="1375279"/>
            <a:ext cx="10623260" cy="2677656"/>
          </a:xfrm>
          <a:prstGeom prst="rect">
            <a:avLst/>
          </a:prstGeom>
        </p:spPr>
        <p:txBody>
          <a:bodyPr wrap="square" rtlCol="0">
            <a:spAutoFit/>
          </a:bodyPr>
          <a:lstStyle/>
          <a:p>
            <a:pPr marL="457200" indent="-457200">
              <a:buFont typeface="Wingdings" panose="05000000000000000000" pitchFamily="2" charset="2"/>
              <a:buChar char="q"/>
            </a:pPr>
            <a:r>
              <a:rPr lang="x-none" sz="2800" dirty="0">
                <a:solidFill>
                  <a:srgbClr val="000000"/>
                </a:solidFill>
              </a:rPr>
              <a:t>Those cells which contain two homologous copies of each chromosome (two sets of chromosomes) are called diploid cells</a:t>
            </a:r>
            <a:r>
              <a:rPr lang="x-none" sz="2800" dirty="0" smtClean="0">
                <a:solidFill>
                  <a:srgbClr val="000000"/>
                </a:solidFill>
              </a:rPr>
              <a:t>.</a:t>
            </a:r>
            <a:endParaRPr lang="en-US" sz="2800" dirty="0" smtClean="0">
              <a:solidFill>
                <a:srgbClr val="000000"/>
              </a:solidFill>
            </a:endParaRPr>
          </a:p>
          <a:p>
            <a:pPr marL="457200" indent="-457200">
              <a:buFont typeface="Wingdings" panose="05000000000000000000" pitchFamily="2" charset="2"/>
              <a:buChar char="q"/>
            </a:pPr>
            <a:r>
              <a:rPr lang="x-none" sz="2800" dirty="0" smtClean="0">
                <a:solidFill>
                  <a:srgbClr val="000000"/>
                </a:solidFill>
              </a:rPr>
              <a:t> </a:t>
            </a:r>
            <a:r>
              <a:rPr lang="x-none" sz="2800" dirty="0">
                <a:solidFill>
                  <a:srgbClr val="000000"/>
                </a:solidFill>
              </a:rPr>
              <a:t>One set of chromosomes will be from the mother (maternal) and another set of chromosomes will be from the father (paternal). </a:t>
            </a:r>
            <a:endParaRPr lang="en-US" sz="2800" dirty="0" smtClean="0">
              <a:solidFill>
                <a:srgbClr val="000000"/>
              </a:solidFill>
            </a:endParaRPr>
          </a:p>
          <a:p>
            <a:pPr marL="457200" indent="-457200">
              <a:buFont typeface="Wingdings" panose="05000000000000000000" pitchFamily="2" charset="2"/>
              <a:buChar char="q"/>
            </a:pPr>
            <a:r>
              <a:rPr lang="x-none" sz="2800" dirty="0" smtClean="0">
                <a:solidFill>
                  <a:srgbClr val="000000"/>
                </a:solidFill>
              </a:rPr>
              <a:t>The </a:t>
            </a:r>
            <a:r>
              <a:rPr lang="x-none" sz="2800" dirty="0">
                <a:solidFill>
                  <a:srgbClr val="000000"/>
                </a:solidFill>
              </a:rPr>
              <a:t>fusion of two haploid cells results in the formation of a diploid cell. They then multiply by mitosis.</a:t>
            </a:r>
          </a:p>
        </p:txBody>
      </p:sp>
      <p:sp>
        <p:nvSpPr>
          <p:cNvPr id="2" name="Rectangle 1"/>
          <p:cNvSpPr/>
          <p:nvPr/>
        </p:nvSpPr>
        <p:spPr>
          <a:xfrm>
            <a:off x="712478" y="744022"/>
            <a:ext cx="3745221" cy="523220"/>
          </a:xfrm>
          <a:prstGeom prst="rect">
            <a:avLst/>
          </a:prstGeom>
        </p:spPr>
        <p:txBody>
          <a:bodyPr wrap="square">
            <a:spAutoFit/>
          </a:bodyPr>
          <a:lstStyle/>
          <a:p>
            <a:r>
              <a:rPr lang="en-US" sz="2800" b="1" dirty="0" smtClean="0">
                <a:solidFill>
                  <a:srgbClr val="0070C0"/>
                </a:solidFill>
                <a:latin typeface="Arial" panose="020B0604020202020204" pitchFamily="34" charset="0"/>
                <a:cs typeface="Arial" panose="020B0604020202020204" pitchFamily="34" charset="0"/>
              </a:rPr>
              <a:t>Diploid :</a:t>
            </a:r>
            <a:endParaRPr lang="en-US" sz="2800" b="1" dirty="0">
              <a:solidFill>
                <a:srgbClr val="0070C0"/>
              </a:solidFill>
              <a:latin typeface="Arial" panose="020B0604020202020204" pitchFamily="34" charset="0"/>
              <a:cs typeface="Arial" panose="020B0604020202020204" pitchFamily="34" charset="0"/>
            </a:endParaRPr>
          </a:p>
        </p:txBody>
      </p:sp>
      <p:sp>
        <p:nvSpPr>
          <p:cNvPr id="6" name="مربع نص 1"/>
          <p:cNvSpPr txBox="1">
            <a:spLocks/>
          </p:cNvSpPr>
          <p:nvPr/>
        </p:nvSpPr>
        <p:spPr>
          <a:xfrm>
            <a:off x="0" y="133241"/>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spAutoFit/>
          </a:bodyPr>
          <a:lstStyle>
            <a:defPPr>
              <a:defRPr lang="ar-SA"/>
            </a:defPPr>
            <a:lvl1pPr marL="0" algn="r" defTabSz="914400" rtl="1" eaLnBrk="1" latinLnBrk="0" hangingPunct="1">
              <a:lnSpc>
                <a:spcPct val="90000"/>
              </a:lnSpc>
              <a:spcBef>
                <a:spcPct val="0"/>
              </a:spcBef>
              <a:buNone/>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sz="4000" dirty="0" err="1"/>
              <a:t>Hapliod</a:t>
            </a:r>
            <a:r>
              <a:rPr lang="en-US" sz="4000" dirty="0"/>
              <a:t> &amp;Diploid</a:t>
            </a:r>
          </a:p>
        </p:txBody>
      </p:sp>
      <p:pic>
        <p:nvPicPr>
          <p:cNvPr id="7" name="Picture 6"/>
          <p:cNvPicPr>
            <a:picLocks/>
          </p:cNvPicPr>
          <p:nvPr/>
        </p:nvPicPr>
        <p:blipFill>
          <a:blip r:embed="rId2"/>
          <a:stretch>
            <a:fillRect/>
          </a:stretch>
        </p:blipFill>
        <p:spPr>
          <a:xfrm>
            <a:off x="2371725" y="4257675"/>
            <a:ext cx="7468711" cy="23145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42" name="Subtitle 1048641"/>
          <p:cNvSpPr>
            <a:spLocks noGrp="1"/>
          </p:cNvSpPr>
          <p:nvPr>
            <p:ph type="subTitle" idx="1"/>
          </p:nvPr>
        </p:nvSpPr>
        <p:spPr>
          <a:xfrm>
            <a:off x="6281739" y="830263"/>
            <a:ext cx="5910262" cy="5384800"/>
          </a:xfrm>
        </p:spPr>
        <p:txBody>
          <a:bodyPr>
            <a:noAutofit/>
          </a:bodyPr>
          <a:lstStyle/>
          <a:p>
            <a:pPr algn="l">
              <a:lnSpc>
                <a:spcPct val="150000"/>
              </a:lnSpc>
            </a:pPr>
            <a:r>
              <a:rPr lang="en-US" dirty="0">
                <a:latin typeface="Arial" panose="020B0604020202020204" pitchFamily="34" charset="0"/>
                <a:cs typeface="Arial" panose="020B0604020202020204" pitchFamily="34" charset="0"/>
              </a:rPr>
              <a:t>1.</a:t>
            </a:r>
            <a:r>
              <a:rPr lang="x-none" dirty="0">
                <a:latin typeface="Arial" panose="020B0604020202020204" pitchFamily="34" charset="0"/>
                <a:cs typeface="Arial" panose="020B0604020202020204" pitchFamily="34" charset="0"/>
              </a:rPr>
              <a:t>occurs in germ cells</a:t>
            </a:r>
          </a:p>
          <a:p>
            <a:pPr algn="l">
              <a:lnSpc>
                <a:spcPct val="150000"/>
              </a:lnSpc>
            </a:pPr>
            <a:r>
              <a:rPr lang="en-US" dirty="0">
                <a:latin typeface="Arial" panose="020B0604020202020204" pitchFamily="34" charset="0"/>
                <a:cs typeface="Arial" panose="020B0604020202020204" pitchFamily="34" charset="0"/>
              </a:rPr>
              <a:t>2.</a:t>
            </a:r>
            <a:r>
              <a:rPr lang="x-none" dirty="0">
                <a:latin typeface="Arial" panose="020B0604020202020204" pitchFamily="34" charset="0"/>
                <a:cs typeface="Arial" panose="020B0604020202020204" pitchFamily="34" charset="0"/>
              </a:rPr>
              <a:t>Homogolous chromosomes pair up</a:t>
            </a:r>
          </a:p>
          <a:p>
            <a:pPr algn="l">
              <a:lnSpc>
                <a:spcPct val="150000"/>
              </a:lnSpc>
            </a:pPr>
            <a:r>
              <a:rPr lang="en-US" dirty="0" smtClean="0">
                <a:latin typeface="Arial" panose="020B0604020202020204" pitchFamily="34" charset="0"/>
                <a:cs typeface="Arial" panose="020B0604020202020204" pitchFamily="34" charset="0"/>
              </a:rPr>
              <a:t>3.</a:t>
            </a:r>
            <a:r>
              <a:rPr lang="x-none" dirty="0">
                <a:latin typeface="Arial" panose="020B0604020202020204" pitchFamily="34" charset="0"/>
                <a:cs typeface="Arial" panose="020B0604020202020204" pitchFamily="34" charset="0"/>
              </a:rPr>
              <a:t>Cells split twice</a:t>
            </a:r>
          </a:p>
          <a:p>
            <a:pPr algn="l">
              <a:lnSpc>
                <a:spcPct val="150000"/>
              </a:lnSpc>
            </a:pPr>
            <a:r>
              <a:rPr lang="en-US" dirty="0" smtClean="0">
                <a:latin typeface="Arial" panose="020B0604020202020204" pitchFamily="34" charset="0"/>
                <a:cs typeface="Arial" panose="020B0604020202020204" pitchFamily="34" charset="0"/>
              </a:rPr>
              <a:t>4.</a:t>
            </a:r>
            <a:r>
              <a:rPr lang="x-none" dirty="0">
                <a:latin typeface="Arial" panose="020B0604020202020204" pitchFamily="34" charset="0"/>
                <a:cs typeface="Arial" panose="020B0604020202020204" pitchFamily="34" charset="0"/>
              </a:rPr>
              <a:t>Produces 4 daughter cells</a:t>
            </a:r>
          </a:p>
          <a:p>
            <a:pPr algn="l">
              <a:lnSpc>
                <a:spcPct val="150000"/>
              </a:lnSpc>
            </a:pPr>
            <a:r>
              <a:rPr lang="en-US" dirty="0" smtClean="0">
                <a:latin typeface="Arial" panose="020B0604020202020204" pitchFamily="34" charset="0"/>
                <a:cs typeface="Arial" panose="020B0604020202020204" pitchFamily="34" charset="0"/>
              </a:rPr>
              <a:t>5.</a:t>
            </a:r>
            <a:r>
              <a:rPr lang="x-none" dirty="0">
                <a:latin typeface="Arial" panose="020B0604020202020204" pitchFamily="34" charset="0"/>
                <a:cs typeface="Arial" panose="020B0604020202020204" pitchFamily="34" charset="0"/>
              </a:rPr>
              <a:t>Daughter cells are each genetically </a:t>
            </a:r>
            <a:r>
              <a:rPr lang="en-US" dirty="0" smtClean="0">
                <a:latin typeface="Arial" panose="020B0604020202020204" pitchFamily="34" charset="0"/>
                <a:cs typeface="Arial" panose="020B0604020202020204" pitchFamily="34" charset="0"/>
              </a:rPr>
              <a:t>6.</a:t>
            </a:r>
            <a:r>
              <a:rPr lang="x-none" dirty="0">
                <a:latin typeface="Arial" panose="020B0604020202020204" pitchFamily="34" charset="0"/>
                <a:cs typeface="Arial" panose="020B0604020202020204" pitchFamily="34" charset="0"/>
              </a:rPr>
              <a:t>uniqueEnd as haploid</a:t>
            </a:r>
          </a:p>
          <a:p>
            <a:pPr algn="l">
              <a:lnSpc>
                <a:spcPct val="150000"/>
              </a:lnSpc>
            </a:pPr>
            <a:r>
              <a:rPr lang="x-none" dirty="0">
                <a:latin typeface="Arial" panose="020B0604020202020204" pitchFamily="34" charset="0"/>
                <a:cs typeface="Arial" panose="020B0604020202020204" pitchFamily="34" charset="0"/>
              </a:rPr>
              <a:t>(23 chromosomes)</a:t>
            </a:r>
          </a:p>
          <a:p>
            <a:pPr algn="l">
              <a:lnSpc>
                <a:spcPct val="150000"/>
              </a:lnSpc>
            </a:pPr>
            <a:endParaRPr lang="x-none" dirty="0">
              <a:latin typeface="Arial" panose="020B0604020202020204" pitchFamily="34" charset="0"/>
              <a:cs typeface="Arial" panose="020B0604020202020204" pitchFamily="34" charset="0"/>
            </a:endParaRPr>
          </a:p>
        </p:txBody>
      </p:sp>
      <p:sp>
        <p:nvSpPr>
          <p:cNvPr id="1048643" name="TextBox 1048642"/>
          <p:cNvSpPr txBox="1"/>
          <p:nvPr/>
        </p:nvSpPr>
        <p:spPr>
          <a:xfrm>
            <a:off x="874897" y="130566"/>
            <a:ext cx="1854016" cy="523220"/>
          </a:xfrm>
          <a:prstGeom prst="rect">
            <a:avLst/>
          </a:prstGeom>
        </p:spPr>
        <p:txBody>
          <a:bodyPr wrap="square" rtlCol="0">
            <a:spAutoFit/>
          </a:bodyPr>
          <a:lstStyle/>
          <a:p>
            <a:r>
              <a:rPr lang="x-none" sz="28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Mitosis</a:t>
            </a:r>
            <a:endParaRPr lang="x-none"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285750" y="828675"/>
            <a:ext cx="4471988" cy="4524315"/>
          </a:xfrm>
          <a:prstGeom prst="rect">
            <a:avLst/>
          </a:prstGeom>
        </p:spPr>
        <p:txBody>
          <a:bodyPr wrap="square">
            <a:spAutoFit/>
          </a:bodyPr>
          <a:lstStyle/>
          <a:p>
            <a:pPr>
              <a:lnSpc>
                <a:spcPct val="150000"/>
              </a:lnSpc>
            </a:pPr>
            <a:r>
              <a:rPr lang="en-US" sz="2400" dirty="0" smtClean="0">
                <a:latin typeface="Arial" panose="020B0604020202020204" pitchFamily="34" charset="0"/>
                <a:cs typeface="Arial" panose="020B0604020202020204" pitchFamily="34" charset="0"/>
              </a:rPr>
              <a:t>1. </a:t>
            </a:r>
            <a:r>
              <a:rPr lang="x-none" sz="2400" dirty="0" smtClean="0">
                <a:latin typeface="Arial" panose="020B0604020202020204" pitchFamily="34" charset="0"/>
                <a:cs typeface="Arial" panose="020B0604020202020204" pitchFamily="34" charset="0"/>
              </a:rPr>
              <a:t>occurs </a:t>
            </a:r>
            <a:r>
              <a:rPr lang="x-none" sz="2400" dirty="0">
                <a:latin typeface="Arial" panose="020B0604020202020204" pitchFamily="34" charset="0"/>
                <a:cs typeface="Arial" panose="020B0604020202020204" pitchFamily="34" charset="0"/>
              </a:rPr>
              <a:t>in somatic cells</a:t>
            </a:r>
          </a:p>
          <a:p>
            <a:pPr>
              <a:lnSpc>
                <a:spcPct val="150000"/>
              </a:lnSpc>
            </a:pPr>
            <a:r>
              <a:rPr lang="x-none" sz="2400" dirty="0">
                <a:latin typeface="Arial" panose="020B0604020202020204" pitchFamily="34" charset="0"/>
                <a:cs typeface="Arial" panose="020B0604020202020204" pitchFamily="34" charset="0"/>
              </a:rPr>
              <a:t>2. No pairing of </a:t>
            </a:r>
            <a:r>
              <a:rPr lang="x-none" sz="2400" dirty="0" smtClean="0">
                <a:latin typeface="Arial" panose="020B0604020202020204" pitchFamily="34" charset="0"/>
                <a:cs typeface="Arial" panose="020B0604020202020204" pitchFamily="34" charset="0"/>
              </a:rPr>
              <a:t>homogolous</a:t>
            </a:r>
            <a:r>
              <a:rPr lang="en-US" sz="2400" dirty="0" smtClean="0">
                <a:latin typeface="Arial" panose="020B0604020202020204" pitchFamily="34" charset="0"/>
                <a:cs typeface="Arial" panose="020B0604020202020204" pitchFamily="34" charset="0"/>
              </a:rPr>
              <a:t> </a:t>
            </a:r>
            <a:r>
              <a:rPr lang="x-none" sz="2400" dirty="0" smtClean="0">
                <a:latin typeface="Arial" panose="020B0604020202020204" pitchFamily="34" charset="0"/>
                <a:cs typeface="Arial" panose="020B0604020202020204" pitchFamily="34" charset="0"/>
              </a:rPr>
              <a:t>chromosomes</a:t>
            </a:r>
            <a:r>
              <a:rPr lang="en-US" sz="2400" dirty="0" smtClean="0">
                <a:latin typeface="Arial" panose="020B0604020202020204" pitchFamily="34" charset="0"/>
                <a:cs typeface="Arial" panose="020B0604020202020204" pitchFamily="34" charset="0"/>
              </a:rPr>
              <a:t>.</a:t>
            </a:r>
            <a:endParaRPr lang="x-none" sz="2400" dirty="0">
              <a:latin typeface="Arial" panose="020B0604020202020204" pitchFamily="34" charset="0"/>
              <a:cs typeface="Arial" panose="020B0604020202020204" pitchFamily="34" charset="0"/>
            </a:endParaRPr>
          </a:p>
          <a:p>
            <a:pPr>
              <a:lnSpc>
                <a:spcPct val="150000"/>
              </a:lnSpc>
            </a:pPr>
            <a:r>
              <a:rPr lang="en-US" sz="2400" dirty="0" smtClean="0">
                <a:latin typeface="Arial" panose="020B0604020202020204" pitchFamily="34" charset="0"/>
                <a:cs typeface="Arial" panose="020B0604020202020204" pitchFamily="34" charset="0"/>
              </a:rPr>
              <a:t>3</a:t>
            </a:r>
            <a:r>
              <a:rPr lang="x-none" sz="2400" dirty="0" smtClean="0">
                <a:latin typeface="Arial" panose="020B0604020202020204" pitchFamily="34" charset="0"/>
                <a:cs typeface="Arial" panose="020B0604020202020204" pitchFamily="34" charset="0"/>
              </a:rPr>
              <a:t>. </a:t>
            </a:r>
            <a:r>
              <a:rPr lang="x-none" sz="2400" dirty="0">
                <a:latin typeface="Arial" panose="020B0604020202020204" pitchFamily="34" charset="0"/>
                <a:cs typeface="Arial" panose="020B0604020202020204" pitchFamily="34" charset="0"/>
              </a:rPr>
              <a:t>Cells split once</a:t>
            </a:r>
          </a:p>
          <a:p>
            <a:pPr>
              <a:lnSpc>
                <a:spcPct val="150000"/>
              </a:lnSpc>
            </a:pPr>
            <a:r>
              <a:rPr lang="en-US" sz="2400" dirty="0" smtClean="0">
                <a:latin typeface="Arial" panose="020B0604020202020204" pitchFamily="34" charset="0"/>
                <a:cs typeface="Arial" panose="020B0604020202020204" pitchFamily="34" charset="0"/>
              </a:rPr>
              <a:t>4</a:t>
            </a:r>
            <a:r>
              <a:rPr lang="x-none" sz="2400" dirty="0" smtClean="0">
                <a:latin typeface="Arial" panose="020B0604020202020204" pitchFamily="34" charset="0"/>
                <a:cs typeface="Arial" panose="020B0604020202020204" pitchFamily="34" charset="0"/>
              </a:rPr>
              <a:t>. </a:t>
            </a:r>
            <a:r>
              <a:rPr lang="x-none" sz="2400" dirty="0">
                <a:latin typeface="Arial" panose="020B0604020202020204" pitchFamily="34" charset="0"/>
                <a:cs typeface="Arial" panose="020B0604020202020204" pitchFamily="34" charset="0"/>
              </a:rPr>
              <a:t>Produces 2 daughter cells</a:t>
            </a:r>
          </a:p>
          <a:p>
            <a:pPr>
              <a:lnSpc>
                <a:spcPct val="150000"/>
              </a:lnSpc>
            </a:pPr>
            <a:r>
              <a:rPr lang="en-US" sz="2400" dirty="0" smtClean="0">
                <a:latin typeface="Arial" panose="020B0604020202020204" pitchFamily="34" charset="0"/>
                <a:cs typeface="Arial" panose="020B0604020202020204" pitchFamily="34" charset="0"/>
              </a:rPr>
              <a:t>5.</a:t>
            </a:r>
            <a:r>
              <a:rPr lang="x-none" sz="2400" dirty="0" smtClean="0">
                <a:latin typeface="Arial" panose="020B0604020202020204" pitchFamily="34" charset="0"/>
                <a:cs typeface="Arial" panose="020B0604020202020204" pitchFamily="34" charset="0"/>
              </a:rPr>
              <a:t> </a:t>
            </a:r>
            <a:r>
              <a:rPr lang="x-none" sz="2400" dirty="0">
                <a:latin typeface="Arial" panose="020B0604020202020204" pitchFamily="34" charset="0"/>
                <a:cs typeface="Arial" panose="020B0604020202020204" pitchFamily="34" charset="0"/>
              </a:rPr>
              <a:t>Daughter cells are identical</a:t>
            </a:r>
          </a:p>
          <a:p>
            <a:pPr>
              <a:lnSpc>
                <a:spcPct val="150000"/>
              </a:lnSpc>
            </a:pPr>
            <a:r>
              <a:rPr lang="en-US" sz="2400" dirty="0" smtClean="0">
                <a:latin typeface="Arial" panose="020B0604020202020204" pitchFamily="34" charset="0"/>
                <a:cs typeface="Arial" panose="020B0604020202020204" pitchFamily="34" charset="0"/>
              </a:rPr>
              <a:t>6</a:t>
            </a:r>
            <a:r>
              <a:rPr lang="x-none" sz="2400" dirty="0" smtClean="0">
                <a:latin typeface="Arial" panose="020B0604020202020204" pitchFamily="34" charset="0"/>
                <a:cs typeface="Arial" panose="020B0604020202020204" pitchFamily="34" charset="0"/>
              </a:rPr>
              <a:t>. </a:t>
            </a:r>
            <a:r>
              <a:rPr lang="x-none" sz="2400" dirty="0">
                <a:latin typeface="Arial" panose="020B0604020202020204" pitchFamily="34" charset="0"/>
                <a:cs typeface="Arial" panose="020B0604020202020204" pitchFamily="34" charset="0"/>
              </a:rPr>
              <a:t>End as diploid (46chromosomes or 23 pairs)</a:t>
            </a:r>
          </a:p>
        </p:txBody>
      </p:sp>
      <p:sp>
        <p:nvSpPr>
          <p:cNvPr id="3" name="Rectangle 2"/>
          <p:cNvSpPr/>
          <p:nvPr/>
        </p:nvSpPr>
        <p:spPr>
          <a:xfrm>
            <a:off x="7529743" y="101085"/>
            <a:ext cx="1503938" cy="523220"/>
          </a:xfrm>
          <a:prstGeom prst="rect">
            <a:avLst/>
          </a:prstGeom>
        </p:spPr>
        <p:txBody>
          <a:bodyPr wrap="none">
            <a:spAutoFit/>
          </a:bodyPr>
          <a:lstStyle/>
          <a:p>
            <a:r>
              <a:rPr lang="x-none"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Meiosis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97166" name="Content Placeholder 3"/>
          <p:cNvPicPr>
            <a:picLocks noGrp="1" noChangeAspect="1" noChangeArrowheads="1"/>
          </p:cNvPicPr>
          <p:nvPr>
            <p:ph idx="1"/>
          </p:nvPr>
        </p:nvPicPr>
        <p:blipFill>
          <a:blip r:embed="rId2"/>
          <a:srcRect/>
          <a:stretch>
            <a:fillRect/>
          </a:stretch>
        </p:blipFill>
        <p:spPr bwMode="auto">
          <a:xfrm>
            <a:off x="6657974" y="-114299"/>
            <a:ext cx="5534025" cy="4696618"/>
          </a:xfrm>
          <a:prstGeom prst="rect">
            <a:avLst/>
          </a:prstGeom>
          <a:noFill/>
          <a:ln>
            <a:noFill/>
          </a:ln>
          <a:effectLst/>
        </p:spPr>
      </p:pic>
      <p:pic>
        <p:nvPicPr>
          <p:cNvPr id="2097167" name="Picture 4"/>
          <p:cNvPicPr>
            <a:picLocks noChangeAspect="1"/>
          </p:cNvPicPr>
          <p:nvPr/>
        </p:nvPicPr>
        <p:blipFill>
          <a:blip r:embed="rId3"/>
          <a:stretch>
            <a:fillRect/>
          </a:stretch>
        </p:blipFill>
        <p:spPr>
          <a:xfrm>
            <a:off x="0" y="0"/>
            <a:ext cx="6845324"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3"/>
          <p:cNvPicPr>
            <a:picLocks noChangeAspect="1" noChangeArrowheads="1"/>
          </p:cNvPicPr>
          <p:nvPr/>
        </p:nvPicPr>
        <p:blipFill>
          <a:blip r:embed="rId2"/>
          <a:srcRect/>
          <a:stretch>
            <a:fillRect/>
          </a:stretch>
        </p:blipFill>
        <p:spPr bwMode="auto">
          <a:xfrm>
            <a:off x="0" y="1614488"/>
            <a:ext cx="12191999" cy="5243512"/>
          </a:xfrm>
          <a:prstGeom prst="rect">
            <a:avLst/>
          </a:prstGeom>
          <a:noFill/>
          <a:ln>
            <a:noFill/>
          </a:ln>
          <a:effectLst/>
        </p:spPr>
      </p:pic>
      <p:sp>
        <p:nvSpPr>
          <p:cNvPr id="3" name="مستطيل 1"/>
          <p:cNvSpPr>
            <a:spLocks noGrp="1"/>
          </p:cNvSpPr>
          <p:nvPr>
            <p:ph type="title"/>
          </p:nvPr>
        </p:nvSpPr>
        <p:spPr>
          <a:xfrm>
            <a:off x="0" y="172235"/>
            <a:ext cx="12192000" cy="1255728"/>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sz="2800" b="1" dirty="0"/>
              <a:t> </a:t>
            </a:r>
            <a:r>
              <a:rPr lang="en-US" sz="2800" b="1" i="1" dirty="0" smtClean="0">
                <a:latin typeface="Arial Narrow" panose="020B0606020202030204" pitchFamily="34" charset="0"/>
              </a:rPr>
              <a:t>A </a:t>
            </a:r>
            <a:r>
              <a:rPr lang="en-US" sz="2800" b="1" i="1" dirty="0" smtClean="0">
                <a:solidFill>
                  <a:srgbClr val="FFC000"/>
                </a:solidFill>
                <a:latin typeface="Arial Narrow" panose="020B0606020202030204" pitchFamily="34" charset="0"/>
              </a:rPr>
              <a:t>karyotype</a:t>
            </a:r>
            <a:r>
              <a:rPr lang="en-US" sz="2800" b="1" i="1" dirty="0" smtClean="0">
                <a:latin typeface="Arial Narrow" panose="020B0606020202030204" pitchFamily="34" charset="0"/>
              </a:rPr>
              <a:t> </a:t>
            </a:r>
            <a:r>
              <a:rPr lang="en-US" sz="2800" b="1" dirty="0" smtClean="0">
                <a:latin typeface="Arial Narrow" panose="020B0606020202030204" pitchFamily="34" charset="0"/>
              </a:rPr>
              <a:t>is a photographic representation of a stained metaphase in which the chromosomes are arranged in order of </a:t>
            </a:r>
            <a:r>
              <a:rPr lang="en-US" sz="2800" b="1" dirty="0" smtClean="0">
                <a:solidFill>
                  <a:srgbClr val="FFC000"/>
                </a:solidFill>
                <a:latin typeface="Arial Narrow" panose="020B0606020202030204" pitchFamily="34" charset="0"/>
              </a:rPr>
              <a:t>decreasing length</a:t>
            </a:r>
            <a:r>
              <a:rPr lang="en-US" sz="2800" b="1" dirty="0" smtClean="0">
                <a:latin typeface="Arial Narrow" panose="020B0606020202030204" pitchFamily="34" charset="0"/>
              </a:rPr>
              <a:t>.</a:t>
            </a:r>
            <a:endParaRPr lang="en-US" sz="2800" b="1" dirty="0">
              <a:latin typeface="Arial Narrow" panose="020B0606020202030204" pitchFamily="34" charset="0"/>
            </a:endParaRPr>
          </a:p>
          <a:p>
            <a:pPr algn="l" rtl="0"/>
            <a:r>
              <a:rPr lang="en-US" sz="2800" b="1"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97169" name="Content Placeholder 3"/>
          <p:cNvPicPr>
            <a:picLocks noGrp="1" noChangeAspect="1"/>
          </p:cNvPicPr>
          <p:nvPr>
            <p:ph idx="1"/>
          </p:nvPr>
        </p:nvPicPr>
        <p:blipFill>
          <a:blip r:embed="rId2"/>
          <a:stretch>
            <a:fillRect/>
          </a:stretch>
        </p:blipFill>
        <p:spPr>
          <a:xfrm>
            <a:off x="4650502" y="2092"/>
            <a:ext cx="7541498" cy="6855908"/>
          </a:xfrm>
          <a:prstGeom prst="rect">
            <a:avLst/>
          </a:prstGeom>
        </p:spPr>
      </p:pic>
      <p:sp>
        <p:nvSpPr>
          <p:cNvPr id="1048648" name="Title 4"/>
          <p:cNvSpPr>
            <a:spLocks noGrp="1"/>
          </p:cNvSpPr>
          <p:nvPr>
            <p:ph type="title"/>
          </p:nvPr>
        </p:nvSpPr>
        <p:spPr>
          <a:xfrm>
            <a:off x="242887" y="1222592"/>
            <a:ext cx="3967162" cy="86793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2800" b="1" dirty="0">
                <a:solidFill>
                  <a:srgbClr val="FF0000"/>
                </a:solidFill>
              </a:rPr>
              <a:t>Karyotyping of patient with turners syndrome</a:t>
            </a:r>
          </a:p>
        </p:txBody>
      </p:sp>
      <p:sp>
        <p:nvSpPr>
          <p:cNvPr id="2" name="Rectangle 1"/>
          <p:cNvSpPr/>
          <p:nvPr/>
        </p:nvSpPr>
        <p:spPr>
          <a:xfrm>
            <a:off x="104775" y="2243138"/>
            <a:ext cx="4567238" cy="2677656"/>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Homozygous</a:t>
            </a:r>
            <a:r>
              <a:rPr lang="en-US" sz="2400" dirty="0">
                <a:latin typeface="Arial" panose="020B0604020202020204" pitchFamily="34" charset="0"/>
                <a:cs typeface="Arial" panose="020B0604020202020204" pitchFamily="34" charset="0"/>
              </a:rPr>
              <a:t>: You inherit the same version of the gene from each parent, so you have two matching genes. </a:t>
            </a:r>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Heterozygous</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You inherit a different version of a gene from each </a:t>
            </a:r>
            <a:r>
              <a:rPr lang="en-US" sz="2400" dirty="0" err="1">
                <a:latin typeface="Arial" panose="020B0604020202020204" pitchFamily="34" charset="0"/>
                <a:cs typeface="Arial" panose="020B0604020202020204" pitchFamily="34" charset="0"/>
              </a:rPr>
              <a:t>paren</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45" name="مستطيل 1"/>
          <p:cNvSpPr>
            <a:spLocks noGrp="1"/>
          </p:cNvSpPr>
          <p:nvPr>
            <p:ph idx="1"/>
          </p:nvPr>
        </p:nvSpPr>
        <p:spPr>
          <a:xfrm>
            <a:off x="0" y="0"/>
            <a:ext cx="12192000" cy="1383969"/>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square">
            <a:spAutoFit/>
          </a:bodyP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endParaRPr lang="en-US" sz="2800" b="1" dirty="0"/>
          </a:p>
          <a:p>
            <a:pPr algn="ctr" rtl="0"/>
            <a:r>
              <a:rPr lang="en-US" sz="2800" b="1" dirty="0">
                <a:solidFill>
                  <a:srgbClr val="FFFF00"/>
                </a:solidFill>
              </a:rPr>
              <a:t>Cytogenetic is the study of the structure and numeric characteristics of the cell’s chromosomes</a:t>
            </a:r>
            <a:r>
              <a:rPr lang="en-US" sz="2800" b="1" dirty="0" smtClean="0">
                <a:solidFill>
                  <a:srgbClr val="FFFF00"/>
                </a:solidFill>
              </a:rPr>
              <a:t>.</a:t>
            </a:r>
            <a:endParaRPr lang="en-US" sz="2800" b="1" dirty="0">
              <a:solidFill>
                <a:srgbClr val="FFFF00"/>
              </a:solidFill>
            </a:endParaRPr>
          </a:p>
        </p:txBody>
      </p:sp>
      <p:sp>
        <p:nvSpPr>
          <p:cNvPr id="7" name="TextBox 6"/>
          <p:cNvSpPr txBox="1"/>
          <p:nvPr/>
        </p:nvSpPr>
        <p:spPr>
          <a:xfrm>
            <a:off x="-1" y="2300288"/>
            <a:ext cx="12192001" cy="1384995"/>
          </a:xfrm>
          <a:prstGeom prst="rect">
            <a:avLst/>
          </a:prstGeom>
        </p:spPr>
        <p:txBody>
          <a:bodyPr wrap="square" rtlCol="0">
            <a:spAutoFit/>
          </a:bodyPr>
          <a:lstStyle/>
          <a:p>
            <a:pPr marL="457200" indent="-457200">
              <a:buFont typeface="Wingdings" panose="05000000000000000000" pitchFamily="2" charset="2"/>
              <a:buChar char="v"/>
            </a:pPr>
            <a:r>
              <a:rPr lang="x-none" sz="2800" dirty="0" smtClean="0">
                <a:solidFill>
                  <a:srgbClr val="000000"/>
                </a:solidFill>
              </a:rPr>
              <a:t>The </a:t>
            </a:r>
            <a:r>
              <a:rPr lang="x-none" sz="2800" dirty="0">
                <a:solidFill>
                  <a:srgbClr val="000000"/>
                </a:solidFill>
              </a:rPr>
              <a:t>23rd pair of chromosomes in the female karyotype is XX</a:t>
            </a:r>
            <a:r>
              <a:rPr lang="x-none" sz="2800" dirty="0" smtClean="0">
                <a:solidFill>
                  <a:srgbClr val="000000"/>
                </a:solidFill>
              </a:rPr>
              <a:t>.</a:t>
            </a:r>
            <a:endParaRPr lang="en-US" sz="2800" dirty="0" smtClean="0">
              <a:solidFill>
                <a:srgbClr val="000000"/>
              </a:solidFill>
            </a:endParaRPr>
          </a:p>
          <a:p>
            <a:pPr marL="457200" indent="-457200">
              <a:buFont typeface="Wingdings" panose="05000000000000000000" pitchFamily="2" charset="2"/>
              <a:buChar char="v"/>
            </a:pPr>
            <a:r>
              <a:rPr lang="x-none" sz="2800" dirty="0" smtClean="0">
                <a:solidFill>
                  <a:srgbClr val="000000"/>
                </a:solidFill>
              </a:rPr>
              <a:t>It </a:t>
            </a:r>
            <a:r>
              <a:rPr lang="x-none" sz="2800" dirty="0">
                <a:solidFill>
                  <a:srgbClr val="000000"/>
                </a:solidFill>
              </a:rPr>
              <a:t>is used to determine female sex chromosome abnormalities like triple X syndrome and Turner syndrome.</a:t>
            </a:r>
          </a:p>
        </p:txBody>
      </p:sp>
      <p:sp>
        <p:nvSpPr>
          <p:cNvPr id="8" name="TextBox 7"/>
          <p:cNvSpPr txBox="1"/>
          <p:nvPr/>
        </p:nvSpPr>
        <p:spPr>
          <a:xfrm>
            <a:off x="0" y="3683023"/>
            <a:ext cx="12000821" cy="1384995"/>
          </a:xfrm>
          <a:prstGeom prst="rect">
            <a:avLst/>
          </a:prstGeom>
        </p:spPr>
        <p:txBody>
          <a:bodyPr wrap="square" rtlCol="0">
            <a:spAutoFit/>
          </a:bodyPr>
          <a:lstStyle/>
          <a:p>
            <a:pPr marL="457200" indent="-457200">
              <a:buFont typeface="Wingdings" panose="05000000000000000000" pitchFamily="2" charset="2"/>
              <a:buChar char="v"/>
            </a:pPr>
            <a:r>
              <a:rPr lang="x-none" sz="2800" dirty="0">
                <a:solidFill>
                  <a:srgbClr val="000000"/>
                </a:solidFill>
              </a:rPr>
              <a:t>It is used to determine male sex chromosome abnormalities like Klinefelter syndrome</a:t>
            </a:r>
            <a:r>
              <a:rPr lang="x-none" sz="2800" dirty="0" smtClean="0">
                <a:solidFill>
                  <a:srgbClr val="000000"/>
                </a:solidFill>
              </a:rPr>
              <a:t>.</a:t>
            </a:r>
            <a:endParaRPr lang="en-US" sz="2800" dirty="0" smtClean="0">
              <a:solidFill>
                <a:srgbClr val="000000"/>
              </a:solidFill>
            </a:endParaRPr>
          </a:p>
          <a:p>
            <a:pPr marL="457200" indent="-457200">
              <a:buFont typeface="Wingdings" panose="05000000000000000000" pitchFamily="2" charset="2"/>
              <a:buChar char="v"/>
            </a:pPr>
            <a:r>
              <a:rPr lang="x-none" sz="2800" dirty="0" smtClean="0">
                <a:solidFill>
                  <a:srgbClr val="000000"/>
                </a:solidFill>
              </a:rPr>
              <a:t>The </a:t>
            </a:r>
            <a:r>
              <a:rPr lang="x-none" sz="2800" dirty="0">
                <a:solidFill>
                  <a:srgbClr val="000000"/>
                </a:solidFill>
              </a:rPr>
              <a:t>male karyotype shows XY chromosomes as its 23rd pair.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593" name="TextBox 1"/>
          <p:cNvSpPr txBox="1">
            <a:spLocks noGrp="1"/>
          </p:cNvSpPr>
          <p:nvPr>
            <p:ph idx="1"/>
          </p:nvPr>
        </p:nvSpPr>
        <p:spPr>
          <a:xfrm>
            <a:off x="523875" y="582612"/>
            <a:ext cx="6319838" cy="5595620"/>
          </a:xfrm>
          <a:prstGeom prst="rect">
            <a:avLst/>
          </a:prstGeom>
          <a:noFill/>
        </p:spPr>
        <p:txBody>
          <a:bodyPr wrap="square" rtlCol="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857250" indent="-857250" algn="l" rtl="0">
              <a:buFont typeface="Wingdings" pitchFamily="2" charset="2"/>
              <a:buChar char="q"/>
            </a:pPr>
            <a:r>
              <a:rPr lang="en-US" sz="6000" b="1" dirty="0"/>
              <a:t>11p13.2</a:t>
            </a:r>
          </a:p>
          <a:p>
            <a:pPr marL="857250" indent="-857250" algn="l" rtl="0">
              <a:buFont typeface="Wingdings" pitchFamily="2" charset="2"/>
              <a:buChar char="q"/>
            </a:pPr>
            <a:r>
              <a:rPr lang="en-US" sz="6000" b="1" dirty="0"/>
              <a:t>4q22.1</a:t>
            </a:r>
          </a:p>
          <a:p>
            <a:pPr marL="857250" indent="-857250" algn="l" rtl="0">
              <a:buFont typeface="Wingdings" pitchFamily="2" charset="2"/>
              <a:buChar char="q"/>
            </a:pPr>
            <a:r>
              <a:rPr lang="en-US" sz="6000" b="1" dirty="0"/>
              <a:t>21p12</a:t>
            </a:r>
          </a:p>
          <a:p>
            <a:pPr marL="857250" indent="-857250" algn="l" rtl="0">
              <a:buFont typeface="Wingdings" pitchFamily="2" charset="2"/>
              <a:buChar char="q"/>
            </a:pPr>
            <a:r>
              <a:rPr lang="en-US" sz="6000" b="1" dirty="0"/>
              <a:t>3q1</a:t>
            </a:r>
          </a:p>
          <a:p>
            <a:pPr marL="857250" indent="-857250" algn="l" rtl="0">
              <a:buFont typeface="Wingdings" pitchFamily="2" charset="2"/>
              <a:buChar char="q"/>
            </a:pPr>
            <a:r>
              <a:rPr lang="en-US" sz="6000" b="1" dirty="0"/>
              <a:t>14q22.2</a:t>
            </a:r>
          </a:p>
          <a:p>
            <a:pPr marL="857250" indent="-857250" algn="l" rtl="0">
              <a:buFont typeface="Wingdings" pitchFamily="2" charset="2"/>
              <a:buChar char="q"/>
            </a:pPr>
            <a:r>
              <a:rPr lang="en-US" sz="6000" b="1" dirty="0"/>
              <a:t>Xq21.2</a:t>
            </a:r>
          </a:p>
        </p:txBody>
      </p:sp>
      <p:pic>
        <p:nvPicPr>
          <p:cNvPr id="3" name="Picture 4"/>
          <p:cNvPicPr>
            <a:picLocks noChangeAspect="1" noChangeArrowheads="1"/>
          </p:cNvPicPr>
          <p:nvPr/>
        </p:nvPicPr>
        <p:blipFill>
          <a:blip r:embed="rId2"/>
          <a:srcRect/>
          <a:stretch>
            <a:fillRect/>
          </a:stretch>
        </p:blipFill>
        <p:spPr bwMode="auto">
          <a:xfrm>
            <a:off x="5961726" y="0"/>
            <a:ext cx="6230274" cy="6858000"/>
          </a:xfrm>
          <a:prstGeom prst="rect">
            <a:avLst/>
          </a:prstGeom>
          <a:noFill/>
          <a:ln>
            <a:noFill/>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592" name="Content Placeholder 3"/>
          <p:cNvSpPr>
            <a:spLocks noGrp="1"/>
          </p:cNvSpPr>
          <p:nvPr>
            <p:ph idx="1"/>
          </p:nvPr>
        </p:nvSpPr>
        <p:spPr>
          <a:xfrm>
            <a:off x="0" y="0"/>
            <a:ext cx="7029450" cy="658847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r>
              <a:rPr lang="en-US" sz="2400" b="1" dirty="0">
                <a:latin typeface="Arial" panose="020B0604020202020204" pitchFamily="34" charset="0"/>
                <a:cs typeface="Arial" panose="020B0604020202020204" pitchFamily="34" charset="0"/>
              </a:rPr>
              <a:t>The position of a gene on a chromosome is called its </a:t>
            </a:r>
            <a:r>
              <a:rPr lang="en-US" sz="2400" b="1" i="1" dirty="0">
                <a:latin typeface="Arial" panose="020B0604020202020204" pitchFamily="34" charset="0"/>
                <a:cs typeface="Arial" panose="020B0604020202020204" pitchFamily="34" charset="0"/>
              </a:rPr>
              <a:t>locus</a:t>
            </a:r>
            <a:r>
              <a:rPr lang="en-US" sz="2400" b="1" i="1"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alternate forms of a gene at the same locus are called </a:t>
            </a:r>
            <a:r>
              <a:rPr lang="en-US" sz="2400" b="1" i="1" dirty="0">
                <a:latin typeface="Arial" panose="020B0604020202020204" pitchFamily="34" charset="0"/>
                <a:cs typeface="Arial" panose="020B0604020202020204" pitchFamily="34" charset="0"/>
              </a:rPr>
              <a:t>alleles.</a:t>
            </a:r>
            <a:r>
              <a:rPr lang="en-US" sz="2400" b="1" dirty="0">
                <a:latin typeface="Arial" panose="020B0604020202020204" pitchFamily="34" charset="0"/>
                <a:cs typeface="Arial" panose="020B0604020202020204" pitchFamily="34" charset="0"/>
              </a:rPr>
              <a:t> </a:t>
            </a:r>
            <a:r>
              <a:rPr lang="en-US" sz="2400" b="1" u="sng" dirty="0" smtClean="0">
                <a:latin typeface="Arial" panose="020B0604020202020204" pitchFamily="34" charset="0"/>
                <a:cs typeface="Arial" panose="020B0604020202020204" pitchFamily="34" charset="0"/>
                <a:hlinkClick r:id="rId2" tooltip="Allele"/>
              </a:rPr>
              <a:t>alleles</a:t>
            </a:r>
            <a:r>
              <a:rPr lang="en-US" sz="2400" b="1" dirty="0">
                <a:latin typeface="Arial" panose="020B0604020202020204" pitchFamily="34" charset="0"/>
                <a:cs typeface="Arial" panose="020B0604020202020204" pitchFamily="34" charset="0"/>
              </a:rPr>
              <a:t> can be the same (homozygous) or different (heterozygous),</a:t>
            </a:r>
          </a:p>
          <a:p>
            <a:pPr algn="just" rtl="0"/>
            <a:r>
              <a:rPr lang="en-US" sz="2400" b="1" dirty="0" smtClean="0">
                <a:latin typeface="Arial" panose="020B0604020202020204" pitchFamily="34" charset="0"/>
                <a:cs typeface="Arial" panose="020B0604020202020204" pitchFamily="34" charset="0"/>
              </a:rPr>
              <a:t>The </a:t>
            </a:r>
            <a:r>
              <a:rPr lang="en-US" sz="2400" b="1" i="1" dirty="0">
                <a:solidFill>
                  <a:srgbClr val="FF0000"/>
                </a:solidFill>
                <a:latin typeface="Arial" panose="020B0604020202020204" pitchFamily="34" charset="0"/>
                <a:cs typeface="Arial" panose="020B0604020202020204" pitchFamily="34" charset="0"/>
              </a:rPr>
              <a:t>genotype</a:t>
            </a:r>
            <a:r>
              <a:rPr lang="en-US" sz="2400" b="1" dirty="0">
                <a:latin typeface="Arial" panose="020B0604020202020204" pitchFamily="34" charset="0"/>
                <a:cs typeface="Arial" panose="020B0604020202020204" pitchFamily="34" charset="0"/>
              </a:rPr>
              <a:t> of a person is the genetic information stored in the base sequence triplet code. </a:t>
            </a:r>
          </a:p>
          <a:p>
            <a:pPr algn="just" rtl="0"/>
            <a:r>
              <a:rPr lang="en-US" sz="2400" b="1" dirty="0">
                <a:latin typeface="Arial" panose="020B0604020202020204" pitchFamily="34" charset="0"/>
                <a:cs typeface="Arial" panose="020B0604020202020204" pitchFamily="34" charset="0"/>
              </a:rPr>
              <a:t>The </a:t>
            </a:r>
            <a:r>
              <a:rPr lang="en-US" sz="2400" b="1" i="1" dirty="0">
                <a:solidFill>
                  <a:srgbClr val="FF0000"/>
                </a:solidFill>
                <a:latin typeface="Arial" panose="020B0604020202020204" pitchFamily="34" charset="0"/>
                <a:cs typeface="Arial" panose="020B0604020202020204" pitchFamily="34" charset="0"/>
              </a:rPr>
              <a:t>phenotype</a:t>
            </a:r>
            <a:r>
              <a:rPr lang="en-US" sz="2400" b="1" dirty="0">
                <a:latin typeface="Arial" panose="020B0604020202020204" pitchFamily="34" charset="0"/>
                <a:cs typeface="Arial" panose="020B0604020202020204" pitchFamily="34" charset="0"/>
              </a:rPr>
              <a:t> The observable expression of a genotype in terms of morphologic, biochemical, or molecular traits. </a:t>
            </a:r>
          </a:p>
          <a:p>
            <a:pPr algn="just" rtl="0"/>
            <a:r>
              <a:rPr lang="en-US" sz="2400" b="1" dirty="0">
                <a:latin typeface="Arial" panose="020B0604020202020204" pitchFamily="34" charset="0"/>
                <a:cs typeface="Arial" panose="020B0604020202020204" pitchFamily="34" charset="0"/>
              </a:rPr>
              <a:t>More than one genotype may have the same phenotype. </a:t>
            </a:r>
          </a:p>
          <a:p>
            <a:pPr algn="just" rtl="0"/>
            <a:r>
              <a:rPr lang="en-US" sz="2400" b="1" dirty="0">
                <a:latin typeface="Arial" panose="020B0604020202020204" pitchFamily="34" charset="0"/>
                <a:cs typeface="Arial" panose="020B0604020202020204" pitchFamily="34" charset="0"/>
              </a:rPr>
              <a:t>Some brown-eyed persons are carriers of the code for blue eyes, and other brown-eyed persons are not. Phenotypically, these two types of brown-eyed persons are the same, but </a:t>
            </a:r>
            <a:r>
              <a:rPr lang="en-US" sz="2400" b="1" dirty="0" err="1">
                <a:latin typeface="Arial" panose="020B0604020202020204" pitchFamily="34" charset="0"/>
                <a:cs typeface="Arial" panose="020B0604020202020204" pitchFamily="34" charset="0"/>
              </a:rPr>
              <a:t>genotypically</a:t>
            </a:r>
            <a:r>
              <a:rPr lang="en-US" sz="2400" b="1" dirty="0">
                <a:latin typeface="Arial" panose="020B0604020202020204" pitchFamily="34" charset="0"/>
                <a:cs typeface="Arial" panose="020B0604020202020204" pitchFamily="34" charset="0"/>
              </a:rPr>
              <a:t> they are different. </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162" y="0"/>
            <a:ext cx="5176837"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05" name="مربع نص 1"/>
          <p:cNvSpPr txBox="1">
            <a:spLocks noGrp="1"/>
          </p:cNvSpPr>
          <p:nvPr>
            <p:ph type="title"/>
          </p:nvPr>
        </p:nvSpPr>
        <p:spPr>
          <a:xfrm>
            <a:off x="0" y="290403"/>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sz="4000" b="1" dirty="0"/>
              <a:t>CHROMOSOME</a:t>
            </a:r>
          </a:p>
        </p:txBody>
      </p:sp>
      <p:sp>
        <p:nvSpPr>
          <p:cNvPr id="1048606" name="TextBox 1048605"/>
          <p:cNvSpPr txBox="1"/>
          <p:nvPr/>
        </p:nvSpPr>
        <p:spPr>
          <a:xfrm>
            <a:off x="0" y="1242218"/>
            <a:ext cx="12192000" cy="4031873"/>
          </a:xfrm>
          <a:prstGeom prst="rect">
            <a:avLst/>
          </a:prstGeom>
        </p:spPr>
        <p:txBody>
          <a:bodyPr wrap="square" rtlCol="0">
            <a:spAutoFit/>
          </a:bodyPr>
          <a:lstStyle/>
          <a:p>
            <a:r>
              <a:rPr lang="x-none" sz="3200" b="1" dirty="0">
                <a:solidFill>
                  <a:srgbClr val="C00000"/>
                </a:solidFill>
              </a:rPr>
              <a:t>What are Chromosomes</a:t>
            </a:r>
            <a:r>
              <a:rPr lang="x-none" sz="3200" b="1" dirty="0" smtClean="0">
                <a:solidFill>
                  <a:srgbClr val="C00000"/>
                </a:solidFill>
              </a:rPr>
              <a:t>?</a:t>
            </a:r>
            <a:r>
              <a:rPr lang="ar-IQ" sz="2800" dirty="0" smtClean="0">
                <a:solidFill>
                  <a:srgbClr val="000000"/>
                </a:solidFill>
              </a:rPr>
              <a:t> </a:t>
            </a:r>
          </a:p>
          <a:p>
            <a:pPr marL="457200" indent="-457200">
              <a:buFont typeface="Arial" panose="020B0604020202020204" pitchFamily="34" charset="0"/>
              <a:buChar char="•"/>
            </a:pPr>
            <a:r>
              <a:rPr lang="x-none" sz="2800" dirty="0" smtClean="0">
                <a:solidFill>
                  <a:srgbClr val="000000"/>
                </a:solidFill>
              </a:rPr>
              <a:t>Chromosomes </a:t>
            </a:r>
            <a:r>
              <a:rPr lang="x-none" sz="2800" dirty="0">
                <a:solidFill>
                  <a:srgbClr val="000000"/>
                </a:solidFill>
              </a:rPr>
              <a:t>are a thread-like structures holding genetic information. </a:t>
            </a:r>
            <a:endParaRPr lang="ar-IQ" sz="2800" dirty="0" smtClean="0">
              <a:solidFill>
                <a:srgbClr val="000000"/>
              </a:solidFill>
            </a:endParaRPr>
          </a:p>
          <a:p>
            <a:pPr marL="457200" indent="-457200">
              <a:buFont typeface="Arial" panose="020B0604020202020204" pitchFamily="34" charset="0"/>
              <a:buChar char="•"/>
            </a:pPr>
            <a:r>
              <a:rPr lang="x-none" sz="2800" dirty="0" smtClean="0">
                <a:solidFill>
                  <a:srgbClr val="000000"/>
                </a:solidFill>
              </a:rPr>
              <a:t>It </a:t>
            </a:r>
            <a:r>
              <a:rPr lang="x-none" sz="2800" dirty="0">
                <a:solidFill>
                  <a:srgbClr val="000000"/>
                </a:solidFill>
              </a:rPr>
              <a:t>is present in the cell nuclei</a:t>
            </a:r>
            <a:r>
              <a:rPr lang="x-none" sz="2800" dirty="0" smtClean="0">
                <a:solidFill>
                  <a:srgbClr val="000000"/>
                </a:solidFill>
              </a:rPr>
              <a:t>.</a:t>
            </a:r>
            <a:endParaRPr lang="ar-IQ" sz="2800" dirty="0" smtClean="0">
              <a:solidFill>
                <a:srgbClr val="000000"/>
              </a:solidFill>
            </a:endParaRPr>
          </a:p>
          <a:p>
            <a:pPr marL="457200" indent="-457200">
              <a:buFont typeface="Arial" panose="020B0604020202020204" pitchFamily="34" charset="0"/>
              <a:buChar char="•"/>
            </a:pPr>
            <a:r>
              <a:rPr lang="x-none" sz="2800" dirty="0" smtClean="0">
                <a:solidFill>
                  <a:srgbClr val="000000"/>
                </a:solidFill>
              </a:rPr>
              <a:t>A </a:t>
            </a:r>
            <a:r>
              <a:rPr lang="x-none" sz="2800" dirty="0">
                <a:solidFill>
                  <a:srgbClr val="000000"/>
                </a:solidFill>
              </a:rPr>
              <a:t>normal cell contains 23 pairs (46n) of chromosomes. Out of these, one pair (2n) is sex chromosomes</a:t>
            </a:r>
            <a:r>
              <a:rPr lang="x-none" sz="2800" dirty="0" smtClean="0">
                <a:solidFill>
                  <a:srgbClr val="000000"/>
                </a:solidFill>
              </a:rPr>
              <a:t>.</a:t>
            </a:r>
            <a:endParaRPr lang="ar-IQ" sz="2800" dirty="0" smtClean="0">
              <a:solidFill>
                <a:srgbClr val="000000"/>
              </a:solidFill>
            </a:endParaRPr>
          </a:p>
          <a:p>
            <a:pPr marL="457200" indent="-457200">
              <a:buFont typeface="Arial" panose="020B0604020202020204" pitchFamily="34" charset="0"/>
              <a:buChar char="•"/>
            </a:pPr>
            <a:r>
              <a:rPr lang="x-none" sz="2800" dirty="0" smtClean="0">
                <a:solidFill>
                  <a:srgbClr val="000000"/>
                </a:solidFill>
              </a:rPr>
              <a:t> </a:t>
            </a:r>
            <a:r>
              <a:rPr lang="x-none" sz="2800" dirty="0">
                <a:solidFill>
                  <a:srgbClr val="000000"/>
                </a:solidFill>
              </a:rPr>
              <a:t>Sex chromosomes are denoted as X and Y. </a:t>
            </a:r>
            <a:endParaRPr lang="ar-IQ" sz="2800" dirty="0" smtClean="0">
              <a:solidFill>
                <a:srgbClr val="000000"/>
              </a:solidFill>
            </a:endParaRPr>
          </a:p>
          <a:p>
            <a:pPr marL="457200" indent="-457200">
              <a:buFont typeface="Arial" panose="020B0604020202020204" pitchFamily="34" charset="0"/>
              <a:buChar char="•"/>
            </a:pPr>
            <a:r>
              <a:rPr lang="x-none" sz="2800" dirty="0" smtClean="0">
                <a:solidFill>
                  <a:srgbClr val="000000"/>
                </a:solidFill>
              </a:rPr>
              <a:t>A </a:t>
            </a:r>
            <a:r>
              <a:rPr lang="x-none" sz="2800" dirty="0">
                <a:solidFill>
                  <a:srgbClr val="000000"/>
                </a:solidFill>
              </a:rPr>
              <a:t>male cell contains XY sex chromosomes, while a female cell contains XX sex chromosomes</a:t>
            </a:r>
            <a:r>
              <a:rPr lang="x-none" sz="2800" dirty="0" smtClean="0">
                <a:solidFill>
                  <a:srgbClr val="000000"/>
                </a:solidFill>
              </a:rPr>
              <a:t>.</a:t>
            </a:r>
            <a:endParaRPr lang="en-US" sz="2800" dirty="0" smtClean="0">
              <a:solidFill>
                <a:srgbClr val="000000"/>
              </a:solidFill>
            </a:endParaRPr>
          </a:p>
          <a:p>
            <a:pPr marL="457200" indent="-457200">
              <a:buFont typeface="Arial" panose="020B0604020202020204" pitchFamily="34" charset="0"/>
              <a:buChar char="•"/>
            </a:pPr>
            <a:r>
              <a:rPr lang="en-US" sz="2800" dirty="0" smtClean="0">
                <a:solidFill>
                  <a:srgbClr val="000000"/>
                </a:solidFill>
              </a:rPr>
              <a:t>Somatic 23 pair, sex cell23 chromosome</a:t>
            </a:r>
            <a:endParaRPr lang="x-none" sz="28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p:cNvPicPr>
          <p:nvPr/>
        </p:nvPicPr>
        <p:blipFill>
          <a:blip r:embed="rId2"/>
          <a:stretch>
            <a:fillRect/>
          </a:stretch>
        </p:blipFill>
        <p:spPr>
          <a:xfrm>
            <a:off x="5072062" y="-214313"/>
            <a:ext cx="7277101" cy="7343775"/>
          </a:xfrm>
          <a:prstGeom prst="rect">
            <a:avLst/>
          </a:prstGeom>
        </p:spPr>
      </p:pic>
      <p:pic>
        <p:nvPicPr>
          <p:cNvPr id="3" name="Picture 2"/>
          <p:cNvPicPr>
            <a:picLocks/>
          </p:cNvPicPr>
          <p:nvPr/>
        </p:nvPicPr>
        <p:blipFill>
          <a:blip r:embed="rId3"/>
          <a:stretch>
            <a:fillRect/>
          </a:stretch>
        </p:blipFill>
        <p:spPr>
          <a:xfrm>
            <a:off x="1" y="0"/>
            <a:ext cx="51435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1">
            <a:schemeClr val="accent4"/>
          </a:lnRef>
          <a:fillRef idx="3">
            <a:schemeClr val="accent4"/>
          </a:fillRef>
          <a:effectRef idx="2">
            <a:schemeClr val="accent4"/>
          </a:effectRef>
          <a:fontRef idx="minor">
            <a:schemeClr val="lt1"/>
          </a:fontRef>
        </p:style>
        <p:txBody>
          <a:bodyPr>
            <a:normAutofit/>
          </a:bodyPr>
          <a:lstStyle/>
          <a:p>
            <a:pPr marL="0" indent="0" algn="ctr">
              <a:buNone/>
            </a:pPr>
            <a:endParaRPr lang="en-US" b="1" dirty="0" smtClean="0">
              <a:effectLst>
                <a:outerShdw blurRad="38100" dist="38100" dir="2700000" algn="tl">
                  <a:srgbClr val="000000">
                    <a:alpha val="43137"/>
                  </a:srgbClr>
                </a:outerShdw>
              </a:effectLst>
            </a:endParaRPr>
          </a:p>
          <a:p>
            <a:pPr marL="0" indent="0" algn="ctr">
              <a:buNone/>
            </a:pPr>
            <a:endParaRPr lang="en-US" b="1" dirty="0">
              <a:effectLst>
                <a:outerShdw blurRad="38100" dist="38100" dir="2700000" algn="tl">
                  <a:srgbClr val="000000">
                    <a:alpha val="43137"/>
                  </a:srgbClr>
                </a:outerShdw>
              </a:effectLst>
            </a:endParaRPr>
          </a:p>
          <a:p>
            <a:pPr marL="0" indent="0" algn="ctr">
              <a:buNone/>
            </a:pPr>
            <a:endParaRPr lang="en-US" b="1" dirty="0" smtClean="0">
              <a:effectLst>
                <a:outerShdw blurRad="38100" dist="38100" dir="2700000" algn="tl">
                  <a:srgbClr val="000000">
                    <a:alpha val="43137"/>
                  </a:srgbClr>
                </a:outerShdw>
              </a:effectLst>
            </a:endParaRPr>
          </a:p>
          <a:p>
            <a:pPr marL="0" indent="0" algn="ctr">
              <a:buNone/>
            </a:pPr>
            <a:r>
              <a:rPr lang="en-US" b="1" dirty="0" smtClean="0">
                <a:effectLst>
                  <a:outerShdw blurRad="38100" dist="38100" dir="2700000" algn="tl">
                    <a:srgbClr val="000000">
                      <a:alpha val="43137"/>
                    </a:srgbClr>
                  </a:outerShdw>
                </a:effectLst>
              </a:rPr>
              <a:t> </a:t>
            </a:r>
          </a:p>
          <a:p>
            <a:pPr marL="0" indent="0" algn="ctr">
              <a:lnSpc>
                <a:spcPct val="160000"/>
              </a:lnSpc>
              <a:buNone/>
            </a:pPr>
            <a:r>
              <a:rPr lang="en-US" sz="8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a:t>
            </a:r>
          </a:p>
          <a:p>
            <a:pPr marL="0" indent="0" algn="ctr">
              <a:buNone/>
            </a:pPr>
            <a:endPar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5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Any question???</a:t>
            </a:r>
            <a:endParaRPr lang="en-US" sz="5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65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08" name="TextBox 1048607"/>
          <p:cNvSpPr txBox="1"/>
          <p:nvPr/>
        </p:nvSpPr>
        <p:spPr>
          <a:xfrm>
            <a:off x="0" y="1290837"/>
            <a:ext cx="12192000" cy="830997"/>
          </a:xfrm>
          <a:prstGeom prst="rect">
            <a:avLst/>
          </a:prstGeom>
        </p:spPr>
        <p:txBody>
          <a:bodyPr wrap="square" rtlCol="0">
            <a:spAutoFit/>
          </a:bodyPr>
          <a:lstStyle/>
          <a:p>
            <a:pPr marL="457200" indent="-457200">
              <a:buFont typeface="Arial" panose="020B0604020202020204" pitchFamily="34" charset="0"/>
              <a:buChar char="•"/>
            </a:pPr>
            <a:r>
              <a:rPr lang="x-none" sz="2400" dirty="0">
                <a:solidFill>
                  <a:srgbClr val="000000"/>
                </a:solidFill>
                <a:latin typeface="Arial" panose="020B0604020202020204" pitchFamily="34" charset="0"/>
                <a:cs typeface="Arial" panose="020B0604020202020204" pitchFamily="34" charset="0"/>
              </a:rPr>
              <a:t>Chromatin refers to a mixture of DNA and proteins that form the chromosomes found in the cells of humans and other higher organisms</a:t>
            </a:r>
          </a:p>
        </p:txBody>
      </p:sp>
      <p:sp>
        <p:nvSpPr>
          <p:cNvPr id="1048710" name="TextBox 1048709"/>
          <p:cNvSpPr txBox="1"/>
          <p:nvPr/>
        </p:nvSpPr>
        <p:spPr>
          <a:xfrm>
            <a:off x="0" y="2173604"/>
            <a:ext cx="12192000" cy="1938992"/>
          </a:xfrm>
          <a:prstGeom prst="rect">
            <a:avLst/>
          </a:prstGeom>
        </p:spPr>
        <p:txBody>
          <a:bodyPr wrap="square" rtlCol="0">
            <a:spAutoFit/>
          </a:bodyPr>
          <a:lstStyle/>
          <a:p>
            <a:pPr marL="457200" indent="-457200">
              <a:buFont typeface="Arial" panose="020B0604020202020204" pitchFamily="34" charset="0"/>
              <a:buChar char="•"/>
            </a:pPr>
            <a:r>
              <a:rPr lang="x-none" sz="2400" dirty="0">
                <a:solidFill>
                  <a:srgbClr val="000000"/>
                </a:solidFill>
                <a:latin typeface="Arial" panose="020B0604020202020204" pitchFamily="34" charset="0"/>
                <a:cs typeface="Arial" panose="020B0604020202020204" pitchFamily="34" charset="0"/>
              </a:rPr>
              <a:t>Chromatin is composed of DNA that is wrapped around small proteins known as histones</a:t>
            </a:r>
            <a:r>
              <a:rPr lang="x-none" sz="2400" dirty="0" smtClean="0">
                <a:solidFill>
                  <a:srgbClr val="000000"/>
                </a:solidFill>
                <a:latin typeface="Arial" panose="020B0604020202020204" pitchFamily="34" charset="0"/>
                <a:cs typeface="Arial" panose="020B0604020202020204" pitchFamily="34" charset="0"/>
              </a:rPr>
              <a:t>.</a:t>
            </a:r>
            <a:endParaRPr lang="ar-IQ" sz="2400"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x-none" sz="2400" dirty="0" smtClean="0">
                <a:solidFill>
                  <a:srgbClr val="000000"/>
                </a:solidFill>
                <a:latin typeface="Arial" panose="020B0604020202020204" pitchFamily="34" charset="0"/>
                <a:cs typeface="Arial" panose="020B0604020202020204" pitchFamily="34" charset="0"/>
              </a:rPr>
              <a:t> </a:t>
            </a:r>
            <a:r>
              <a:rPr lang="x-none" sz="2400" dirty="0">
                <a:solidFill>
                  <a:srgbClr val="000000"/>
                </a:solidFill>
                <a:latin typeface="Arial" panose="020B0604020202020204" pitchFamily="34" charset="0"/>
                <a:cs typeface="Arial" panose="020B0604020202020204" pitchFamily="34" charset="0"/>
              </a:rPr>
              <a:t>Histones help to organize DNA into structures called nucleosomes, which form chromatin fibers. </a:t>
            </a:r>
            <a:endParaRPr lang="ar-IQ" sz="2400"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x-none" sz="2400" dirty="0" smtClean="0">
                <a:solidFill>
                  <a:srgbClr val="000000"/>
                </a:solidFill>
                <a:latin typeface="Arial" panose="020B0604020202020204" pitchFamily="34" charset="0"/>
                <a:cs typeface="Arial" panose="020B0604020202020204" pitchFamily="34" charset="0"/>
              </a:rPr>
              <a:t>Chromatin </a:t>
            </a:r>
            <a:r>
              <a:rPr lang="x-none" sz="2400" dirty="0">
                <a:solidFill>
                  <a:srgbClr val="000000"/>
                </a:solidFill>
                <a:latin typeface="Arial" panose="020B0604020202020204" pitchFamily="34" charset="0"/>
                <a:cs typeface="Arial" panose="020B0604020202020204" pitchFamily="34" charset="0"/>
              </a:rPr>
              <a:t>fibers are further coiled and condensed into</a:t>
            </a:r>
          </a:p>
        </p:txBody>
      </p:sp>
      <p:sp>
        <p:nvSpPr>
          <p:cNvPr id="1048717" name="TextBox 1048716"/>
          <p:cNvSpPr txBox="1"/>
          <p:nvPr/>
        </p:nvSpPr>
        <p:spPr>
          <a:xfrm>
            <a:off x="0" y="4161315"/>
            <a:ext cx="12217141" cy="2677656"/>
          </a:xfrm>
          <a:prstGeom prst="rect">
            <a:avLst/>
          </a:prstGeom>
        </p:spPr>
        <p:txBody>
          <a:bodyPr wrap="square" rtlCol="0">
            <a:spAutoFit/>
          </a:bodyPr>
          <a:lst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sz="2400" b="1" dirty="0" smtClean="0">
                <a:solidFill>
                  <a:srgbClr val="C00000"/>
                </a:solidFill>
                <a:latin typeface="Arial"/>
              </a:rPr>
              <a:t>   </a:t>
            </a:r>
            <a:r>
              <a:rPr lang="x-none" sz="2400" b="1" dirty="0" smtClean="0">
                <a:solidFill>
                  <a:srgbClr val="C00000"/>
                </a:solidFill>
                <a:latin typeface="Arial"/>
              </a:rPr>
              <a:t>The </a:t>
            </a:r>
            <a:r>
              <a:rPr lang="x-none" sz="2400" b="1" dirty="0">
                <a:solidFill>
                  <a:srgbClr val="C00000"/>
                </a:solidFill>
                <a:latin typeface="Arial"/>
              </a:rPr>
              <a:t>main functions of this genetic material </a:t>
            </a:r>
            <a:r>
              <a:rPr lang="x-none" sz="2400" b="1" dirty="0" smtClean="0">
                <a:solidFill>
                  <a:srgbClr val="C00000"/>
                </a:solidFill>
                <a:latin typeface="Arial"/>
              </a:rPr>
              <a:t>include:</a:t>
            </a:r>
            <a:endParaRPr lang="en-US" sz="2400" b="1" dirty="0" smtClean="0">
              <a:solidFill>
                <a:srgbClr val="C00000"/>
              </a:solidFill>
              <a:latin typeface="Arial"/>
            </a:endParaRPr>
          </a:p>
          <a:p>
            <a:endParaRPr lang="en-US" sz="2400" b="1" dirty="0" smtClean="0">
              <a:solidFill>
                <a:srgbClr val="C00000"/>
              </a:solidFill>
              <a:latin typeface="Arial"/>
            </a:endParaRPr>
          </a:p>
          <a:p>
            <a:pPr marL="342900" indent="-342900">
              <a:buFont typeface="Arial" panose="020B0604020202020204" pitchFamily="34" charset="0"/>
              <a:buChar char="•"/>
            </a:pPr>
            <a:r>
              <a:rPr lang="en-US" sz="2400" dirty="0" smtClean="0">
                <a:latin typeface="Arial"/>
              </a:rPr>
              <a:t>P</a:t>
            </a:r>
            <a:r>
              <a:rPr lang="x-none" sz="2400" dirty="0" smtClean="0">
                <a:solidFill>
                  <a:srgbClr val="000000"/>
                </a:solidFill>
                <a:latin typeface="Arial"/>
              </a:rPr>
              <a:t>reventing </a:t>
            </a:r>
            <a:r>
              <a:rPr lang="x-none" sz="2400" dirty="0">
                <a:solidFill>
                  <a:srgbClr val="000000"/>
                </a:solidFill>
                <a:latin typeface="Arial"/>
              </a:rPr>
              <a:t>DNA damage.
Tightly packing the DNA to fit into the cell.
Control the DNA replication and gene expression.
Support the DNA molecule to permit the process of the cell cycle – meiosis and mitosis.</a:t>
            </a:r>
            <a:endParaRPr lang="x-none" sz="2400" dirty="0">
              <a:solidFill>
                <a:srgbClr val="000000"/>
              </a:solidFill>
            </a:endParaRPr>
          </a:p>
        </p:txBody>
      </p:sp>
      <p:sp>
        <p:nvSpPr>
          <p:cNvPr id="6" name="مربع نص 1"/>
          <p:cNvSpPr txBox="1">
            <a:spLocks/>
          </p:cNvSpPr>
          <p:nvPr/>
        </p:nvSpPr>
        <p:spPr>
          <a:xfrm>
            <a:off x="0" y="304690"/>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spAutoFit/>
          </a:bodyPr>
          <a:lstStyle>
            <a:defPPr>
              <a:defRPr lang="ar-SA"/>
            </a:defPPr>
            <a:lvl1pPr marL="0" algn="r" defTabSz="914400" rtl="1" eaLnBrk="1" latinLnBrk="0" hangingPunct="1">
              <a:lnSpc>
                <a:spcPct val="90000"/>
              </a:lnSpc>
              <a:spcBef>
                <a:spcPct val="0"/>
              </a:spcBef>
              <a:buNone/>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sz="4000" dirty="0"/>
              <a:t>Chromatin</a:t>
            </a:r>
            <a:endParaRPr lang="en-US"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11" name="Content Placeholder 2"/>
          <p:cNvSpPr>
            <a:spLocks noGrp="1"/>
          </p:cNvSpPr>
          <p:nvPr/>
        </p:nvSpPr>
        <p:spPr>
          <a:xfrm>
            <a:off x="473360" y="222894"/>
            <a:ext cx="10965546" cy="2094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DNA is the </a:t>
            </a:r>
            <a:r>
              <a:rPr lang="en-US" sz="2400" dirty="0" err="1" smtClean="0">
                <a:latin typeface="Arial" panose="020B0604020202020204" pitchFamily="34" charset="0"/>
                <a:cs typeface="Arial" panose="020B0604020202020204" pitchFamily="34" charset="0"/>
              </a:rPr>
              <a:t>genetical</a:t>
            </a:r>
            <a:r>
              <a:rPr lang="en-US" sz="2400" dirty="0" smtClean="0">
                <a:latin typeface="Arial" panose="020B0604020202020204" pitchFamily="34" charset="0"/>
                <a:cs typeface="Arial" panose="020B0604020202020204" pitchFamily="34" charset="0"/>
              </a:rPr>
              <a:t> material.</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Chromatin is the organized structure of DNA and proteins in the nucleus.</a:t>
            </a:r>
          </a:p>
          <a:p>
            <a:r>
              <a:rPr lang="en-US" sz="2400" dirty="0">
                <a:latin typeface="Arial" panose="020B0604020202020204" pitchFamily="34" charset="0"/>
                <a:cs typeface="Arial" panose="020B0604020202020204" pitchFamily="34" charset="0"/>
              </a:rPr>
              <a:t>Genes are specific sequences within DNA that code for proteins or RNA</a:t>
            </a:r>
            <a:r>
              <a:rPr lang="en-US" dirty="0">
                <a:latin typeface="Calibri"/>
              </a:rPr>
              <a:t>.</a:t>
            </a:r>
            <a:endParaRPr lang="en-US" dirty="0"/>
          </a:p>
        </p:txBody>
      </p:sp>
      <p:sp>
        <p:nvSpPr>
          <p:cNvPr id="1048707" name="Rectangle 1048706"/>
          <p:cNvSpPr>
            <a:spLocks noGrp="1"/>
          </p:cNvSpPr>
          <p:nvPr/>
        </p:nvSpPr>
        <p:spPr>
          <a:xfrm>
            <a:off x="173323" y="2057400"/>
            <a:ext cx="11864305" cy="1885950"/>
          </a:xfrm>
          <a:prstGeom prst="rect">
            <a:avLst/>
          </a:prstGeom>
        </p:spPr>
        <p:txBody>
          <a:bodyPr vert="horz" lIns="91440" tIns="45720" rIns="91440" bIns="45720" rtlCol="0" anchor="b">
            <a:noAutofit/>
          </a:bodyPr>
          <a:lstStyle>
            <a:lvl1pPr algn="ctr" defTabSz="914400">
              <a:lnSpc>
                <a:spcPct val="90000"/>
              </a:lnSpc>
              <a:spcBef>
                <a:spcPct val="0"/>
              </a:spcBef>
              <a:defRPr sz="6000" kern="1200">
                <a:solidFill>
                  <a:srgbClr val="000000"/>
                </a:solidFill>
                <a:latin typeface="+mj-lt"/>
                <a:ea typeface="+mj-ea"/>
                <a:cs typeface="+mj-cs"/>
              </a:defRPr>
            </a:lvl1pPr>
          </a:lstStyle>
          <a:p>
            <a:pPr algn="l">
              <a:lnSpc>
                <a:spcPct val="100000"/>
              </a:lnSpc>
            </a:pPr>
            <a:r>
              <a:rPr lang="x-none" sz="4000" b="0" dirty="0" smtClean="0">
                <a:solidFill>
                  <a:srgbClr val="C00000"/>
                </a:solidFill>
                <a:latin typeface="Arial"/>
              </a:rPr>
              <a:t>DNA</a:t>
            </a:r>
            <a:r>
              <a:rPr lang="x-none" sz="2400" b="0" dirty="0" smtClean="0">
                <a:latin typeface="Arial"/>
              </a:rPr>
              <a:t> </a:t>
            </a:r>
            <a:r>
              <a:rPr lang="x-none" sz="2400" b="0" dirty="0">
                <a:latin typeface="Arial"/>
              </a:rPr>
              <a:t>can be found in each cell in your body</a:t>
            </a:r>
            <a:r>
              <a:rPr lang="x-none" sz="2400" b="0" dirty="0" smtClean="0">
                <a:latin typeface="Arial"/>
              </a:rPr>
              <a:t>.</a:t>
            </a:r>
            <a:endParaRPr lang="en-US" sz="2400" b="0" dirty="0" smtClean="0">
              <a:latin typeface="Arial"/>
            </a:endParaRPr>
          </a:p>
          <a:p>
            <a:pPr marL="342900" indent="-342900" algn="l">
              <a:lnSpc>
                <a:spcPct val="100000"/>
              </a:lnSpc>
              <a:buFont typeface="Arial" panose="020B0604020202020204" pitchFamily="34" charset="0"/>
              <a:buChar char="•"/>
            </a:pPr>
            <a:r>
              <a:rPr lang="x-none" sz="2400" b="0" dirty="0" smtClean="0">
                <a:latin typeface="Arial"/>
              </a:rPr>
              <a:t> </a:t>
            </a:r>
            <a:r>
              <a:rPr lang="x-none" sz="2400" b="0" dirty="0">
                <a:latin typeface="Arial"/>
              </a:rPr>
              <a:t>The majority of your DNA resides in the nucleus (center) of each cell in your body and some DNA lives in mitochondria (little organelles inside of your cells that produce energy).</a:t>
            </a:r>
            <a:endParaRPr lang="x-none" sz="2400" b="0" dirty="0"/>
          </a:p>
        </p:txBody>
      </p:sp>
      <p:pic>
        <p:nvPicPr>
          <p:cNvPr id="4" name="Picture 3"/>
          <p:cNvPicPr>
            <a:picLocks noChangeAspect="1" noChangeArrowheads="1"/>
          </p:cNvPicPr>
          <p:nvPr/>
        </p:nvPicPr>
        <p:blipFill>
          <a:blip r:embed="rId2"/>
          <a:srcRect/>
          <a:stretch>
            <a:fillRect/>
          </a:stretch>
        </p:blipFill>
        <p:spPr bwMode="auto">
          <a:xfrm>
            <a:off x="5229226" y="3683207"/>
            <a:ext cx="6829424" cy="2728356"/>
          </a:xfrm>
          <a:prstGeom prst="rect">
            <a:avLst/>
          </a:prstGeom>
          <a:noFill/>
          <a:ln>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709" name="TextBox 1048708"/>
          <p:cNvSpPr txBox="1"/>
          <p:nvPr/>
        </p:nvSpPr>
        <p:spPr>
          <a:xfrm>
            <a:off x="0" y="985837"/>
            <a:ext cx="12191999" cy="3908762"/>
          </a:xfrm>
          <a:prstGeom prst="rect">
            <a:avLst/>
          </a:prstGeom>
        </p:spPr>
        <p:txBody>
          <a:bodyPr wrap="square" rtlCol="0">
            <a:spAutoFit/>
          </a:bodyPr>
          <a:lstStyle/>
          <a:p>
            <a:endParaRPr lang="en-US" sz="2800" dirty="0" smtClean="0">
              <a:solidFill>
                <a:srgbClr val="C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 </a:t>
            </a:r>
            <a:r>
              <a:rPr lang="x-none" sz="2400" dirty="0" smtClean="0">
                <a:latin typeface="Arial" panose="020B0604020202020204" pitchFamily="34" charset="0"/>
                <a:cs typeface="Arial" panose="020B0604020202020204" pitchFamily="34" charset="0"/>
              </a:rPr>
              <a:t>DNA </a:t>
            </a:r>
            <a:r>
              <a:rPr lang="x-none" sz="2400" dirty="0">
                <a:latin typeface="Arial" panose="020B0604020202020204" pitchFamily="34" charset="0"/>
                <a:cs typeface="Arial" panose="020B0604020202020204" pitchFamily="34" charset="0"/>
              </a:rPr>
              <a:t>(deoxyribonucleic acid) is a type of macromolecule known as a nucleic acid</a:t>
            </a:r>
            <a:r>
              <a:rPr lang="x-none"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x-none" sz="2400" dirty="0" smtClean="0">
                <a:solidFill>
                  <a:srgbClr val="000000"/>
                </a:solidFill>
                <a:latin typeface="Arial" panose="020B0604020202020204" pitchFamily="34" charset="0"/>
                <a:cs typeface="Arial" panose="020B0604020202020204" pitchFamily="34" charset="0"/>
              </a:rPr>
              <a:t> </a:t>
            </a:r>
            <a:r>
              <a:rPr lang="x-none" sz="2400" dirty="0">
                <a:solidFill>
                  <a:srgbClr val="000000"/>
                </a:solidFill>
                <a:latin typeface="Arial" panose="020B0604020202020204" pitchFamily="34" charset="0"/>
                <a:cs typeface="Arial" panose="020B0604020202020204" pitchFamily="34" charset="0"/>
              </a:rPr>
              <a:t>It is shaped like a twisted double helix and is composed of long strands of alternating sugars and phosphate groups, along with nitrogenous bases (adenine, thymine, guanine, and cytosine</a:t>
            </a:r>
            <a:r>
              <a:rPr lang="x-none" sz="2400" dirty="0" smtClean="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a:p>
            <a:endParaRPr lang="en-US" sz="2400" dirty="0" smtClean="0">
              <a:solidFill>
                <a:srgbClr val="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x-none" sz="2400" dirty="0" smtClean="0">
                <a:solidFill>
                  <a:srgbClr val="000000"/>
                </a:solidFill>
                <a:latin typeface="Arial" panose="020B0604020202020204" pitchFamily="34" charset="0"/>
                <a:cs typeface="Arial" panose="020B0604020202020204" pitchFamily="34" charset="0"/>
              </a:rPr>
              <a:t> </a:t>
            </a:r>
            <a:r>
              <a:rPr lang="x-none" sz="2400" dirty="0">
                <a:solidFill>
                  <a:srgbClr val="000000"/>
                </a:solidFill>
                <a:latin typeface="Arial" panose="020B0604020202020204" pitchFamily="34" charset="0"/>
                <a:cs typeface="Arial" panose="020B0604020202020204" pitchFamily="34" charset="0"/>
              </a:rPr>
              <a:t>DNA is organized into structures called chromosomes and housed within the nucleus of our cells. </a:t>
            </a:r>
            <a:endParaRPr lang="en-US" sz="2400" dirty="0" smtClean="0">
              <a:solidFill>
                <a:srgbClr val="000000"/>
              </a:solidFill>
              <a:latin typeface="Arial" panose="020B0604020202020204" pitchFamily="34" charset="0"/>
              <a:cs typeface="Arial" panose="020B0604020202020204" pitchFamily="34" charset="0"/>
            </a:endParaRPr>
          </a:p>
          <a:p>
            <a:endParaRPr lang="en-US" sz="2400" dirty="0" smtClean="0">
              <a:solidFill>
                <a:srgbClr val="000000"/>
              </a:solidFill>
              <a:latin typeface="Arial" panose="020B0604020202020204" pitchFamily="34" charset="0"/>
              <a:cs typeface="Arial" panose="020B0604020202020204" pitchFamily="34" charset="0"/>
            </a:endParaRPr>
          </a:p>
        </p:txBody>
      </p:sp>
      <p:sp>
        <p:nvSpPr>
          <p:cNvPr id="4" name="مربع نص 1"/>
          <p:cNvSpPr txBox="1">
            <a:spLocks/>
          </p:cNvSpPr>
          <p:nvPr/>
        </p:nvSpPr>
        <p:spPr>
          <a:xfrm>
            <a:off x="0" y="290403"/>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b">
            <a:spAutoFit/>
          </a:bodyPr>
          <a:lstStyle>
            <a:defPPr>
              <a:defRPr lang="ar-SA"/>
            </a:defPPr>
            <a:lvl1pPr marL="0" algn="r" defTabSz="914400" rtl="1" eaLnBrk="1" latinLnBrk="0" hangingPunct="1">
              <a:lnSpc>
                <a:spcPct val="90000"/>
              </a:lnSpc>
              <a:spcBef>
                <a:spcPct val="0"/>
              </a:spcBef>
              <a:buNone/>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altLang="en" sz="4000" dirty="0" smtClean="0"/>
              <a:t>DNA structure</a:t>
            </a:r>
            <a:endParaRPr lang="en-US" altLang="en"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97155" name="Content Placeholder 3"/>
          <p:cNvPicPr>
            <a:picLocks noGrp="1" noChangeAspect="1" noChangeArrowheads="1"/>
          </p:cNvPicPr>
          <p:nvPr>
            <p:ph idx="1"/>
          </p:nvPr>
        </p:nvPicPr>
        <p:blipFill>
          <a:blip r:embed="rId2"/>
          <a:srcRect/>
          <a:stretch>
            <a:fillRect/>
          </a:stretch>
        </p:blipFill>
        <p:spPr bwMode="auto">
          <a:xfrm>
            <a:off x="6337643" y="448784"/>
            <a:ext cx="5647585" cy="5960431"/>
          </a:xfrm>
          <a:prstGeom prst="rect">
            <a:avLst/>
          </a:prstGeom>
          <a:noFill/>
          <a:ln>
            <a:noFill/>
          </a:ln>
          <a:effectLst/>
        </p:spPr>
      </p:pic>
      <p:sp>
        <p:nvSpPr>
          <p:cNvPr id="1048613" name="مربع نص 1"/>
          <p:cNvSpPr txBox="1">
            <a:spLocks noGrp="1"/>
          </p:cNvSpPr>
          <p:nvPr>
            <p:ph type="title"/>
          </p:nvPr>
        </p:nvSpPr>
        <p:spPr>
          <a:xfrm>
            <a:off x="123825" y="590708"/>
            <a:ext cx="3840481" cy="845821"/>
          </a:xfrm>
          <a:prstGeom prst="rect">
            <a:avLst/>
          </a:prstGeom>
          <a:noFill/>
        </p:spPr>
        <p:txBody>
          <a:bodyPr wrap="none" rtlCol="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457200" indent="-457200" algn="l" rtl="0">
              <a:buFont typeface="Wingdings" panose="05000000000000000000" pitchFamily="2" charset="2"/>
              <a:buChar char="ü"/>
            </a:pPr>
            <a:r>
              <a:rPr lang="en-US" sz="2800" b="1" dirty="0">
                <a:solidFill>
                  <a:srgbClr val="FF0000"/>
                </a:solidFill>
              </a:rPr>
              <a:t>Nuclear DNA</a:t>
            </a:r>
          </a:p>
          <a:p>
            <a:pPr marL="457200" indent="-457200" algn="l" rtl="0">
              <a:buFont typeface="Wingdings" panose="05000000000000000000" pitchFamily="2" charset="2"/>
              <a:buChar char="ü"/>
            </a:pPr>
            <a:r>
              <a:rPr lang="en-US" sz="2800" b="1" dirty="0">
                <a:solidFill>
                  <a:srgbClr val="FF0000"/>
                </a:solidFill>
              </a:rPr>
              <a:t>Mitochondrial DNA</a:t>
            </a:r>
          </a:p>
        </p:txBody>
      </p:sp>
      <p:sp>
        <p:nvSpPr>
          <p:cNvPr id="1048614" name="TextBox 1048613"/>
          <p:cNvSpPr txBox="1"/>
          <p:nvPr/>
        </p:nvSpPr>
        <p:spPr>
          <a:xfrm>
            <a:off x="123825" y="1436529"/>
            <a:ext cx="5712091" cy="929640"/>
          </a:xfrm>
          <a:prstGeom prst="rect">
            <a:avLst/>
          </a:prstGeom>
        </p:spPr>
        <p:txBody>
          <a:bodyPr wrap="square" rtlCol="0">
            <a:spAutoFit/>
          </a:bodyPr>
          <a:lstStyle/>
          <a:p>
            <a:r>
              <a:rPr lang="x-none" sz="2800">
                <a:solidFill>
                  <a:srgbClr val="000000"/>
                </a:solidFill>
              </a:rPr>
              <a:t>What is DNA?
Deoxyribonucleic acid (DNA) </a:t>
            </a:r>
          </a:p>
        </p:txBody>
      </p:sp>
      <p:sp>
        <p:nvSpPr>
          <p:cNvPr id="1048615" name="TextBox 1048614"/>
          <p:cNvSpPr txBox="1"/>
          <p:nvPr/>
        </p:nvSpPr>
        <p:spPr>
          <a:xfrm>
            <a:off x="123824" y="2366168"/>
            <a:ext cx="6773257" cy="4282440"/>
          </a:xfrm>
          <a:prstGeom prst="rect">
            <a:avLst/>
          </a:prstGeom>
        </p:spPr>
        <p:txBody>
          <a:bodyPr wrap="square" rtlCol="0">
            <a:spAutoFit/>
          </a:bodyPr>
          <a:lstStyle/>
          <a:p>
            <a:r>
              <a:rPr lang="x-none" sz="2800">
                <a:solidFill>
                  <a:srgbClr val="000000"/>
                </a:solidFill>
              </a:rPr>
              <a:t>What is DNA made of?
DNA has a language that it uses to write your instruction manual (a code). Four chemical bases make up your DNA language including:
Adenine (A).
Cytosine (C).
Thymine (T).
Guanine (G).</a:t>
            </a:r>
          </a:p>
        </p:txBody>
      </p:sp>
      <p:pic>
        <p:nvPicPr>
          <p:cNvPr id="2097173" name="Content Placeholder 5"/>
          <p:cNvPicPr>
            <a:picLocks/>
          </p:cNvPicPr>
          <p:nvPr/>
        </p:nvPicPr>
        <p:blipFill>
          <a:blip r:embed="rId3" cstate="print"/>
          <a:stretch>
            <a:fillRect/>
          </a:stretch>
        </p:blipFill>
        <p:spPr>
          <a:xfrm>
            <a:off x="3112558" y="4382003"/>
            <a:ext cx="2986236" cy="20488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16" name="Title 1"/>
          <p:cNvSpPr>
            <a:spLocks noGrp="1"/>
          </p:cNvSpPr>
          <p:nvPr>
            <p:ph type="title"/>
          </p:nvPr>
        </p:nvSpPr>
        <p:spPr/>
        <p:txBody>
          <a:bodyPr>
            <a:normAutofit fontScale="90000"/>
          </a:bodyPr>
          <a:lstStyle/>
          <a:p>
            <a:r>
              <a:rPr lang="en-US" b="1" dirty="0" smtClean="0"/>
              <a:t>The genetic information is encoded in the DNA contained in the cell nucleus</a:t>
            </a:r>
            <a:br>
              <a:rPr lang="en-US" b="1" dirty="0" smtClean="0"/>
            </a:br>
            <a:endParaRPr lang="en-US" dirty="0"/>
          </a:p>
        </p:txBody>
      </p:sp>
      <p:pic>
        <p:nvPicPr>
          <p:cNvPr id="2097156" name="Picture 3"/>
          <p:cNvPicPr>
            <a:picLocks noChangeAspect="1"/>
          </p:cNvPicPr>
          <p:nvPr/>
        </p:nvPicPr>
        <p:blipFill>
          <a:blip r:embed="rId2"/>
          <a:stretch>
            <a:fillRect/>
          </a:stretch>
        </p:blipFill>
        <p:spPr>
          <a:xfrm>
            <a:off x="-1" y="1475403"/>
            <a:ext cx="12192001" cy="53825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704" name="TextBox 1048703"/>
          <p:cNvSpPr txBox="1"/>
          <p:nvPr/>
        </p:nvSpPr>
        <p:spPr>
          <a:xfrm rot="21600000">
            <a:off x="0" y="1546403"/>
            <a:ext cx="12191999" cy="4585871"/>
          </a:xfrm>
          <a:prstGeom prst="rect">
            <a:avLst/>
          </a:prstGeom>
        </p:spPr>
        <p:txBody>
          <a:bodyPr wrap="square" rtlCol="0">
            <a:spAutoFit/>
          </a:bodyPr>
          <a:lstStyle/>
          <a:p>
            <a:r>
              <a:rPr lang="x-none" sz="2800" dirty="0">
                <a:solidFill>
                  <a:srgbClr val="FF0000"/>
                </a:solidFill>
                <a:latin typeface="Arial" panose="020B0604020202020204" pitchFamily="34" charset="0"/>
                <a:cs typeface="Arial" panose="020B0604020202020204" pitchFamily="34" charset="0"/>
              </a:rPr>
              <a:t>Replication occurs in three major steps</a:t>
            </a:r>
            <a:r>
              <a:rPr lang="x-none" sz="2800" dirty="0" smtClean="0">
                <a:solidFill>
                  <a:srgbClr val="FF0000"/>
                </a:solidFill>
                <a:latin typeface="Arial" panose="020B0604020202020204" pitchFamily="34" charset="0"/>
                <a:cs typeface="Arial" panose="020B0604020202020204" pitchFamily="34" charset="0"/>
              </a:rPr>
              <a:t>:</a:t>
            </a:r>
            <a:endParaRPr lang="en-US" sz="2800" dirty="0" smtClean="0">
              <a:solidFill>
                <a:srgbClr val="FF0000"/>
              </a:solidFill>
              <a:latin typeface="Arial" panose="020B0604020202020204" pitchFamily="34" charset="0"/>
              <a:cs typeface="Arial" panose="020B0604020202020204" pitchFamily="34" charset="0"/>
            </a:endParaRPr>
          </a:p>
          <a:p>
            <a:pPr marL="514350" indent="-514350">
              <a:buFont typeface="+mj-lt"/>
              <a:buAutoNum type="arabicPeriod"/>
            </a:pPr>
            <a:r>
              <a:rPr lang="x-none" sz="2400" dirty="0" smtClean="0">
                <a:solidFill>
                  <a:srgbClr val="000000"/>
                </a:solidFill>
                <a:latin typeface="Arial" panose="020B0604020202020204" pitchFamily="34" charset="0"/>
                <a:cs typeface="Arial" panose="020B0604020202020204" pitchFamily="34" charset="0"/>
              </a:rPr>
              <a:t>the </a:t>
            </a:r>
            <a:r>
              <a:rPr lang="x-none" sz="2400" dirty="0">
                <a:solidFill>
                  <a:srgbClr val="000000"/>
                </a:solidFill>
                <a:latin typeface="Arial" panose="020B0604020202020204" pitchFamily="34" charset="0"/>
                <a:cs typeface="Arial" panose="020B0604020202020204" pitchFamily="34" charset="0"/>
              </a:rPr>
              <a:t>opening of the double helix and separation of the DNA </a:t>
            </a:r>
            <a:r>
              <a:rPr lang="x-none" sz="2400" dirty="0" smtClean="0">
                <a:solidFill>
                  <a:srgbClr val="000000"/>
                </a:solidFill>
                <a:latin typeface="Arial" panose="020B0604020202020204" pitchFamily="34" charset="0"/>
                <a:cs typeface="Arial" panose="020B0604020202020204" pitchFamily="34" charset="0"/>
              </a:rPr>
              <a:t>strands</a:t>
            </a:r>
            <a:endParaRPr lang="en-US" sz="2400" dirty="0" smtClean="0">
              <a:solidFill>
                <a:srgbClr val="000000"/>
              </a:solidFill>
              <a:latin typeface="Arial" panose="020B0604020202020204" pitchFamily="34" charset="0"/>
              <a:cs typeface="Arial" panose="020B0604020202020204" pitchFamily="34" charset="0"/>
            </a:endParaRPr>
          </a:p>
          <a:p>
            <a:pPr marL="514350" indent="-514350">
              <a:buFont typeface="+mj-lt"/>
              <a:buAutoNum type="arabicPeriod"/>
            </a:pPr>
            <a:r>
              <a:rPr lang="x-none" sz="2400" dirty="0" smtClean="0">
                <a:solidFill>
                  <a:srgbClr val="000000"/>
                </a:solidFill>
                <a:latin typeface="Arial" panose="020B0604020202020204" pitchFamily="34" charset="0"/>
                <a:cs typeface="Arial" panose="020B0604020202020204" pitchFamily="34" charset="0"/>
              </a:rPr>
              <a:t>the </a:t>
            </a:r>
            <a:r>
              <a:rPr lang="x-none" sz="2400" dirty="0">
                <a:solidFill>
                  <a:srgbClr val="000000"/>
                </a:solidFill>
                <a:latin typeface="Arial" panose="020B0604020202020204" pitchFamily="34" charset="0"/>
                <a:cs typeface="Arial" panose="020B0604020202020204" pitchFamily="34" charset="0"/>
              </a:rPr>
              <a:t>priming of the template strand</a:t>
            </a:r>
            <a:r>
              <a:rPr lang="x-none" sz="2400" dirty="0" smtClean="0">
                <a:solidFill>
                  <a:srgbClr val="000000"/>
                </a:solidFill>
                <a:latin typeface="Arial" panose="020B0604020202020204" pitchFamily="34" charset="0"/>
                <a:cs typeface="Arial" panose="020B0604020202020204" pitchFamily="34" charset="0"/>
              </a:rPr>
              <a:t>,</a:t>
            </a:r>
            <a:endParaRPr lang="en-US" sz="2400" dirty="0" smtClean="0">
              <a:solidFill>
                <a:srgbClr val="000000"/>
              </a:solidFill>
              <a:latin typeface="Arial" panose="020B0604020202020204" pitchFamily="34" charset="0"/>
              <a:cs typeface="Arial" panose="020B0604020202020204" pitchFamily="34" charset="0"/>
            </a:endParaRPr>
          </a:p>
          <a:p>
            <a:pPr marL="514350" indent="-514350">
              <a:buFont typeface="+mj-lt"/>
              <a:buAutoNum type="arabicPeriod"/>
            </a:pPr>
            <a:r>
              <a:rPr lang="x-none" sz="2400" dirty="0" smtClean="0">
                <a:solidFill>
                  <a:srgbClr val="000000"/>
                </a:solidFill>
                <a:latin typeface="Arial" panose="020B0604020202020204" pitchFamily="34" charset="0"/>
                <a:cs typeface="Arial" panose="020B0604020202020204" pitchFamily="34" charset="0"/>
              </a:rPr>
              <a:t> </a:t>
            </a:r>
            <a:r>
              <a:rPr lang="x-none" sz="2400" dirty="0">
                <a:solidFill>
                  <a:srgbClr val="000000"/>
                </a:solidFill>
                <a:latin typeface="Arial" panose="020B0604020202020204" pitchFamily="34" charset="0"/>
                <a:cs typeface="Arial" panose="020B0604020202020204" pitchFamily="34" charset="0"/>
              </a:rPr>
              <a:t>and the assembly of the new DNA segment</a:t>
            </a:r>
            <a:r>
              <a:rPr lang="x-none" sz="2400" dirty="0" smtClean="0">
                <a:solidFill>
                  <a:srgbClr val="000000"/>
                </a:solidFill>
                <a:latin typeface="Arial" panose="020B0604020202020204" pitchFamily="34" charset="0"/>
                <a:cs typeface="Arial" panose="020B0604020202020204" pitchFamily="34" charset="0"/>
              </a:rPr>
              <a:t>.</a:t>
            </a:r>
            <a:endParaRPr lang="en-US" sz="2400" dirty="0" smtClean="0">
              <a:solidFill>
                <a:srgbClr val="000000"/>
              </a:solidFill>
              <a:latin typeface="Arial" panose="020B0604020202020204" pitchFamily="34" charset="0"/>
              <a:cs typeface="Arial" panose="020B0604020202020204" pitchFamily="34" charset="0"/>
            </a:endParaRPr>
          </a:p>
          <a:p>
            <a:endParaRPr lang="en-US" sz="2400" dirty="0">
              <a:solidFill>
                <a:srgbClr val="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x-none" sz="2400" dirty="0" smtClean="0">
                <a:solidFill>
                  <a:srgbClr val="000000"/>
                </a:solidFill>
                <a:latin typeface="Arial" panose="020B0604020202020204" pitchFamily="34" charset="0"/>
                <a:cs typeface="Arial" panose="020B0604020202020204" pitchFamily="34" charset="0"/>
              </a:rPr>
              <a:t> </a:t>
            </a:r>
            <a:r>
              <a:rPr lang="x-none" sz="2400" dirty="0">
                <a:solidFill>
                  <a:srgbClr val="000000"/>
                </a:solidFill>
                <a:latin typeface="Arial" panose="020B0604020202020204" pitchFamily="34" charset="0"/>
                <a:cs typeface="Arial" panose="020B0604020202020204" pitchFamily="34" charset="0"/>
              </a:rPr>
              <a:t>During separation, the two strands of the DNA double helix uncoil at a specific location called the origin. </a:t>
            </a:r>
            <a:endParaRPr lang="en-US" sz="2400" dirty="0" smtClean="0">
              <a:solidFill>
                <a:srgbClr val="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x-none" sz="2400" dirty="0">
                <a:solidFill>
                  <a:srgbClr val="000000"/>
                </a:solidFill>
                <a:latin typeface="Arial" panose="020B0604020202020204" pitchFamily="34" charset="0"/>
                <a:cs typeface="Arial" panose="020B0604020202020204" pitchFamily="34" charset="0"/>
              </a:rPr>
              <a:t>Several enzymes and proteins then work together to prepare, or prime, the strands for duplication. Finally, a special enzyme called DNA polymerase organizes the assembly of the new DNA strands. The following description of this three-stage process applies generally to all cells, but specific variations within the process may occur depending on organism and cell </a:t>
            </a:r>
          </a:p>
        </p:txBody>
      </p:sp>
      <p:sp>
        <p:nvSpPr>
          <p:cNvPr id="4" name="مربع نص 1"/>
          <p:cNvSpPr txBox="1">
            <a:spLocks noGrp="1"/>
          </p:cNvSpPr>
          <p:nvPr>
            <p:ph type="title"/>
          </p:nvPr>
        </p:nvSpPr>
        <p:spPr>
          <a:xfrm>
            <a:off x="0" y="290403"/>
            <a:ext cx="12192000" cy="646331"/>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sz="4000" dirty="0"/>
              <a:t>DNA Replication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1480</Words>
  <Application>Microsoft Office PowerPoint</Application>
  <PresentationFormat>Widescreen</PresentationFormat>
  <Paragraphs>156</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Narrow</vt:lpstr>
      <vt:lpstr>Calibri</vt:lpstr>
      <vt:lpstr>Calibri Light</vt:lpstr>
      <vt:lpstr>Segoe UI Semibold</vt:lpstr>
      <vt:lpstr>Wingdings</vt:lpstr>
      <vt:lpstr>Office Theme</vt:lpstr>
      <vt:lpstr>General Pathology  (Genetic) 3th. </vt:lpstr>
      <vt:lpstr>PowerPoint Presentation</vt:lpstr>
      <vt:lpstr>CHROMOSOME</vt:lpstr>
      <vt:lpstr>PowerPoint Presentation</vt:lpstr>
      <vt:lpstr>PowerPoint Presentation</vt:lpstr>
      <vt:lpstr>PowerPoint Presentation</vt:lpstr>
      <vt:lpstr>Nuclear DNA Mitochondrial DNA</vt:lpstr>
      <vt:lpstr>The genetic information is encoded in the DNA contained in the cell nucleus </vt:lpstr>
      <vt:lpstr>DNA Replication</vt:lpstr>
      <vt:lpstr>DNA Mutation</vt:lpstr>
      <vt:lpstr>Types of RNA:  Messenger RNA (mRNA) – a transcript copy of a gene which encodes a specific polypeptide Transfer RNA (tRNA) – carries the polypeptide subunits (amino acids) to the organelle responsible for synthesis (ribosome) Ribosomal RNA (rRNA) – a primary component of the ribosome and is responsible for its catalytic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karyotype is a photographic representation of a stained metaphase in which the chromosomes are arranged in order of decreasing length.      </vt:lpstr>
      <vt:lpstr>Karyotyping of patient with turners syndrome</vt:lpstr>
      <vt:lpstr>PowerPoint Presentation</vt:lpstr>
      <vt:lpstr>PowerPoint Presentation</vt:lpstr>
      <vt:lpstr>PowerPoint Presentation</vt:lpstr>
      <vt:lpstr>PowerPoint Presentation</vt:lpstr>
      <vt:lpstr>PowerPoint Presentation</vt:lpstr>
    </vt:vector>
  </TitlesOfParts>
  <Company>IOM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(Genetic) 3th.</dc:title>
  <dc:creator>Sura Sabah</dc:creator>
  <cp:lastModifiedBy>Sura Sabah</cp:lastModifiedBy>
  <cp:revision>48</cp:revision>
  <dcterms:created xsi:type="dcterms:W3CDTF">2024-10-15T05:28:40Z</dcterms:created>
  <dcterms:modified xsi:type="dcterms:W3CDTF">2024-11-07T21:59:59Z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d4470247d58e4b52a889be41fc2103eb</vt:lpwstr>
  </property>
</Properties>
</file>