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6F5-285C-4849-A0AF-30953935546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A283-48EC-4B8D-9088-FA0A1A2D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1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6F5-285C-4849-A0AF-30953935546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A283-48EC-4B8D-9088-FA0A1A2D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2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6F5-285C-4849-A0AF-30953935546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A283-48EC-4B8D-9088-FA0A1A2D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1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6F5-285C-4849-A0AF-30953935546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A283-48EC-4B8D-9088-FA0A1A2DF2E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1397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6F5-285C-4849-A0AF-30953935546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A283-48EC-4B8D-9088-FA0A1A2D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72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6F5-285C-4849-A0AF-30953935546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A283-48EC-4B8D-9088-FA0A1A2D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39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6F5-285C-4849-A0AF-30953935546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A283-48EC-4B8D-9088-FA0A1A2D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62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6F5-285C-4849-A0AF-30953935546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A283-48EC-4B8D-9088-FA0A1A2D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4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6F5-285C-4849-A0AF-30953935546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A283-48EC-4B8D-9088-FA0A1A2D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3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6F5-285C-4849-A0AF-30953935546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A283-48EC-4B8D-9088-FA0A1A2D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69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6F5-285C-4849-A0AF-30953935546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A283-48EC-4B8D-9088-FA0A1A2D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2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6F5-285C-4849-A0AF-30953935546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A283-48EC-4B8D-9088-FA0A1A2D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9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6F5-285C-4849-A0AF-30953935546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A283-48EC-4B8D-9088-FA0A1A2D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6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6F5-285C-4849-A0AF-30953935546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A283-48EC-4B8D-9088-FA0A1A2D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2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6F5-285C-4849-A0AF-30953935546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A283-48EC-4B8D-9088-FA0A1A2D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8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6F5-285C-4849-A0AF-30953935546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A283-48EC-4B8D-9088-FA0A1A2D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3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BC6F5-285C-4849-A0AF-30953935546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A283-48EC-4B8D-9088-FA0A1A2D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0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9BC6F5-285C-4849-A0AF-309539355463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3F6A283-48EC-4B8D-9088-FA0A1A2DF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1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797" y="2795343"/>
            <a:ext cx="10183091" cy="181959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Isolation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identification of Staphylococci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796" y="5340928"/>
            <a:ext cx="4109460" cy="782781"/>
          </a:xfrm>
        </p:spPr>
        <p:txBody>
          <a:bodyPr>
            <a:normAutofit/>
          </a:bodyPr>
          <a:lstStyle/>
          <a:p>
            <a:r>
              <a:rPr lang="ar-IQ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م.م. زهراء عباس صحن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21" y="1216916"/>
            <a:ext cx="1548518" cy="1542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5639" y="1405326"/>
            <a:ext cx="4765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Practical Microbiology </a:t>
            </a:r>
          </a:p>
          <a:p>
            <a:r>
              <a:rPr lang="en-US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</a:t>
            </a:r>
            <a:r>
              <a:rPr lang="en-US" sz="2400" baseline="30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rd</a:t>
            </a:r>
            <a:r>
              <a:rPr lang="en-US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grade</a:t>
            </a:r>
          </a:p>
          <a:p>
            <a:r>
              <a:rPr lang="en-US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Second </a:t>
            </a:r>
            <a:r>
              <a:rPr lang="en-US" sz="2400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course_Lab</a:t>
            </a:r>
            <a:r>
              <a:rPr lang="en-US" sz="2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256" y="595742"/>
            <a:ext cx="10418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Catalase tests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bacteria contain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flavoproteins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reduce O2 resulting in the production of hydrogen peroxide (H2O2) or superoxide (O2). These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obligate aerobes and facultative anaerobes. Many bacteria produce enzymes to protect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 self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against superoxide (O2), these enzymes are catalase, peroxidase or superoxide dismutase, which catalyze the destruction of H2O2 or O2 as follows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36" y="3069743"/>
            <a:ext cx="4585858" cy="19235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49" y="3360708"/>
            <a:ext cx="6312639" cy="11691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72836" y="5140045"/>
            <a:ext cx="1085693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Catalase production can be noted by mixing H2O2 with the tested bacteria. Bubbles of O2 represent a positive catalase test, and the absence of bubbles represents a negative catalase test. Most strict anaerobes lack both enzymes and cannot tolerate O2 </a:t>
            </a:r>
          </a:p>
        </p:txBody>
      </p:sp>
    </p:spTree>
    <p:extLst>
      <p:ext uri="{BB962C8B-B14F-4D97-AF65-F5344CB8AC3E}">
        <p14:creationId xmlns:p14="http://schemas.microsoft.com/office/powerpoint/2010/main" val="3995904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3055" y="858982"/>
            <a:ext cx="2632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4583" y="1429842"/>
            <a:ext cx="55422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 two nutrient broths or nutrient agar slants.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aseptic technique, inoculate one agar slant or broth with staphylococcus and the other tube with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Incubate all the cultures at 37ºc for 18 to 24 hours.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few drops of 3% H2O2 over the growth of the slants or broths and observe the appearance of gas bubbles.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 the results.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HP\Desktop\downloa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730" y="1731818"/>
            <a:ext cx="5085052" cy="3951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834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6182" y="581884"/>
            <a:ext cx="3089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Coagulase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</a:p>
          <a:p>
            <a:endParaRPr lang="en-US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5245" y="955951"/>
            <a:ext cx="796635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test is used to distinguish between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pathogenic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non-pathogenic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Coagulase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enzyme produced by pathogenic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clot blood plasma . Citrate is usually added to act as anticoagulant and prevent false positive results.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6182" y="3155714"/>
            <a:ext cx="207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Procedure: 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5245" y="3622031"/>
            <a:ext cx="75645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0.5 ml of citrated rabbit plasma to two small test tubes; label the tubes with name of bacteria.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0.5 ml broth culture of S. aureus to one tube and 0.5 ml broth culture of S. epidermidis to the other tube.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Incubate the broth cultures at 37ºc for 1 to 4 hours in water bath.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 the broth cultures for the presence (coagulase positive) or absence (coagulase negative) of clouding and clots.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HP\Desktop\t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8" y="623439"/>
            <a:ext cx="2410266" cy="2159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9825" y="3155714"/>
            <a:ext cx="3102977" cy="357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5239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5345" y="692728"/>
            <a:ext cx="94072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Protein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latex agglutination test 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synthesized by almost all strains of Staph. aureus , has a special affinity to fragment of immunoglobulin G ( IgG ). Hence when latex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practicles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coated with IgG are mixed with a suspension of organism visible agglutination of latex particles occurs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0649" y="3223028"/>
            <a:ext cx="9531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DNase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test: 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coagulase positive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produced this enzyme.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pathogenic strains of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a nuclease enzyme called DNase degrades host DNA and increases the pathogenicity of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staphylococcus.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44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328" y="858982"/>
            <a:ext cx="2272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Procedure: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2837" y="1551709"/>
            <a:ext cx="583276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 a DNase agar plate in half with a wax pencil and label each part with the name of bacteria 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one part of the agar plate, put heavily spot-inoculate of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S.aureus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other part inoculated by the same way with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S.epidermidis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Incubate at 37ºc for 18 to 24 hours.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Flood the DNase test agar with 1 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zone of clearing around the colony indicates a positive DNase test.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 the result.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HP\Desktop\DNase-Test-Agar-Principle-Procedure-and-Result-Interpretat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27" y="1715883"/>
            <a:ext cx="4299093" cy="3881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0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454480"/>
              </p:ext>
            </p:extLst>
          </p:nvPr>
        </p:nvGraphicFramePr>
        <p:xfrm>
          <a:off x="1565562" y="1510156"/>
          <a:ext cx="8880764" cy="465511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40382">
                  <a:extLst>
                    <a:ext uri="{9D8B030D-6E8A-4147-A177-3AD203B41FA5}">
                      <a16:colId xmlns:a16="http://schemas.microsoft.com/office/drawing/2014/main" val="3818552368"/>
                    </a:ext>
                  </a:extLst>
                </a:gridCol>
                <a:gridCol w="4440382">
                  <a:extLst>
                    <a:ext uri="{9D8B030D-6E8A-4147-A177-3AD203B41FA5}">
                      <a16:colId xmlns:a16="http://schemas.microsoft.com/office/drawing/2014/main" val="1316430732"/>
                    </a:ext>
                  </a:extLst>
                </a:gridCol>
              </a:tblGrid>
              <a:tr h="6788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Staph. aureus</a:t>
                      </a:r>
                      <a:endParaRPr lang="en-US" sz="3200" i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Staph. epidermidis</a:t>
                      </a:r>
                      <a:endParaRPr lang="en-US" sz="3200" i="1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100826"/>
                  </a:ext>
                </a:extLst>
              </a:tr>
              <a:tr h="6650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pathogenic</a:t>
                      </a:r>
                      <a:endParaRPr lang="en-US" sz="32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Non - pathogenic</a:t>
                      </a:r>
                      <a:endParaRPr lang="en-US" sz="32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238713"/>
                  </a:ext>
                </a:extLst>
              </a:tr>
              <a:tr h="6373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Coagulase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+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ve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Coagulase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–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ve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643295"/>
                  </a:ext>
                </a:extLst>
              </a:tr>
              <a:tr h="194048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On mannitol</a:t>
                      </a:r>
                      <a:r>
                        <a:rPr lang="en-US" sz="3200" baseline="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salt ager:</a:t>
                      </a:r>
                    </a:p>
                    <a:p>
                      <a:pPr algn="ctr"/>
                      <a:r>
                        <a:rPr lang="en-US" sz="3200" baseline="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mannitol fermentation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+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ve</a:t>
                      </a:r>
                      <a:endParaRPr lang="en-US" sz="3200" baseline="0" dirty="0" smtClean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algn="ctr"/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Tolerate</a:t>
                      </a:r>
                      <a:r>
                        <a:rPr lang="en-US" sz="3200" baseline="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High Salt concentration </a:t>
                      </a:r>
                      <a:endParaRPr lang="en-US" sz="32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On mannitol</a:t>
                      </a:r>
                      <a:r>
                        <a:rPr lang="en-US" sz="3200" baseline="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salt ager:</a:t>
                      </a:r>
                    </a:p>
                    <a:p>
                      <a:pPr algn="ctr"/>
                      <a:r>
                        <a:rPr lang="en-US" sz="3200" baseline="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mannitol fermentation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–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ve</a:t>
                      </a:r>
                      <a:endParaRPr lang="en-US" sz="3200" baseline="0" dirty="0" smtClean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algn="ctr"/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Will not tolerate </a:t>
                      </a:r>
                      <a:r>
                        <a:rPr lang="en-US" sz="3200" baseline="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High Salt concentration </a:t>
                      </a:r>
                      <a:endParaRPr lang="en-US" sz="32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144422"/>
                  </a:ext>
                </a:extLst>
              </a:tr>
              <a:tr h="63175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DNase</a:t>
                      </a:r>
                      <a:r>
                        <a:rPr lang="en-US" sz="3200" baseline="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+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ve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DNase</a:t>
                      </a:r>
                      <a:r>
                        <a:rPr lang="en-US" sz="3200" baseline="0" dirty="0" smtClean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–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ve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69893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17962" y="469750"/>
            <a:ext cx="931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Comparison between Staph. aureus &amp; Staph. epidermidis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528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1855" cy="687185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51268" y="5143868"/>
            <a:ext cx="9404723" cy="14005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Bradley Hand ITC" panose="03070402050302030203" pitchFamily="66" charset="0"/>
              </a:rPr>
              <a:t>Thanks for your consideration</a:t>
            </a:r>
            <a:endParaRPr lang="en-US" sz="32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0545" y="1163787"/>
            <a:ext cx="46412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bacteria are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G+ve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aggregation like bunch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non-motile.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non-spore-forming.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facultative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anaerobic.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colonies are round, convex, mucous.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Staphylococci are found on the skin mouth and upper respiratory tract. Such as pathogenic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21" y="399621"/>
            <a:ext cx="3364357" cy="2773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21" y="3267964"/>
            <a:ext cx="3356927" cy="285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18" y="1565572"/>
            <a:ext cx="54725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Culturing on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agar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B-hemolysis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isolated from Skin or mucous membrane of oral cavity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infections caused by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Staph. aureus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pimples, furuncle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impetigo.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 causes various diseases (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pneumonia, endocarditis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tonsillitis, bacteremia, osteomyelitis,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food poisoning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64" y="1565571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4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37" y="1785072"/>
            <a:ext cx="4768000" cy="3424237"/>
          </a:xfrm>
        </p:spPr>
      </p:pic>
      <p:sp>
        <p:nvSpPr>
          <p:cNvPr id="7" name="TextBox 6"/>
          <p:cNvSpPr txBox="1"/>
          <p:nvPr/>
        </p:nvSpPr>
        <p:spPr>
          <a:xfrm>
            <a:off x="1260764" y="1620982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(deep tissue) infections that result from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Staph. aureus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produce infections of the sinuses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sinusitis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middle ear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otitis media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cause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angular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chelitis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together with Candida at the angles of the mouth. In gingival carbuncles forming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abscesses</a:t>
            </a:r>
            <a:r>
              <a:rPr lang="ar-IQ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581" y="2258292"/>
            <a:ext cx="685800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epidermidis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non-pathogenic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member normal microflora of the skin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cause serious infections, if it has unusual opportunity to enter surface barriers for example cardiac surgery patients or those with intra venous catheters.</a:t>
            </a:r>
          </a:p>
        </p:txBody>
      </p:sp>
    </p:spTree>
    <p:extLst>
      <p:ext uri="{BB962C8B-B14F-4D97-AF65-F5344CB8AC3E}">
        <p14:creationId xmlns:p14="http://schemas.microsoft.com/office/powerpoint/2010/main" val="21248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34291"/>
            <a:ext cx="342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8981" y="1731818"/>
            <a:ext cx="4890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Under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microscope</a:t>
            </a:r>
          </a:p>
        </p:txBody>
      </p:sp>
      <p:pic>
        <p:nvPicPr>
          <p:cNvPr id="4" name="Picture 3" descr="C:\Users\HP\Desktop\Staphylococcus-aureus-seen-under-microscope-after-Grams-stainin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2" y="2320637"/>
            <a:ext cx="3061855" cy="23760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749636" y="1731818"/>
            <a:ext cx="3948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Colonial 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36" y="2320637"/>
            <a:ext cx="2798619" cy="238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982" y="997527"/>
            <a:ext cx="5264728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Procedure:</a:t>
            </a:r>
          </a:p>
          <a:p>
            <a:pPr algn="just">
              <a:lnSpc>
                <a:spcPct val="150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Swab from the throat around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tonsilar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rotate a moist with (saline) swab around entire perimeter of both nares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 the swab near the edge of a blood agar plate, and mannitol salt agar.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Streak with sterile loop, label the plates.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the same steps for Gingivae and tongue label the plate.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Incubate the plates at 35°c for 24-48 hr.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HP\AppData\Local\Microsoft\Windows\Temporary Internet Files\Content.Word\throat-and-nose-swab-vector-226949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18" y="1996932"/>
            <a:ext cx="5458691" cy="3495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873" y="1149927"/>
            <a:ext cx="9337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 the growth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agar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Staph. aureus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colonies are large , smooth β-hemolytic (clear zone around the colonies).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HP\Desktop\staph 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101" y="2452685"/>
            <a:ext cx="3409951" cy="295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taphylococcus aureus 0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3431" y="2452686"/>
            <a:ext cx="3766704" cy="295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54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873" y="1149927"/>
            <a:ext cx="9337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Staph.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aureus </a:t>
            </a:r>
            <a:r>
              <a:rPr lang="fi-F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fi-FI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manitol salt agar</a:t>
            </a:r>
            <a:r>
              <a:rPr lang="fi-F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Colonies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culture medium turn to </a:t>
            </a:r>
            <a:r>
              <a:rPr lang="en-US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fermentation of mannitol. </a:t>
            </a:r>
          </a:p>
        </p:txBody>
      </p:sp>
      <p:pic>
        <p:nvPicPr>
          <p:cNvPr id="5" name="Picture 4" descr="is (5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0873" y="2488827"/>
            <a:ext cx="6761018" cy="339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280848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151</TotalTime>
  <Words>880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Arabic Typesetting</vt:lpstr>
      <vt:lpstr>Arial</vt:lpstr>
      <vt:lpstr>Bradley Hand ITC</vt:lpstr>
      <vt:lpstr>Times New Roman</vt:lpstr>
      <vt:lpstr>Tw Cen MT</vt:lpstr>
      <vt:lpstr>Droplet</vt:lpstr>
      <vt:lpstr>Isolation and identification of Staphylococci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Isolation and identification of Staphylococci</dc:title>
  <dc:creator>Zahraa</dc:creator>
  <cp:lastModifiedBy>Zahraa</cp:lastModifiedBy>
  <cp:revision>22</cp:revision>
  <dcterms:created xsi:type="dcterms:W3CDTF">2024-01-30T07:18:13Z</dcterms:created>
  <dcterms:modified xsi:type="dcterms:W3CDTF">2024-01-31T10:10:02Z</dcterms:modified>
</cp:coreProperties>
</file>