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4" r:id="rId9"/>
    <p:sldId id="265" r:id="rId10"/>
    <p:sldId id="263"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296" y="-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عنوان فرعي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65C5AD9F-7F7E-491C-A0FA-36E56DE0C82F}" type="datetimeFigureOut">
              <a:rPr lang="en-US" smtClean="0"/>
              <a:t>11/11/2024</a:t>
            </a:fld>
            <a:endParaRPr lang="en-US"/>
          </a:p>
        </p:txBody>
      </p:sp>
      <p:sp>
        <p:nvSpPr>
          <p:cNvPr id="17" name="عنصر نائب للتذييل 16"/>
          <p:cNvSpPr>
            <a:spLocks noGrp="1"/>
          </p:cNvSpPr>
          <p:nvPr>
            <p:ph type="ftr" sz="quarter" idx="11"/>
          </p:nvPr>
        </p:nvSpPr>
        <p:spPr/>
        <p:txBody>
          <a:bodyPr/>
          <a:lstStyle/>
          <a:p>
            <a:endParaRPr lang="en-US"/>
          </a:p>
        </p:txBody>
      </p:sp>
      <p:sp>
        <p:nvSpPr>
          <p:cNvPr id="7" name="رابط مستقيم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شكل بيضاوي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شكل بيضاوي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عنصر نائب لرقم الشريحة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6088675-0D6F-46E0-ADB5-32182946E915}" type="slidenum">
              <a:rPr lang="en-US" smtClean="0"/>
              <a:t>‹#›</a:t>
            </a:fld>
            <a:endParaRPr lang="en-US"/>
          </a:p>
        </p:txBody>
      </p:sp>
      <p:sp>
        <p:nvSpPr>
          <p:cNvPr id="8" name="عنوان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65C5AD9F-7F7E-491C-A0FA-36E56DE0C82F}" type="datetimeFigureOut">
              <a:rPr lang="en-US" smtClean="0"/>
              <a:t>11/11/2024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6088675-0D6F-46E0-ADB5-32182946E91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2"/>
      </p:bgRef>
    </p:bg>
    <p:spTree>
      <p:nvGrpSpPr>
        <p:cNvPr id="1" name=""/>
        <p:cNvGrpSpPr/>
        <p:nvPr/>
      </p:nvGrpSpPr>
      <p:grpSpPr>
        <a:xfrm>
          <a:off x="0" y="0"/>
          <a:ext cx="0" cy="0"/>
          <a:chOff x="0" y="0"/>
          <a:chExt cx="0" cy="0"/>
        </a:xfrm>
      </p:grpSpPr>
      <p:sp>
        <p:nvSpPr>
          <p:cNvPr id="7" name="مستطيل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مستطيل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رابط مستقيم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شكل بيضاوي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شكل بيضاوي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6915912" y="3009901"/>
            <a:ext cx="457200" cy="441325"/>
          </a:xfrm>
        </p:spPr>
        <p:txBody>
          <a:bodyPr/>
          <a:lstStyle/>
          <a:p>
            <a:fld id="{56088675-0D6F-46E0-ADB5-32182946E915}" type="slidenum">
              <a:rPr lang="en-US" smtClean="0"/>
              <a:t>‹#›</a:t>
            </a:fld>
            <a:endParaRPr lang="en-US"/>
          </a:p>
        </p:txBody>
      </p:sp>
      <p:sp>
        <p:nvSpPr>
          <p:cNvPr id="3" name="عنصر نائب للعنوان العمودي 2"/>
          <p:cNvSpPr>
            <a:spLocks noGrp="1"/>
          </p:cNvSpPr>
          <p:nvPr>
            <p:ph type="body" orient="vert" idx="1"/>
          </p:nvPr>
        </p:nvSpPr>
        <p:spPr>
          <a:xfrm>
            <a:off x="304800" y="304800"/>
            <a:ext cx="6553200" cy="5821366"/>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65C5AD9F-7F7E-491C-A0FA-36E56DE0C82F}" type="datetimeFigureOut">
              <a:rPr lang="en-US" smtClean="0"/>
              <a:t>11/11/2024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2" name="عنوان عمودي 1"/>
          <p:cNvSpPr>
            <a:spLocks noGrp="1"/>
          </p:cNvSpPr>
          <p:nvPr>
            <p:ph type="title" orient="vert"/>
          </p:nvPr>
        </p:nvSpPr>
        <p:spPr>
          <a:xfrm>
            <a:off x="7391400" y="304801"/>
            <a:ext cx="1447800" cy="5851525"/>
          </a:xfrm>
        </p:spPr>
        <p:txBody>
          <a:bodyPr vert="eaVert"/>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solidFill>
                  <a:schemeClr val="accent3">
                    <a:shade val="75000"/>
                  </a:schemeClr>
                </a:solidFill>
              </a:defRPr>
            </a:lvl1p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65C5AD9F-7F7E-491C-A0FA-36E56DE0C82F}" type="datetimeFigureOut">
              <a:rPr lang="en-US" smtClean="0"/>
              <a:t>11/11/2024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a:xfrm>
            <a:off x="4361688" y="1026372"/>
            <a:ext cx="457200" cy="441325"/>
          </a:xfrm>
        </p:spPr>
        <p:txBody>
          <a:bodyPr/>
          <a:lstStyle/>
          <a:p>
            <a:fld id="{56088675-0D6F-46E0-ADB5-32182946E915}" type="slidenum">
              <a:rPr lang="en-US" smtClean="0"/>
              <a:t>‹#›</a:t>
            </a:fld>
            <a:endParaRPr lang="en-US"/>
          </a:p>
        </p:txBody>
      </p:sp>
      <p:sp>
        <p:nvSpPr>
          <p:cNvPr id="8" name="عنصر نائب للمحتوى 7"/>
          <p:cNvSpPr>
            <a:spLocks noGrp="1"/>
          </p:cNvSpPr>
          <p:nvPr>
            <p:ph sz="quarter" idx="1"/>
          </p:nvPr>
        </p:nvSpPr>
        <p:spPr>
          <a:xfrm>
            <a:off x="301752" y="1527048"/>
            <a:ext cx="850392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1"/>
      </p:bgRef>
    </p:bg>
    <p:spTree>
      <p:nvGrpSpPr>
        <p:cNvPr id="1" name=""/>
        <p:cNvGrpSpPr/>
        <p:nvPr/>
      </p:nvGrpSpPr>
      <p:grpSpPr>
        <a:xfrm>
          <a:off x="0" y="0"/>
          <a:ext cx="0" cy="0"/>
          <a:chOff x="0" y="0"/>
          <a:chExt cx="0" cy="0"/>
        </a:xfrm>
      </p:grpSpPr>
      <p:sp>
        <p:nvSpPr>
          <p:cNvPr id="17" name="مستطيل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عنصر نائب للنص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3" name="مستطيل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مستطيل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عنصر نائب للتذييل 4"/>
          <p:cNvSpPr>
            <a:spLocks noGrp="1"/>
          </p:cNvSpPr>
          <p:nvPr>
            <p:ph type="ftr" sz="quarter" idx="11"/>
          </p:nvPr>
        </p:nvSpPr>
        <p:spPr/>
        <p:txBody>
          <a:bodyPr/>
          <a:lstStyle/>
          <a:p>
            <a:endParaRPr lang="en-US"/>
          </a:p>
        </p:txBody>
      </p:sp>
      <p:sp>
        <p:nvSpPr>
          <p:cNvPr id="4" name="عنصر نائب للتاريخ 3"/>
          <p:cNvSpPr>
            <a:spLocks noGrp="1"/>
          </p:cNvSpPr>
          <p:nvPr>
            <p:ph type="dt" sz="half" idx="10"/>
          </p:nvPr>
        </p:nvSpPr>
        <p:spPr/>
        <p:txBody>
          <a:bodyPr/>
          <a:lstStyle/>
          <a:p>
            <a:fld id="{65C5AD9F-7F7E-491C-A0FA-36E56DE0C82F}" type="datetimeFigureOut">
              <a:rPr lang="en-US" smtClean="0"/>
              <a:t>11/11/2024</a:t>
            </a:fld>
            <a:endParaRPr lang="en-US"/>
          </a:p>
        </p:txBody>
      </p:sp>
      <p:sp>
        <p:nvSpPr>
          <p:cNvPr id="8" name="رابط مستقيم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شكل بيضاوي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شكل بيضاوي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6088675-0D6F-46E0-ADB5-32182946E915}" type="slidenum">
              <a:rPr lang="en-US" smtClean="0"/>
              <a:t>‹#›</a:t>
            </a:fld>
            <a:endParaRPr lang="en-US"/>
          </a:p>
        </p:txBody>
      </p:sp>
      <p:sp>
        <p:nvSpPr>
          <p:cNvPr id="2" name="عنوان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228600"/>
            <a:ext cx="8534400" cy="758952"/>
          </a:xfrm>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a:xfrm>
            <a:off x="5791200" y="6409944"/>
            <a:ext cx="3044952" cy="365760"/>
          </a:xfrm>
        </p:spPr>
        <p:txBody>
          <a:bodyPr/>
          <a:lstStyle/>
          <a:p>
            <a:fld id="{65C5AD9F-7F7E-491C-A0FA-36E56DE0C82F}" type="datetimeFigureOut">
              <a:rPr lang="en-US" smtClean="0"/>
              <a:t>11/11/2024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56088675-0D6F-46E0-ADB5-32182946E915}" type="slidenum">
              <a:rPr lang="en-US" smtClean="0"/>
              <a:t>‹#›</a:t>
            </a:fld>
            <a:endParaRPr lang="en-US"/>
          </a:p>
        </p:txBody>
      </p:sp>
      <p:sp>
        <p:nvSpPr>
          <p:cNvPr id="8" name="رابط مستقيم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عنصر نائب للمحتوى 9"/>
          <p:cNvSpPr>
            <a:spLocks noGrp="1"/>
          </p:cNvSpPr>
          <p:nvPr>
            <p:ph sz="half" idx="1"/>
          </p:nvPr>
        </p:nvSpPr>
        <p:spPr>
          <a:xfrm>
            <a:off x="301752" y="1371600"/>
            <a:ext cx="4038600" cy="4681728"/>
          </a:xfrm>
        </p:spPr>
        <p:txBody>
          <a:bodyPr/>
          <a:lstStyle>
            <a:lvl1pPr>
              <a:defRPr sz="2500"/>
            </a:lvl1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محتوى 11"/>
          <p:cNvSpPr>
            <a:spLocks noGrp="1"/>
          </p:cNvSpPr>
          <p:nvPr>
            <p:ph sz="half" idx="2"/>
          </p:nvPr>
        </p:nvSpPr>
        <p:spPr>
          <a:xfrm>
            <a:off x="4800600" y="1371600"/>
            <a:ext cx="4038600" cy="4681728"/>
          </a:xfrm>
        </p:spPr>
        <p:txBody>
          <a:bodyPr/>
          <a:lstStyle>
            <a:lvl1pPr>
              <a:defRPr sz="2500"/>
            </a:lvl1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1">
        <a:schemeClr val="bg2"/>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مستطيل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مستطيل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مستطيل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مستطيل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عنصر نائب للنص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65C5AD9F-7F7E-491C-A0FA-36E56DE0C82F}" type="datetimeFigureOut">
              <a:rPr lang="en-US" smtClean="0"/>
              <a:t>11/11/2024</a:t>
            </a:fld>
            <a:endParaRPr lang="en-US"/>
          </a:p>
        </p:txBody>
      </p:sp>
      <p:sp>
        <p:nvSpPr>
          <p:cNvPr id="8" name="عنصر نائب للتذييل 7"/>
          <p:cNvSpPr>
            <a:spLocks noGrp="1"/>
          </p:cNvSpPr>
          <p:nvPr>
            <p:ph type="ftr" sz="quarter" idx="11"/>
          </p:nvPr>
        </p:nvSpPr>
        <p:spPr>
          <a:xfrm>
            <a:off x="304800" y="6409944"/>
            <a:ext cx="3581400" cy="365760"/>
          </a:xfrm>
        </p:spPr>
        <p:txBody>
          <a:bodyPr/>
          <a:lstStyle/>
          <a:p>
            <a:endParaRPr lang="en-US"/>
          </a:p>
        </p:txBody>
      </p:sp>
      <p:sp>
        <p:nvSpPr>
          <p:cNvPr id="15" name="رابط مستقيم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عنصر نائب للمحتوى 23"/>
          <p:cNvSpPr>
            <a:spLocks noGrp="1"/>
          </p:cNvSpPr>
          <p:nvPr>
            <p:ph sz="quarter" idx="2"/>
          </p:nvPr>
        </p:nvSpPr>
        <p:spPr>
          <a:xfrm>
            <a:off x="301752" y="2471383"/>
            <a:ext cx="4041648" cy="3818404"/>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6" name="عنصر نائب للمحتوى 25"/>
          <p:cNvSpPr>
            <a:spLocks noGrp="1"/>
          </p:cNvSpPr>
          <p:nvPr>
            <p:ph sz="quarter" idx="4"/>
          </p:nvPr>
        </p:nvSpPr>
        <p:spPr>
          <a:xfrm>
            <a:off x="4800600" y="2471383"/>
            <a:ext cx="4038600" cy="382219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شكل بيضاوي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شكل بيضاوي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عنصر نائب لرقم الشريحة 8"/>
          <p:cNvSpPr>
            <a:spLocks noGrp="1"/>
          </p:cNvSpPr>
          <p:nvPr>
            <p:ph type="sldNum" sz="quarter" idx="12"/>
          </p:nvPr>
        </p:nvSpPr>
        <p:spPr>
          <a:xfrm>
            <a:off x="4343400" y="1042416"/>
            <a:ext cx="457200" cy="441325"/>
          </a:xfrm>
        </p:spPr>
        <p:txBody>
          <a:bodyPr/>
          <a:lstStyle>
            <a:lvl1pPr algn="ctr">
              <a:defRPr/>
            </a:lvl1pPr>
          </a:lstStyle>
          <a:p>
            <a:fld id="{56088675-0D6F-46E0-ADB5-32182946E915}" type="slidenum">
              <a:rPr lang="en-US" smtClean="0"/>
              <a:t>‹#›</a:t>
            </a:fld>
            <a:endParaRPr lang="en-US"/>
          </a:p>
        </p:txBody>
      </p:sp>
      <p:sp>
        <p:nvSpPr>
          <p:cNvPr id="23" name="عنوان 22"/>
          <p:cNvSpPr>
            <a:spLocks noGrp="1"/>
          </p:cNvSpPr>
          <p:nvPr>
            <p:ph type="title"/>
          </p:nvPr>
        </p:nvSpPr>
        <p:spPr/>
        <p:txBody>
          <a:bodyPr rtlCol="0" anchor="b" anchorCtr="0"/>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65C5AD9F-7F7E-491C-A0FA-36E56DE0C82F}" type="datetimeFigureOut">
              <a:rPr lang="en-US" smtClean="0"/>
              <a:t>11/11/2024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a:xfrm>
            <a:off x="4343400" y="1036020"/>
            <a:ext cx="457200" cy="441325"/>
          </a:xfrm>
        </p:spPr>
        <p:txBody>
          <a:bodyPr/>
          <a:lstStyle/>
          <a:p>
            <a:fld id="{56088675-0D6F-46E0-ADB5-32182946E91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7" name="مستطيل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مستطيل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مستطيل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عنصر نائب للتاريخ 1"/>
          <p:cNvSpPr>
            <a:spLocks noGrp="1"/>
          </p:cNvSpPr>
          <p:nvPr>
            <p:ph type="dt" sz="half" idx="10"/>
          </p:nvPr>
        </p:nvSpPr>
        <p:spPr/>
        <p:txBody>
          <a:bodyPr/>
          <a:lstStyle/>
          <a:p>
            <a:fld id="{65C5AD9F-7F7E-491C-A0FA-36E56DE0C82F}" type="datetimeFigureOut">
              <a:rPr lang="en-US" smtClean="0"/>
              <a:t>11/11/2024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6088675-0D6F-46E0-ADB5-32182946E91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9" name="مستطيل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مستطيل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مستطيل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مستطيل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رابط مستقيم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عنصر نائب للمحتوى 19"/>
          <p:cNvSpPr>
            <a:spLocks noGrp="1"/>
          </p:cNvSpPr>
          <p:nvPr>
            <p:ph sz="quarter" idx="1"/>
          </p:nvPr>
        </p:nvSpPr>
        <p:spPr>
          <a:xfrm>
            <a:off x="3124200" y="685800"/>
            <a:ext cx="5638800" cy="5410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شكل بيضاوي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شكل بيضاوي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عنصر نائب لرقم الشريحة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6088675-0D6F-46E0-ADB5-32182946E915}" type="slidenum">
              <a:rPr lang="en-US" smtClean="0"/>
              <a:t>‹#›</a:t>
            </a:fld>
            <a:endParaRPr lang="en-US"/>
          </a:p>
        </p:txBody>
      </p:sp>
      <p:sp>
        <p:nvSpPr>
          <p:cNvPr id="21" name="مستطيل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عنصر نائب للتاريخ 4"/>
          <p:cNvSpPr>
            <a:spLocks noGrp="1"/>
          </p:cNvSpPr>
          <p:nvPr>
            <p:ph type="dt" sz="half" idx="10"/>
          </p:nvPr>
        </p:nvSpPr>
        <p:spPr/>
        <p:txBody>
          <a:bodyPr/>
          <a:lstStyle/>
          <a:p>
            <a:fld id="{65C5AD9F-7F7E-491C-A0FA-36E56DE0C82F}" type="datetimeFigureOut">
              <a:rPr lang="en-US" smtClean="0"/>
              <a:t>11/11/2024</a:t>
            </a:fld>
            <a:endParaRPr lang="en-US"/>
          </a:p>
        </p:txBody>
      </p:sp>
      <p:sp>
        <p:nvSpPr>
          <p:cNvPr id="6" name="عنصر نائب للتذييل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1" name="رابط مستقيم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مستطيل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مستطيل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مستطيل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شكل بيضاوي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شكل بيضاوي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عنصر نائب لرقم الشريحة 6"/>
          <p:cNvSpPr>
            <a:spLocks noGrp="1"/>
          </p:cNvSpPr>
          <p:nvPr>
            <p:ph type="sldNum" sz="quarter" idx="12"/>
          </p:nvPr>
        </p:nvSpPr>
        <p:spPr>
          <a:xfrm>
            <a:off x="1371600" y="312738"/>
            <a:ext cx="457200" cy="441325"/>
          </a:xfrm>
        </p:spPr>
        <p:txBody>
          <a:bodyPr/>
          <a:lstStyle/>
          <a:p>
            <a:fld id="{56088675-0D6F-46E0-ADB5-32182946E915}" type="slidenum">
              <a:rPr lang="en-US" smtClean="0"/>
              <a:t>‹#›</a:t>
            </a:fld>
            <a:endParaRPr lang="en-US"/>
          </a:p>
        </p:txBody>
      </p:sp>
      <p:sp>
        <p:nvSpPr>
          <p:cNvPr id="2" name="عنوان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3000375" y="609600"/>
            <a:ext cx="5867400" cy="4267200"/>
          </a:xfrm>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22" name="مستطيل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عنصر نائب للتاريخ 4"/>
          <p:cNvSpPr>
            <a:spLocks noGrp="1"/>
          </p:cNvSpPr>
          <p:nvPr>
            <p:ph type="dt" sz="half" idx="10"/>
          </p:nvPr>
        </p:nvSpPr>
        <p:spPr>
          <a:xfrm>
            <a:off x="5788152" y="6404984"/>
            <a:ext cx="3044952" cy="365760"/>
          </a:xfrm>
        </p:spPr>
        <p:txBody>
          <a:bodyPr/>
          <a:lstStyle/>
          <a:p>
            <a:fld id="{65C5AD9F-7F7E-491C-A0FA-36E56DE0C82F}" type="datetimeFigureOut">
              <a:rPr lang="en-US" smtClean="0"/>
              <a:t>11/11/2024</a:t>
            </a:fld>
            <a:endParaRPr lang="en-US"/>
          </a:p>
        </p:txBody>
      </p:sp>
      <p:sp>
        <p:nvSpPr>
          <p:cNvPr id="6" name="عنصر نائب للتذييل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مستطيل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عنصر نائب للتاريخ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65C5AD9F-7F7E-491C-A0FA-36E56DE0C82F}" type="datetimeFigureOut">
              <a:rPr lang="en-US" smtClean="0"/>
              <a:t>11/11/2024</a:t>
            </a:fld>
            <a:endParaRPr lang="en-US"/>
          </a:p>
        </p:txBody>
      </p:sp>
      <p:sp>
        <p:nvSpPr>
          <p:cNvPr id="3" name="عنصر نائب للتذييل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مستطيل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رابط مستقيم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شكل بيضاوي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شكل بيضاوي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6088675-0D6F-46E0-ADB5-32182946E915}" type="slidenum">
              <a:rPr lang="en-US" smtClean="0"/>
              <a:t>‹#›</a:t>
            </a:fld>
            <a:endParaRPr lang="en-US"/>
          </a:p>
        </p:txBody>
      </p:sp>
      <p:sp>
        <p:nvSpPr>
          <p:cNvPr id="22" name="عنصر نائب للعنوان 21"/>
          <p:cNvSpPr>
            <a:spLocks noGrp="1"/>
          </p:cNvSpPr>
          <p:nvPr>
            <p:ph type="title"/>
          </p:nvPr>
        </p:nvSpPr>
        <p:spPr>
          <a:xfrm>
            <a:off x="301752" y="228600"/>
            <a:ext cx="8534400" cy="758952"/>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noAutofit/>
          </a:bodyPr>
          <a:lstStyle/>
          <a:p>
            <a:r>
              <a:rPr lang="en-US" sz="2400" dirty="0">
                <a:solidFill>
                  <a:srgbClr val="7030A0"/>
                </a:solidFill>
              </a:rPr>
              <a:t>Breaking Down Medical </a:t>
            </a:r>
            <a:r>
              <a:rPr lang="en-US" sz="2400" dirty="0" smtClean="0">
                <a:solidFill>
                  <a:srgbClr val="7030A0"/>
                </a:solidFill>
              </a:rPr>
              <a:t>Language </a:t>
            </a:r>
            <a:r>
              <a:rPr lang="en-US" sz="2400" dirty="0">
                <a:solidFill>
                  <a:srgbClr val="7030A0"/>
                </a:solidFill>
              </a:rPr>
              <a:t>for Better </a:t>
            </a:r>
            <a:r>
              <a:rPr lang="en-US" sz="2400" dirty="0" smtClean="0">
                <a:solidFill>
                  <a:srgbClr val="7030A0"/>
                </a:solidFill>
              </a:rPr>
              <a:t>Understanding</a:t>
            </a:r>
          </a:p>
          <a:p>
            <a:endParaRPr lang="en-US" sz="2400" dirty="0">
              <a:solidFill>
                <a:srgbClr val="7030A0"/>
              </a:solidFill>
            </a:endParaRPr>
          </a:p>
          <a:p>
            <a:endParaRPr lang="en-US" sz="2400" dirty="0" smtClean="0">
              <a:solidFill>
                <a:srgbClr val="7030A0"/>
              </a:solidFill>
            </a:endParaRPr>
          </a:p>
          <a:p>
            <a:r>
              <a:rPr lang="en-US" sz="2400" dirty="0" smtClean="0">
                <a:solidFill>
                  <a:srgbClr val="7030A0"/>
                </a:solidFill>
              </a:rPr>
              <a:t>Presented </a:t>
            </a:r>
            <a:r>
              <a:rPr lang="en-US" sz="2400" dirty="0" err="1" smtClean="0">
                <a:solidFill>
                  <a:srgbClr val="7030A0"/>
                </a:solidFill>
              </a:rPr>
              <a:t>by:ASSIST.LECT</a:t>
            </a:r>
            <a:r>
              <a:rPr lang="en-US" sz="2400" dirty="0" smtClean="0">
                <a:solidFill>
                  <a:srgbClr val="7030A0"/>
                </a:solidFill>
              </a:rPr>
              <a:t>. Noor </a:t>
            </a:r>
            <a:r>
              <a:rPr lang="en-US" sz="2400" dirty="0" err="1" smtClean="0">
                <a:solidFill>
                  <a:srgbClr val="7030A0"/>
                </a:solidFill>
              </a:rPr>
              <a:t>Alaa</a:t>
            </a:r>
            <a:r>
              <a:rPr lang="en-US" sz="2400" dirty="0" smtClean="0">
                <a:solidFill>
                  <a:srgbClr val="7030A0"/>
                </a:solidFill>
              </a:rPr>
              <a:t> </a:t>
            </a:r>
            <a:r>
              <a:rPr lang="en-US" sz="2400" dirty="0" err="1" smtClean="0">
                <a:solidFill>
                  <a:srgbClr val="7030A0"/>
                </a:solidFill>
              </a:rPr>
              <a:t>aBDULRAZZIQ</a:t>
            </a:r>
            <a:endParaRPr lang="en-US" sz="2400" dirty="0">
              <a:solidFill>
                <a:srgbClr val="7030A0"/>
              </a:solidFill>
            </a:endParaRPr>
          </a:p>
        </p:txBody>
      </p:sp>
      <p:sp>
        <p:nvSpPr>
          <p:cNvPr id="2" name="عنوان 1"/>
          <p:cNvSpPr>
            <a:spLocks noGrp="1"/>
          </p:cNvSpPr>
          <p:nvPr>
            <p:ph type="ctrTitle"/>
          </p:nvPr>
        </p:nvSpPr>
        <p:spPr>
          <a:solidFill>
            <a:schemeClr val="accent1">
              <a:lumMod val="20000"/>
              <a:lumOff val="80000"/>
            </a:schemeClr>
          </a:solidFill>
        </p:spPr>
        <p:txBody>
          <a:bodyPr>
            <a:normAutofit fontScale="90000"/>
          </a:bodyPr>
          <a:lstStyle/>
          <a:p>
            <a:r>
              <a:rPr lang="en-US" b="1" dirty="0"/>
              <a:t>Understanding Prefixes, Roots, and Suffixes </a:t>
            </a:r>
            <a:r>
              <a:rPr lang="en-US" b="1" dirty="0" smtClean="0"/>
              <a:t/>
            </a:r>
            <a:br>
              <a:rPr lang="en-US" b="1" dirty="0" smtClean="0"/>
            </a:br>
            <a:r>
              <a:rPr lang="en-US" b="1" dirty="0" smtClean="0"/>
              <a:t>in </a:t>
            </a:r>
            <a:r>
              <a:rPr lang="en-US" b="1" dirty="0"/>
              <a:t>Medical Terminology</a:t>
            </a:r>
          </a:p>
        </p:txBody>
      </p:sp>
    </p:spTree>
    <p:extLst>
      <p:ext uri="{BB962C8B-B14F-4D97-AF65-F5344CB8AC3E}">
        <p14:creationId xmlns:p14="http://schemas.microsoft.com/office/powerpoint/2010/main" val="17646568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63688" y="602415"/>
            <a:ext cx="5298245" cy="461665"/>
          </a:xfrm>
          <a:prstGeom prst="rect">
            <a:avLst/>
          </a:prstGeom>
          <a:solidFill>
            <a:schemeClr val="accent2">
              <a:lumMod val="20000"/>
              <a:lumOff val="80000"/>
            </a:schemeClr>
          </a:solidFill>
          <a:ln>
            <a:solidFill>
              <a:schemeClr val="accent3">
                <a:lumMod val="75000"/>
              </a:schemeClr>
            </a:solidFill>
          </a:ln>
        </p:spPr>
        <p:txBody>
          <a:bodyPr wrap="none">
            <a:spAutoFit/>
          </a:bodyPr>
          <a:lstStyle/>
          <a:p>
            <a:r>
              <a:rPr lang="en-US" sz="2400" b="1" dirty="0" smtClean="0"/>
              <a:t>Suffixes in Medical Terminology</a:t>
            </a:r>
            <a:endParaRPr lang="en-US" sz="2400" b="1" dirty="0"/>
          </a:p>
        </p:txBody>
      </p:sp>
      <p:sp>
        <p:nvSpPr>
          <p:cNvPr id="3" name="مستطيل 2"/>
          <p:cNvSpPr/>
          <p:nvPr/>
        </p:nvSpPr>
        <p:spPr>
          <a:xfrm>
            <a:off x="251520" y="1484784"/>
            <a:ext cx="8568952" cy="3970318"/>
          </a:xfrm>
          <a:prstGeom prst="rect">
            <a:avLst/>
          </a:prstGeom>
          <a:solidFill>
            <a:schemeClr val="accent3">
              <a:lumMod val="20000"/>
              <a:lumOff val="80000"/>
            </a:schemeClr>
          </a:solidFill>
          <a:ln>
            <a:solidFill>
              <a:schemeClr val="accent2"/>
            </a:solidFill>
          </a:ln>
        </p:spPr>
        <p:txBody>
          <a:bodyPr wrap="square">
            <a:spAutoFit/>
          </a:bodyPr>
          <a:lstStyle/>
          <a:p>
            <a:r>
              <a:rPr lang="en-US" sz="2800" b="1" dirty="0" smtClean="0"/>
              <a:t>Definition and Importance</a:t>
            </a:r>
          </a:p>
          <a:p>
            <a:endParaRPr lang="en-US" sz="2800" dirty="0"/>
          </a:p>
          <a:p>
            <a:r>
              <a:rPr lang="en-US" sz="2800" b="1" dirty="0" smtClean="0"/>
              <a:t>Suffix:</a:t>
            </a:r>
            <a:r>
              <a:rPr lang="en-US" sz="2800" dirty="0" smtClean="0"/>
              <a:t> A word part that completes the term, often providing information about the procedure, condition, or disease.</a:t>
            </a:r>
          </a:p>
          <a:p>
            <a:endParaRPr lang="en-US" sz="2800" dirty="0" smtClean="0"/>
          </a:p>
          <a:p>
            <a:r>
              <a:rPr lang="en-US" sz="2800" b="1" dirty="0" smtClean="0"/>
              <a:t>Importance: </a:t>
            </a:r>
            <a:r>
              <a:rPr lang="en-US" sz="2800" dirty="0" smtClean="0"/>
              <a:t>Suffixes help identify the type of word, whether it's a condition, a specialty, a procedure, or a type of disease.</a:t>
            </a:r>
            <a:endParaRPr lang="en-US" sz="2800" dirty="0"/>
          </a:p>
        </p:txBody>
      </p:sp>
    </p:spTree>
    <p:extLst>
      <p:ext uri="{BB962C8B-B14F-4D97-AF65-F5344CB8AC3E}">
        <p14:creationId xmlns:p14="http://schemas.microsoft.com/office/powerpoint/2010/main" val="33019293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27584" y="476672"/>
            <a:ext cx="7848872" cy="461665"/>
          </a:xfrm>
          <a:prstGeom prst="rect">
            <a:avLst/>
          </a:prstGeom>
          <a:solidFill>
            <a:schemeClr val="accent2">
              <a:lumMod val="20000"/>
              <a:lumOff val="80000"/>
            </a:schemeClr>
          </a:solidFill>
          <a:ln>
            <a:solidFill>
              <a:schemeClr val="accent3">
                <a:lumMod val="75000"/>
              </a:schemeClr>
            </a:solidFill>
          </a:ln>
        </p:spPr>
        <p:txBody>
          <a:bodyPr wrap="square">
            <a:spAutoFit/>
          </a:bodyPr>
          <a:lstStyle/>
          <a:p>
            <a:pPr algn="ctr"/>
            <a:r>
              <a:rPr lang="en-US" sz="2400" dirty="0" smtClean="0"/>
              <a:t>Common Suffixes with Meanings and Medical Examples</a:t>
            </a:r>
            <a:endParaRPr lang="en-US" sz="2400" dirty="0"/>
          </a:p>
        </p:txBody>
      </p:sp>
      <p:sp>
        <p:nvSpPr>
          <p:cNvPr id="3" name="مستطيل 2"/>
          <p:cNvSpPr/>
          <p:nvPr/>
        </p:nvSpPr>
        <p:spPr>
          <a:xfrm>
            <a:off x="467544" y="1340768"/>
            <a:ext cx="8352928" cy="4524315"/>
          </a:xfrm>
          <a:prstGeom prst="rect">
            <a:avLst/>
          </a:prstGeom>
          <a:solidFill>
            <a:schemeClr val="accent3">
              <a:lumMod val="20000"/>
              <a:lumOff val="80000"/>
            </a:schemeClr>
          </a:solidFill>
          <a:ln>
            <a:solidFill>
              <a:schemeClr val="accent2"/>
            </a:solidFill>
          </a:ln>
        </p:spPr>
        <p:txBody>
          <a:bodyPr wrap="square">
            <a:spAutoFit/>
          </a:bodyPr>
          <a:lstStyle/>
          <a:p>
            <a:pPr marL="342900" indent="-342900">
              <a:buFont typeface="Wingdings" panose="05000000000000000000" pitchFamily="2" charset="2"/>
              <a:buChar char="v"/>
            </a:pPr>
            <a:r>
              <a:rPr lang="en-US" sz="2400" b="1" dirty="0" smtClean="0"/>
              <a:t>Conditions and Diseases:</a:t>
            </a:r>
          </a:p>
          <a:p>
            <a:endParaRPr lang="en-US" sz="2400" b="1" dirty="0" smtClean="0"/>
          </a:p>
          <a:p>
            <a:pPr marL="342900" indent="-342900">
              <a:buFont typeface="Arial" panose="020B0604020202020204" pitchFamily="34" charset="0"/>
              <a:buChar char="•"/>
            </a:pPr>
            <a:r>
              <a:rPr lang="en-US" sz="2400" b="1" dirty="0" smtClean="0"/>
              <a:t>-itis </a:t>
            </a:r>
            <a:r>
              <a:rPr lang="en-US" sz="2400" dirty="0" smtClean="0"/>
              <a:t>(inflammation) → Arthritis (inflammation of the joints)</a:t>
            </a:r>
          </a:p>
          <a:p>
            <a:pPr marL="342900" indent="-342900">
              <a:buFont typeface="Arial" panose="020B0604020202020204" pitchFamily="34" charset="0"/>
              <a:buChar char="•"/>
            </a:pPr>
            <a:r>
              <a:rPr lang="en-US" sz="2400" b="1" dirty="0" smtClean="0"/>
              <a:t>-</a:t>
            </a:r>
            <a:r>
              <a:rPr lang="en-US" sz="2400" b="1" dirty="0" err="1" smtClean="0"/>
              <a:t>osis</a:t>
            </a:r>
            <a:r>
              <a:rPr lang="en-US" sz="2400" b="1" dirty="0" smtClean="0"/>
              <a:t> </a:t>
            </a:r>
            <a:r>
              <a:rPr lang="en-US" sz="2400" dirty="0" smtClean="0"/>
              <a:t>(abnormal condition) → Cirrhosis (liver disease)</a:t>
            </a:r>
          </a:p>
          <a:p>
            <a:endParaRPr lang="en-US" sz="2400" dirty="0" smtClean="0"/>
          </a:p>
          <a:p>
            <a:pPr marL="342900" indent="-342900">
              <a:buFont typeface="Wingdings" panose="05000000000000000000" pitchFamily="2" charset="2"/>
              <a:buChar char="v"/>
            </a:pPr>
            <a:r>
              <a:rPr lang="en-US" sz="2400" b="1" dirty="0" smtClean="0"/>
              <a:t>Procedures and Treatments:</a:t>
            </a:r>
          </a:p>
          <a:p>
            <a:endParaRPr lang="en-US" sz="2400" dirty="0" smtClean="0"/>
          </a:p>
          <a:p>
            <a:pPr marL="342900" indent="-342900">
              <a:buFont typeface="Arial" panose="020B0604020202020204" pitchFamily="34" charset="0"/>
              <a:buChar char="•"/>
            </a:pPr>
            <a:r>
              <a:rPr lang="en-US" sz="2400" b="1" dirty="0" smtClean="0"/>
              <a:t>-</a:t>
            </a:r>
            <a:r>
              <a:rPr lang="en-US" sz="2400" b="1" dirty="0" err="1" smtClean="0"/>
              <a:t>ectomy</a:t>
            </a:r>
            <a:r>
              <a:rPr lang="en-US" sz="2400" b="1" dirty="0" smtClean="0"/>
              <a:t> </a:t>
            </a:r>
            <a:r>
              <a:rPr lang="en-US" sz="2400" dirty="0" smtClean="0"/>
              <a:t>(removal) → Appendectomy (removal of the appendix)</a:t>
            </a:r>
          </a:p>
          <a:p>
            <a:pPr marL="342900" indent="-342900">
              <a:buFont typeface="Arial" panose="020B0604020202020204" pitchFamily="34" charset="0"/>
              <a:buChar char="•"/>
            </a:pPr>
            <a:r>
              <a:rPr lang="en-US" sz="2400" b="1" dirty="0" smtClean="0"/>
              <a:t>-</a:t>
            </a:r>
            <a:r>
              <a:rPr lang="en-US" sz="2400" b="1" dirty="0" err="1" smtClean="0"/>
              <a:t>scopy</a:t>
            </a:r>
            <a:r>
              <a:rPr lang="en-US" sz="2400" b="1" dirty="0" smtClean="0"/>
              <a:t> </a:t>
            </a:r>
            <a:r>
              <a:rPr lang="en-US" sz="2400" dirty="0" smtClean="0"/>
              <a:t>(to view) → Endoscopy (viewing the inside of the body)</a:t>
            </a:r>
            <a:endParaRPr lang="en-US" sz="2400" dirty="0"/>
          </a:p>
        </p:txBody>
      </p:sp>
    </p:spTree>
    <p:extLst>
      <p:ext uri="{BB962C8B-B14F-4D97-AF65-F5344CB8AC3E}">
        <p14:creationId xmlns:p14="http://schemas.microsoft.com/office/powerpoint/2010/main" val="25509971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1268760"/>
            <a:ext cx="8352928" cy="3785652"/>
          </a:xfrm>
          <a:prstGeom prst="rect">
            <a:avLst/>
          </a:prstGeom>
          <a:solidFill>
            <a:schemeClr val="accent3">
              <a:lumMod val="20000"/>
              <a:lumOff val="80000"/>
            </a:schemeClr>
          </a:solidFill>
          <a:ln>
            <a:solidFill>
              <a:schemeClr val="accent2"/>
            </a:solidFill>
          </a:ln>
        </p:spPr>
        <p:txBody>
          <a:bodyPr wrap="square">
            <a:spAutoFit/>
          </a:bodyPr>
          <a:lstStyle/>
          <a:p>
            <a:pPr marL="342900" indent="-342900">
              <a:buFont typeface="Wingdings" panose="05000000000000000000" pitchFamily="2" charset="2"/>
              <a:buChar char="v"/>
            </a:pPr>
            <a:r>
              <a:rPr lang="en-US" sz="2400" b="1" dirty="0" smtClean="0"/>
              <a:t>Specialties or Studies:</a:t>
            </a:r>
          </a:p>
          <a:p>
            <a:endParaRPr lang="en-US" sz="2400" dirty="0" smtClean="0"/>
          </a:p>
          <a:p>
            <a:r>
              <a:rPr lang="en-US" sz="2400" dirty="0" smtClean="0"/>
              <a:t>-</a:t>
            </a:r>
            <a:r>
              <a:rPr lang="en-US" sz="2400" b="1" dirty="0" smtClean="0"/>
              <a:t>ology</a:t>
            </a:r>
            <a:r>
              <a:rPr lang="en-US" sz="2400" dirty="0" smtClean="0"/>
              <a:t> (study of) → Neurology (study of the nervous system)</a:t>
            </a:r>
          </a:p>
          <a:p>
            <a:r>
              <a:rPr lang="en-US" sz="2400" b="1" dirty="0" smtClean="0"/>
              <a:t>-</a:t>
            </a:r>
            <a:r>
              <a:rPr lang="en-US" sz="2400" b="1" dirty="0" err="1" smtClean="0"/>
              <a:t>logist</a:t>
            </a:r>
            <a:r>
              <a:rPr lang="en-US" sz="2400" b="1" dirty="0" smtClean="0"/>
              <a:t> </a:t>
            </a:r>
            <a:r>
              <a:rPr lang="en-US" sz="2400" dirty="0" smtClean="0"/>
              <a:t>(specialist) → Dermatologist (skin specialist)</a:t>
            </a:r>
          </a:p>
          <a:p>
            <a:endParaRPr lang="en-US" sz="2400" dirty="0" smtClean="0"/>
          </a:p>
          <a:p>
            <a:pPr marL="342900" indent="-342900">
              <a:buFont typeface="Wingdings" panose="05000000000000000000" pitchFamily="2" charset="2"/>
              <a:buChar char="v"/>
            </a:pPr>
            <a:r>
              <a:rPr lang="en-US" sz="2400" b="1" dirty="0" smtClean="0"/>
              <a:t>General Types:</a:t>
            </a:r>
          </a:p>
          <a:p>
            <a:endParaRPr lang="en-US" sz="2400" dirty="0" smtClean="0"/>
          </a:p>
          <a:p>
            <a:r>
              <a:rPr lang="en-US" sz="2400" b="1" dirty="0" smtClean="0"/>
              <a:t>-</a:t>
            </a:r>
            <a:r>
              <a:rPr lang="en-US" sz="2400" b="1" dirty="0" err="1" smtClean="0"/>
              <a:t>emia</a:t>
            </a:r>
            <a:r>
              <a:rPr lang="en-US" sz="2400" b="1" dirty="0" smtClean="0"/>
              <a:t> </a:t>
            </a:r>
            <a:r>
              <a:rPr lang="en-US" sz="2400" dirty="0" smtClean="0"/>
              <a:t>(blood condition) → Leukemia (blood cancer)</a:t>
            </a:r>
          </a:p>
          <a:p>
            <a:r>
              <a:rPr lang="en-US" sz="2400" dirty="0" smtClean="0"/>
              <a:t>-</a:t>
            </a:r>
            <a:r>
              <a:rPr lang="en-US" sz="2400" b="1" dirty="0" err="1" smtClean="0"/>
              <a:t>pathy</a:t>
            </a:r>
            <a:r>
              <a:rPr lang="en-US" sz="2400" dirty="0" smtClean="0"/>
              <a:t> (disease) → Neuropathy (nerve disease)</a:t>
            </a:r>
            <a:endParaRPr lang="en-US" sz="2400" dirty="0"/>
          </a:p>
        </p:txBody>
      </p:sp>
    </p:spTree>
    <p:extLst>
      <p:ext uri="{BB962C8B-B14F-4D97-AF65-F5344CB8AC3E}">
        <p14:creationId xmlns:p14="http://schemas.microsoft.com/office/powerpoint/2010/main" val="29142813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339752" y="707504"/>
            <a:ext cx="4277133" cy="461665"/>
          </a:xfrm>
          <a:prstGeom prst="rect">
            <a:avLst/>
          </a:prstGeom>
          <a:solidFill>
            <a:schemeClr val="accent2">
              <a:lumMod val="20000"/>
              <a:lumOff val="80000"/>
            </a:schemeClr>
          </a:solidFill>
          <a:ln>
            <a:solidFill>
              <a:schemeClr val="accent3">
                <a:lumMod val="75000"/>
              </a:schemeClr>
            </a:solidFill>
          </a:ln>
        </p:spPr>
        <p:txBody>
          <a:bodyPr wrap="none">
            <a:spAutoFit/>
          </a:bodyPr>
          <a:lstStyle/>
          <a:p>
            <a:r>
              <a:rPr lang="en-US" sz="2400" dirty="0" smtClean="0"/>
              <a:t>Combining Forms and Vowels</a:t>
            </a:r>
            <a:endParaRPr lang="en-US" sz="2400" dirty="0"/>
          </a:p>
        </p:txBody>
      </p:sp>
      <p:sp>
        <p:nvSpPr>
          <p:cNvPr id="3" name="مستطيل 2"/>
          <p:cNvSpPr/>
          <p:nvPr/>
        </p:nvSpPr>
        <p:spPr>
          <a:xfrm>
            <a:off x="395536" y="1412776"/>
            <a:ext cx="8424936" cy="4154984"/>
          </a:xfrm>
          <a:prstGeom prst="rect">
            <a:avLst/>
          </a:prstGeom>
          <a:solidFill>
            <a:schemeClr val="accent3">
              <a:lumMod val="20000"/>
              <a:lumOff val="80000"/>
            </a:schemeClr>
          </a:solidFill>
          <a:ln>
            <a:solidFill>
              <a:schemeClr val="accent2"/>
            </a:solidFill>
          </a:ln>
        </p:spPr>
        <p:txBody>
          <a:bodyPr wrap="square">
            <a:spAutoFit/>
          </a:bodyPr>
          <a:lstStyle/>
          <a:p>
            <a:r>
              <a:rPr lang="en-US" sz="2400" b="1" dirty="0" smtClean="0"/>
              <a:t>Explanation:</a:t>
            </a:r>
          </a:p>
          <a:p>
            <a:r>
              <a:rPr lang="en-US" sz="2400" b="1" dirty="0" smtClean="0"/>
              <a:t> </a:t>
            </a:r>
          </a:p>
          <a:p>
            <a:r>
              <a:rPr lang="en-US" sz="2400" dirty="0" smtClean="0"/>
              <a:t>When combining a root and suffix that don’t naturally blend, a vowel (usually “o”) is added for smoother pronunciation.</a:t>
            </a:r>
          </a:p>
          <a:p>
            <a:endParaRPr lang="en-US" sz="2400" dirty="0"/>
          </a:p>
          <a:p>
            <a:endParaRPr lang="en-US" sz="2400" dirty="0" smtClean="0"/>
          </a:p>
          <a:p>
            <a:r>
              <a:rPr lang="en-US" sz="2400" b="1" dirty="0" smtClean="0"/>
              <a:t>Examples:</a:t>
            </a:r>
          </a:p>
          <a:p>
            <a:pPr marL="342900" indent="-342900">
              <a:buFont typeface="Arial" panose="020B0604020202020204" pitchFamily="34" charset="0"/>
              <a:buChar char="•"/>
            </a:pPr>
            <a:r>
              <a:rPr lang="en-US" sz="2400" dirty="0" smtClean="0"/>
              <a:t>Gastroenterology: Gastro- (stomach) + </a:t>
            </a:r>
            <a:r>
              <a:rPr lang="en-US" sz="2400" dirty="0" err="1" smtClean="0"/>
              <a:t>Entero</a:t>
            </a:r>
            <a:r>
              <a:rPr lang="en-US" sz="2400" dirty="0" smtClean="0"/>
              <a:t>- (intestine) + -logy (study of)</a:t>
            </a:r>
          </a:p>
          <a:p>
            <a:pPr marL="342900" indent="-342900">
              <a:buFont typeface="Arial" panose="020B0604020202020204" pitchFamily="34" charset="0"/>
              <a:buChar char="•"/>
            </a:pPr>
            <a:r>
              <a:rPr lang="en-US" sz="2400" dirty="0" smtClean="0"/>
              <a:t>Cardiovascular: </a:t>
            </a:r>
            <a:r>
              <a:rPr lang="en-US" sz="2400" dirty="0" err="1" smtClean="0"/>
              <a:t>Cardi</a:t>
            </a:r>
            <a:r>
              <a:rPr lang="en-US" sz="2400" dirty="0" smtClean="0"/>
              <a:t>- (heart) + Vascular (vessels) = related to heart and blood vessels</a:t>
            </a:r>
            <a:endParaRPr lang="en-US" sz="2400" dirty="0"/>
          </a:p>
        </p:txBody>
      </p:sp>
    </p:spTree>
    <p:extLst>
      <p:ext uri="{BB962C8B-B14F-4D97-AF65-F5344CB8AC3E}">
        <p14:creationId xmlns:p14="http://schemas.microsoft.com/office/powerpoint/2010/main" val="38041734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260648"/>
            <a:ext cx="8568952" cy="6192688"/>
          </a:xfrm>
          <a:prstGeom prst="rect">
            <a:avLst/>
          </a:prstGeom>
        </p:spPr>
      </p:pic>
    </p:spTree>
    <p:extLst>
      <p:ext uri="{BB962C8B-B14F-4D97-AF65-F5344CB8AC3E}">
        <p14:creationId xmlns:p14="http://schemas.microsoft.com/office/powerpoint/2010/main" val="2129199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475656" y="562772"/>
            <a:ext cx="6062878" cy="461665"/>
          </a:xfrm>
          <a:prstGeom prst="rect">
            <a:avLst/>
          </a:prstGeom>
          <a:solidFill>
            <a:schemeClr val="accent2">
              <a:lumMod val="20000"/>
              <a:lumOff val="80000"/>
            </a:schemeClr>
          </a:solidFill>
          <a:ln>
            <a:solidFill>
              <a:srgbClr val="7030A0"/>
            </a:solidFill>
          </a:ln>
        </p:spPr>
        <p:txBody>
          <a:bodyPr wrap="none">
            <a:spAutoFit/>
          </a:bodyPr>
          <a:lstStyle/>
          <a:p>
            <a:r>
              <a:rPr lang="en-US" sz="2400" b="1" dirty="0" smtClean="0"/>
              <a:t>Introduction to Medical Terminology</a:t>
            </a:r>
            <a:endParaRPr lang="en-US" sz="2400" b="1" dirty="0"/>
          </a:p>
        </p:txBody>
      </p:sp>
      <p:sp>
        <p:nvSpPr>
          <p:cNvPr id="3" name="مستطيل 2"/>
          <p:cNvSpPr/>
          <p:nvPr/>
        </p:nvSpPr>
        <p:spPr>
          <a:xfrm>
            <a:off x="251520" y="1340768"/>
            <a:ext cx="8640960" cy="4893647"/>
          </a:xfrm>
          <a:prstGeom prst="rect">
            <a:avLst/>
          </a:prstGeom>
          <a:solidFill>
            <a:schemeClr val="accent3">
              <a:lumMod val="20000"/>
              <a:lumOff val="80000"/>
            </a:schemeClr>
          </a:solidFill>
          <a:ln>
            <a:solidFill>
              <a:schemeClr val="accent2"/>
            </a:solidFill>
          </a:ln>
        </p:spPr>
        <p:txBody>
          <a:bodyPr wrap="square">
            <a:spAutoFit/>
          </a:bodyPr>
          <a:lstStyle/>
          <a:p>
            <a:pPr algn="just"/>
            <a:r>
              <a:rPr lang="en-US" sz="2400" b="1" dirty="0" smtClean="0"/>
              <a:t>Medical Terminology</a:t>
            </a:r>
            <a:r>
              <a:rPr lang="en-US" sz="2400" dirty="0" smtClean="0"/>
              <a:t>: is the specialized language used by healthcare professionals to describe the human body, its functions, diseases, procedures, and treatments accurately and efficiently. It consists of specific words and phrases derived mainly from Greek and Latin roots, prefixes, and suffixes. These elements are combined in various ways to form terms that convey complex medical concepts clearly and concisely.</a:t>
            </a:r>
          </a:p>
          <a:p>
            <a:pPr algn="just"/>
            <a:endParaRPr lang="en-US" sz="2400" dirty="0" smtClean="0"/>
          </a:p>
          <a:p>
            <a:pPr algn="just"/>
            <a:r>
              <a:rPr lang="en-US" sz="2400" b="1" dirty="0" smtClean="0"/>
              <a:t>Medical terminology </a:t>
            </a:r>
            <a:r>
              <a:rPr lang="en-US" sz="2400" dirty="0" smtClean="0"/>
              <a:t>is essential for effective communication in the healthcare field, as it reduces ambiguity, allows for quick information sharing, and facilitates understanding across different languages and cultures in medical settings.</a:t>
            </a:r>
            <a:endParaRPr lang="en-US" sz="2400" dirty="0"/>
          </a:p>
        </p:txBody>
      </p:sp>
    </p:spTree>
    <p:extLst>
      <p:ext uri="{BB962C8B-B14F-4D97-AF65-F5344CB8AC3E}">
        <p14:creationId xmlns:p14="http://schemas.microsoft.com/office/powerpoint/2010/main" val="2863895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83032" y="332656"/>
            <a:ext cx="6247223" cy="461665"/>
          </a:xfrm>
          <a:prstGeom prst="rect">
            <a:avLst/>
          </a:prstGeom>
          <a:solidFill>
            <a:schemeClr val="accent2">
              <a:lumMod val="20000"/>
              <a:lumOff val="80000"/>
            </a:schemeClr>
          </a:solidFill>
          <a:ln>
            <a:solidFill>
              <a:schemeClr val="accent3">
                <a:lumMod val="75000"/>
              </a:schemeClr>
            </a:solidFill>
          </a:ln>
        </p:spPr>
        <p:txBody>
          <a:bodyPr wrap="none">
            <a:spAutoFit/>
          </a:bodyPr>
          <a:lstStyle/>
          <a:p>
            <a:r>
              <a:rPr lang="en-US" sz="2400" b="1" dirty="0" smtClean="0"/>
              <a:t>The Building Blocks of Medical Terms </a:t>
            </a:r>
            <a:endParaRPr lang="en-US" sz="2400" b="1" dirty="0"/>
          </a:p>
        </p:txBody>
      </p:sp>
      <p:sp>
        <p:nvSpPr>
          <p:cNvPr id="3" name="مستطيل 2"/>
          <p:cNvSpPr/>
          <p:nvPr/>
        </p:nvSpPr>
        <p:spPr>
          <a:xfrm>
            <a:off x="383032" y="1166843"/>
            <a:ext cx="8437440" cy="4708981"/>
          </a:xfrm>
          <a:prstGeom prst="rect">
            <a:avLst/>
          </a:prstGeom>
          <a:solidFill>
            <a:schemeClr val="accent3">
              <a:lumMod val="20000"/>
              <a:lumOff val="80000"/>
            </a:schemeClr>
          </a:solidFill>
          <a:ln>
            <a:solidFill>
              <a:schemeClr val="accent2"/>
            </a:solidFill>
          </a:ln>
        </p:spPr>
        <p:txBody>
          <a:bodyPr wrap="square">
            <a:spAutoFit/>
          </a:bodyPr>
          <a:lstStyle/>
          <a:p>
            <a:pPr>
              <a:buFont typeface="Arial"/>
              <a:buChar char="•"/>
            </a:pPr>
            <a:r>
              <a:rPr lang="en-US" sz="2000" b="1" dirty="0" smtClean="0"/>
              <a:t>Medical words are usually composed of three main components:</a:t>
            </a:r>
          </a:p>
          <a:p>
            <a:pPr marL="742950" lvl="1" indent="-285750">
              <a:buFont typeface="Arial"/>
              <a:buChar char="•"/>
            </a:pPr>
            <a:r>
              <a:rPr lang="en-US" sz="2000" b="1" dirty="0" smtClean="0"/>
              <a:t>Prefix</a:t>
            </a:r>
            <a:r>
              <a:rPr lang="en-US" sz="2000" dirty="0" smtClean="0"/>
              <a:t>: A word part at the beginning, often indicating number, location, time, or negation.</a:t>
            </a:r>
          </a:p>
          <a:p>
            <a:pPr marL="742950" lvl="1" indent="-285750">
              <a:buFont typeface="Arial"/>
              <a:buChar char="•"/>
            </a:pPr>
            <a:r>
              <a:rPr lang="en-US" sz="2000" b="1" dirty="0" smtClean="0"/>
              <a:t>Root</a:t>
            </a:r>
            <a:r>
              <a:rPr lang="en-US" sz="2000" dirty="0" smtClean="0"/>
              <a:t>: The base part, indicating the primary meaning, often a body part or condition.</a:t>
            </a:r>
          </a:p>
          <a:p>
            <a:pPr marL="742950" lvl="1" indent="-285750">
              <a:buFont typeface="Arial"/>
              <a:buChar char="•"/>
            </a:pPr>
            <a:r>
              <a:rPr lang="en-US" sz="2000" b="1" dirty="0" smtClean="0"/>
              <a:t>Suffix</a:t>
            </a:r>
            <a:r>
              <a:rPr lang="en-US" sz="2000" dirty="0" smtClean="0"/>
              <a:t>: A word part at the end, frequently indicating a condition, procedure, or type.</a:t>
            </a:r>
          </a:p>
          <a:p>
            <a:pPr marL="742950" lvl="1" indent="-285750">
              <a:buFont typeface="Arial"/>
              <a:buChar char="•"/>
            </a:pPr>
            <a:endParaRPr lang="en-US" sz="2000" dirty="0"/>
          </a:p>
          <a:p>
            <a:pPr lvl="1"/>
            <a:endParaRPr lang="en-US" sz="2000" dirty="0"/>
          </a:p>
          <a:p>
            <a:pPr marL="742950" lvl="1" indent="-285750">
              <a:buFont typeface="Arial"/>
              <a:buChar char="•"/>
            </a:pPr>
            <a:endParaRPr lang="en-US" sz="2000" dirty="0" smtClean="0"/>
          </a:p>
          <a:p>
            <a:r>
              <a:rPr lang="en-US" sz="2000" b="1" dirty="0" smtClean="0"/>
              <a:t>Example</a:t>
            </a:r>
            <a:r>
              <a:rPr lang="en-US" sz="2000" dirty="0" smtClean="0"/>
              <a:t>: </a:t>
            </a:r>
            <a:r>
              <a:rPr lang="en-US" sz="2000" i="1" dirty="0" smtClean="0"/>
              <a:t>Hypertension</a:t>
            </a:r>
            <a:endParaRPr lang="en-US" sz="2000" dirty="0" smtClean="0"/>
          </a:p>
          <a:p>
            <a:pPr>
              <a:buFont typeface="Arial"/>
              <a:buChar char="•"/>
            </a:pPr>
            <a:r>
              <a:rPr lang="en-US" sz="2000" i="1" dirty="0" smtClean="0"/>
              <a:t>Hyper-</a:t>
            </a:r>
            <a:r>
              <a:rPr lang="en-US" sz="2000" dirty="0" smtClean="0"/>
              <a:t> = Excessive</a:t>
            </a:r>
          </a:p>
          <a:p>
            <a:pPr>
              <a:buFont typeface="Arial"/>
              <a:buChar char="•"/>
            </a:pPr>
            <a:r>
              <a:rPr lang="en-US" sz="2000" i="1" dirty="0" smtClean="0"/>
              <a:t>Tension</a:t>
            </a:r>
            <a:r>
              <a:rPr lang="en-US" sz="2000" dirty="0" smtClean="0"/>
              <a:t> = Pressure</a:t>
            </a:r>
          </a:p>
          <a:p>
            <a:pPr>
              <a:buFont typeface="Arial"/>
              <a:buChar char="•"/>
            </a:pPr>
            <a:r>
              <a:rPr lang="en-US" sz="2000" dirty="0" smtClean="0"/>
              <a:t>Together: Hypertension means "high blood pressure."</a:t>
            </a:r>
            <a:endParaRPr lang="en-US" sz="2000" dirty="0"/>
          </a:p>
        </p:txBody>
      </p:sp>
      <p:pic>
        <p:nvPicPr>
          <p:cNvPr id="4" name="صورة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20072" y="3521333"/>
            <a:ext cx="3107184" cy="1878875"/>
          </a:xfrm>
          <a:prstGeom prst="rect">
            <a:avLst/>
          </a:prstGeom>
          <a:ln>
            <a:noFill/>
          </a:ln>
          <a:effectLst>
            <a:softEdge rad="112500"/>
          </a:effectLst>
        </p:spPr>
      </p:pic>
    </p:spTree>
    <p:extLst>
      <p:ext uri="{BB962C8B-B14F-4D97-AF65-F5344CB8AC3E}">
        <p14:creationId xmlns:p14="http://schemas.microsoft.com/office/powerpoint/2010/main" val="1576853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568" y="260648"/>
            <a:ext cx="8724920" cy="6048672"/>
          </a:xfrm>
          <a:prstGeom prst="rect">
            <a:avLst/>
          </a:prstGeom>
        </p:spPr>
      </p:pic>
    </p:spTree>
    <p:extLst>
      <p:ext uri="{BB962C8B-B14F-4D97-AF65-F5344CB8AC3E}">
        <p14:creationId xmlns:p14="http://schemas.microsoft.com/office/powerpoint/2010/main" val="7065312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123728" y="383243"/>
            <a:ext cx="5322291" cy="461665"/>
          </a:xfrm>
          <a:prstGeom prst="rect">
            <a:avLst/>
          </a:prstGeom>
          <a:solidFill>
            <a:schemeClr val="accent2">
              <a:lumMod val="20000"/>
              <a:lumOff val="80000"/>
            </a:schemeClr>
          </a:solidFill>
          <a:ln>
            <a:solidFill>
              <a:schemeClr val="accent3">
                <a:lumMod val="75000"/>
              </a:schemeClr>
            </a:solidFill>
          </a:ln>
        </p:spPr>
        <p:txBody>
          <a:bodyPr wrap="none">
            <a:spAutoFit/>
          </a:bodyPr>
          <a:lstStyle/>
          <a:p>
            <a:r>
              <a:rPr lang="en-US" sz="2400" b="1" dirty="0" smtClean="0"/>
              <a:t>Prefixes in Medical Terminology</a:t>
            </a:r>
            <a:endParaRPr lang="en-US" sz="2400" b="1" dirty="0"/>
          </a:p>
        </p:txBody>
      </p:sp>
      <p:sp>
        <p:nvSpPr>
          <p:cNvPr id="3" name="مستطيل 2"/>
          <p:cNvSpPr/>
          <p:nvPr/>
        </p:nvSpPr>
        <p:spPr>
          <a:xfrm>
            <a:off x="295078" y="1124744"/>
            <a:ext cx="8424936" cy="3108543"/>
          </a:xfrm>
          <a:prstGeom prst="rect">
            <a:avLst/>
          </a:prstGeom>
          <a:solidFill>
            <a:schemeClr val="accent3">
              <a:lumMod val="20000"/>
              <a:lumOff val="80000"/>
            </a:schemeClr>
          </a:solidFill>
          <a:ln>
            <a:solidFill>
              <a:schemeClr val="accent2"/>
            </a:solidFill>
          </a:ln>
        </p:spPr>
        <p:txBody>
          <a:bodyPr wrap="square">
            <a:spAutoFit/>
          </a:bodyPr>
          <a:lstStyle/>
          <a:p>
            <a:r>
              <a:rPr lang="en-US" sz="2800" b="1" dirty="0" smtClean="0"/>
              <a:t>Definition and Importance</a:t>
            </a:r>
          </a:p>
          <a:p>
            <a:endParaRPr lang="en-US" sz="2800" b="1" dirty="0" smtClean="0"/>
          </a:p>
          <a:p>
            <a:pPr>
              <a:buFont typeface="Arial"/>
              <a:buChar char="•"/>
            </a:pPr>
            <a:r>
              <a:rPr lang="en-US" sz="2800" b="1" dirty="0" smtClean="0"/>
              <a:t>Prefix</a:t>
            </a:r>
            <a:r>
              <a:rPr lang="en-US" sz="2800" dirty="0" smtClean="0"/>
              <a:t>: Modifies the meaning of the root by adding context—often location, time, quantity, or state.</a:t>
            </a:r>
          </a:p>
          <a:p>
            <a:endParaRPr lang="en-US" sz="2800" dirty="0" smtClean="0"/>
          </a:p>
          <a:p>
            <a:pPr>
              <a:buFont typeface="Arial"/>
              <a:buChar char="•"/>
            </a:pPr>
            <a:r>
              <a:rPr lang="en-US" sz="2800" b="1" dirty="0" smtClean="0"/>
              <a:t>Importance</a:t>
            </a:r>
            <a:r>
              <a:rPr lang="en-US" sz="2800" dirty="0" smtClean="0"/>
              <a:t>: Recognizing prefixes helps identify the context or severity of a condition.</a:t>
            </a:r>
            <a:endParaRPr lang="en-US" sz="2800"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5078" y="4293096"/>
            <a:ext cx="8424936" cy="2075555"/>
          </a:xfrm>
          <a:prstGeom prst="rect">
            <a:avLst/>
          </a:prstGeom>
        </p:spPr>
      </p:pic>
    </p:spTree>
    <p:extLst>
      <p:ext uri="{BB962C8B-B14F-4D97-AF65-F5344CB8AC3E}">
        <p14:creationId xmlns:p14="http://schemas.microsoft.com/office/powerpoint/2010/main" val="955009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620688"/>
            <a:ext cx="8064896" cy="369332"/>
          </a:xfrm>
          <a:prstGeom prst="rect">
            <a:avLst/>
          </a:prstGeom>
          <a:solidFill>
            <a:schemeClr val="accent2">
              <a:lumMod val="20000"/>
              <a:lumOff val="80000"/>
            </a:schemeClr>
          </a:solidFill>
          <a:ln>
            <a:solidFill>
              <a:schemeClr val="accent3">
                <a:lumMod val="50000"/>
              </a:schemeClr>
            </a:solidFill>
          </a:ln>
        </p:spPr>
        <p:txBody>
          <a:bodyPr wrap="square">
            <a:spAutoFit/>
          </a:bodyPr>
          <a:lstStyle/>
          <a:p>
            <a:r>
              <a:rPr lang="en-US" b="1" dirty="0" smtClean="0"/>
              <a:t>Common Prefix Examples with Meanings and Medical Examples</a:t>
            </a:r>
            <a:endParaRPr lang="en-US" b="1" dirty="0"/>
          </a:p>
        </p:txBody>
      </p:sp>
      <p:sp>
        <p:nvSpPr>
          <p:cNvPr id="3" name="مستطيل 2"/>
          <p:cNvSpPr/>
          <p:nvPr/>
        </p:nvSpPr>
        <p:spPr>
          <a:xfrm>
            <a:off x="310502" y="1268760"/>
            <a:ext cx="8496944" cy="4154984"/>
          </a:xfrm>
          <a:prstGeom prst="rect">
            <a:avLst/>
          </a:prstGeom>
          <a:solidFill>
            <a:schemeClr val="accent3">
              <a:lumMod val="20000"/>
              <a:lumOff val="80000"/>
            </a:schemeClr>
          </a:solidFill>
          <a:ln>
            <a:solidFill>
              <a:schemeClr val="accent2"/>
            </a:solidFill>
          </a:ln>
        </p:spPr>
        <p:txBody>
          <a:bodyPr wrap="square">
            <a:spAutoFit/>
          </a:bodyPr>
          <a:lstStyle/>
          <a:p>
            <a:pPr marL="285750" indent="-285750">
              <a:buFont typeface="Wingdings" panose="05000000000000000000" pitchFamily="2" charset="2"/>
              <a:buChar char="v"/>
            </a:pPr>
            <a:r>
              <a:rPr lang="en-US" sz="2400" b="1" dirty="0" smtClean="0"/>
              <a:t>Numbers:</a:t>
            </a:r>
          </a:p>
          <a:p>
            <a:endParaRPr lang="en-US" sz="2400" dirty="0" smtClean="0"/>
          </a:p>
          <a:p>
            <a:pPr marL="342900" indent="-342900">
              <a:buFont typeface="Arial" panose="020B0604020202020204" pitchFamily="34" charset="0"/>
              <a:buChar char="•"/>
            </a:pPr>
            <a:r>
              <a:rPr lang="en-US" sz="2400" b="1" dirty="0" err="1" smtClean="0"/>
              <a:t>Uni</a:t>
            </a:r>
            <a:r>
              <a:rPr lang="en-US" sz="2400" dirty="0" smtClean="0"/>
              <a:t>- (one) → Unilateral (one-sided)</a:t>
            </a:r>
          </a:p>
          <a:p>
            <a:pPr marL="342900" indent="-342900">
              <a:buFont typeface="Arial" panose="020B0604020202020204" pitchFamily="34" charset="0"/>
              <a:buChar char="•"/>
            </a:pPr>
            <a:r>
              <a:rPr lang="en-US" sz="2400" b="1" dirty="0" smtClean="0"/>
              <a:t>Bi</a:t>
            </a:r>
            <a:r>
              <a:rPr lang="en-US" sz="2400" dirty="0" smtClean="0"/>
              <a:t>- (two) → Bilateral (both sides)</a:t>
            </a:r>
          </a:p>
          <a:p>
            <a:pPr marL="342900" indent="-342900">
              <a:buFont typeface="Arial" panose="020B0604020202020204" pitchFamily="34" charset="0"/>
              <a:buChar char="•"/>
            </a:pPr>
            <a:r>
              <a:rPr lang="en-US" sz="2400" b="1" dirty="0" smtClean="0"/>
              <a:t>Tri</a:t>
            </a:r>
            <a:r>
              <a:rPr lang="en-US" sz="2400" dirty="0" smtClean="0"/>
              <a:t>- (three) → Triceps (three-headed muscle)</a:t>
            </a:r>
          </a:p>
          <a:p>
            <a:endParaRPr lang="en-US" sz="2400" dirty="0" smtClean="0"/>
          </a:p>
          <a:p>
            <a:pPr marL="285750" indent="-285750">
              <a:buFont typeface="Wingdings" panose="05000000000000000000" pitchFamily="2" charset="2"/>
              <a:buChar char="v"/>
            </a:pPr>
            <a:r>
              <a:rPr lang="en-US" sz="2400" b="1" dirty="0" smtClean="0"/>
              <a:t>Time or Speed:</a:t>
            </a:r>
          </a:p>
          <a:p>
            <a:endParaRPr lang="en-US" sz="2400" dirty="0" smtClean="0"/>
          </a:p>
          <a:p>
            <a:pPr marL="342900" indent="-342900">
              <a:buFont typeface="Arial" panose="020B0604020202020204" pitchFamily="34" charset="0"/>
              <a:buChar char="•"/>
            </a:pPr>
            <a:r>
              <a:rPr lang="en-US" sz="2400" b="1" dirty="0" smtClean="0"/>
              <a:t>Brady</a:t>
            </a:r>
            <a:r>
              <a:rPr lang="en-US" sz="2400" dirty="0" smtClean="0"/>
              <a:t>- (slow) → Bradycardia (slow heart rate)</a:t>
            </a:r>
          </a:p>
          <a:p>
            <a:pPr marL="342900" indent="-342900">
              <a:buFont typeface="Arial" panose="020B0604020202020204" pitchFamily="34" charset="0"/>
              <a:buChar char="•"/>
            </a:pPr>
            <a:r>
              <a:rPr lang="en-US" sz="2400" b="1" dirty="0" err="1" smtClean="0"/>
              <a:t>Tachy</a:t>
            </a:r>
            <a:r>
              <a:rPr lang="en-US" sz="2400" dirty="0" smtClean="0"/>
              <a:t>- (fast) → Tachycardia (fast heart rate)</a:t>
            </a:r>
          </a:p>
          <a:p>
            <a:pPr marL="342900" indent="-342900">
              <a:buFont typeface="Arial" panose="020B0604020202020204" pitchFamily="34" charset="0"/>
              <a:buChar char="•"/>
            </a:pPr>
            <a:r>
              <a:rPr lang="en-US" sz="2400" b="1" dirty="0" smtClean="0"/>
              <a:t>Neo</a:t>
            </a:r>
            <a:r>
              <a:rPr lang="en-US" sz="2400" dirty="0" smtClean="0"/>
              <a:t>- (new) → Neonatal (newborn)</a:t>
            </a:r>
            <a:endParaRPr lang="en-US" sz="2400" dirty="0"/>
          </a:p>
        </p:txBody>
      </p:sp>
    </p:spTree>
    <p:extLst>
      <p:ext uri="{BB962C8B-B14F-4D97-AF65-F5344CB8AC3E}">
        <p14:creationId xmlns:p14="http://schemas.microsoft.com/office/powerpoint/2010/main" val="21318895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63521" y="260648"/>
            <a:ext cx="8280920" cy="3170099"/>
          </a:xfrm>
          <a:prstGeom prst="rect">
            <a:avLst/>
          </a:prstGeom>
          <a:solidFill>
            <a:schemeClr val="accent3">
              <a:lumMod val="20000"/>
              <a:lumOff val="80000"/>
            </a:schemeClr>
          </a:solidFill>
          <a:ln>
            <a:solidFill>
              <a:schemeClr val="accent2"/>
            </a:solidFill>
          </a:ln>
        </p:spPr>
        <p:txBody>
          <a:bodyPr wrap="square">
            <a:spAutoFit/>
          </a:bodyPr>
          <a:lstStyle/>
          <a:p>
            <a:pPr marL="342900" indent="-342900">
              <a:buFont typeface="Wingdings" panose="05000000000000000000" pitchFamily="2" charset="2"/>
              <a:buChar char="v"/>
            </a:pPr>
            <a:r>
              <a:rPr lang="en-US" sz="2000" b="1" dirty="0" smtClean="0"/>
              <a:t>Location or Position:</a:t>
            </a:r>
          </a:p>
          <a:p>
            <a:endParaRPr lang="en-US" sz="2000" b="1" dirty="0" smtClean="0"/>
          </a:p>
          <a:p>
            <a:pPr marL="342900" indent="-342900">
              <a:buFont typeface="Arial" panose="020B0604020202020204" pitchFamily="34" charset="0"/>
              <a:buChar char="•"/>
            </a:pPr>
            <a:r>
              <a:rPr lang="en-US" sz="2000" b="1" dirty="0" smtClean="0"/>
              <a:t>Epi</a:t>
            </a:r>
            <a:r>
              <a:rPr lang="en-US" sz="2000" dirty="0" smtClean="0"/>
              <a:t>- (upon, over) → Epidermis (outer layer of skin)</a:t>
            </a:r>
          </a:p>
          <a:p>
            <a:pPr marL="342900" indent="-342900">
              <a:buFont typeface="Arial" panose="020B0604020202020204" pitchFamily="34" charset="0"/>
              <a:buChar char="•"/>
            </a:pPr>
            <a:r>
              <a:rPr lang="en-US" sz="2000" b="1" dirty="0" smtClean="0"/>
              <a:t>Sub</a:t>
            </a:r>
            <a:r>
              <a:rPr lang="en-US" sz="2000" dirty="0" smtClean="0"/>
              <a:t>- (under) → Subcutaneous (under the skin)</a:t>
            </a:r>
          </a:p>
          <a:p>
            <a:pPr marL="342900" indent="-342900">
              <a:buFont typeface="Arial" panose="020B0604020202020204" pitchFamily="34" charset="0"/>
              <a:buChar char="•"/>
            </a:pPr>
            <a:r>
              <a:rPr lang="en-US" sz="2000" b="1" dirty="0" err="1" smtClean="0"/>
              <a:t>Peri</a:t>
            </a:r>
            <a:r>
              <a:rPr lang="en-US" sz="2000" dirty="0" smtClean="0"/>
              <a:t>- (around) → Pericardium (around the heart)</a:t>
            </a:r>
          </a:p>
          <a:p>
            <a:pPr marL="342900" indent="-342900">
              <a:buFont typeface="Arial" panose="020B0604020202020204" pitchFamily="34" charset="0"/>
              <a:buChar char="•"/>
            </a:pPr>
            <a:endParaRPr lang="en-US" sz="2000" dirty="0" smtClean="0"/>
          </a:p>
          <a:p>
            <a:pPr marL="342900" indent="-342900">
              <a:buFont typeface="Wingdings" panose="05000000000000000000" pitchFamily="2" charset="2"/>
              <a:buChar char="v"/>
            </a:pPr>
            <a:r>
              <a:rPr lang="en-US" sz="2000" b="1" dirty="0" smtClean="0"/>
              <a:t>Negation:</a:t>
            </a:r>
          </a:p>
          <a:p>
            <a:endParaRPr lang="en-US" sz="2000" dirty="0" smtClean="0"/>
          </a:p>
          <a:p>
            <a:pPr marL="342900" indent="-342900">
              <a:buFont typeface="Arial" panose="020B0604020202020204" pitchFamily="34" charset="0"/>
              <a:buChar char="•"/>
            </a:pPr>
            <a:r>
              <a:rPr lang="en-US" sz="2000" b="1" dirty="0" smtClean="0"/>
              <a:t>A- or An- </a:t>
            </a:r>
            <a:r>
              <a:rPr lang="en-US" sz="2000" dirty="0" smtClean="0"/>
              <a:t>(without) → Anemia (without enough blood/iron)</a:t>
            </a:r>
          </a:p>
          <a:p>
            <a:pPr marL="342900" indent="-342900">
              <a:buFont typeface="Arial" panose="020B0604020202020204" pitchFamily="34" charset="0"/>
              <a:buChar char="•"/>
            </a:pPr>
            <a:r>
              <a:rPr lang="en-US" sz="2000" b="1" dirty="0" smtClean="0"/>
              <a:t>Anti</a:t>
            </a:r>
            <a:r>
              <a:rPr lang="en-US" sz="2000" dirty="0" smtClean="0"/>
              <a:t>- (against) → Antibiotic (against bacteria)</a:t>
            </a:r>
            <a:endParaRPr lang="en-US" sz="2000"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4" y="3573016"/>
            <a:ext cx="6696744" cy="2772825"/>
          </a:xfrm>
          <a:prstGeom prst="rect">
            <a:avLst/>
          </a:prstGeom>
          <a:ln>
            <a:noFill/>
          </a:ln>
          <a:effectLst>
            <a:softEdge rad="112500"/>
          </a:effectLst>
        </p:spPr>
      </p:pic>
    </p:spTree>
    <p:extLst>
      <p:ext uri="{BB962C8B-B14F-4D97-AF65-F5344CB8AC3E}">
        <p14:creationId xmlns:p14="http://schemas.microsoft.com/office/powerpoint/2010/main" val="13892895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35696" y="1124744"/>
            <a:ext cx="4940776" cy="461665"/>
          </a:xfrm>
          <a:prstGeom prst="rect">
            <a:avLst/>
          </a:prstGeom>
          <a:solidFill>
            <a:schemeClr val="accent2">
              <a:lumMod val="20000"/>
              <a:lumOff val="80000"/>
            </a:schemeClr>
          </a:solidFill>
          <a:ln>
            <a:solidFill>
              <a:schemeClr val="accent3">
                <a:lumMod val="75000"/>
              </a:schemeClr>
            </a:solidFill>
          </a:ln>
        </p:spPr>
        <p:txBody>
          <a:bodyPr wrap="none">
            <a:spAutoFit/>
          </a:bodyPr>
          <a:lstStyle/>
          <a:p>
            <a:r>
              <a:rPr lang="en-US" sz="2400" b="1" dirty="0" smtClean="0"/>
              <a:t>Roots in Medical Terminology</a:t>
            </a:r>
            <a:endParaRPr lang="en-US" sz="2400" b="1" dirty="0"/>
          </a:p>
        </p:txBody>
      </p:sp>
      <p:sp>
        <p:nvSpPr>
          <p:cNvPr id="3" name="مستطيل 2"/>
          <p:cNvSpPr/>
          <p:nvPr/>
        </p:nvSpPr>
        <p:spPr>
          <a:xfrm>
            <a:off x="251520" y="2132856"/>
            <a:ext cx="8568952" cy="3108543"/>
          </a:xfrm>
          <a:prstGeom prst="rect">
            <a:avLst/>
          </a:prstGeom>
          <a:solidFill>
            <a:schemeClr val="accent3">
              <a:lumMod val="20000"/>
              <a:lumOff val="80000"/>
            </a:schemeClr>
          </a:solidFill>
          <a:ln>
            <a:solidFill>
              <a:schemeClr val="accent2"/>
            </a:solidFill>
          </a:ln>
        </p:spPr>
        <p:txBody>
          <a:bodyPr wrap="square">
            <a:spAutoFit/>
          </a:bodyPr>
          <a:lstStyle/>
          <a:p>
            <a:r>
              <a:rPr lang="en-US" sz="2800" b="1" dirty="0" smtClean="0"/>
              <a:t>Definition and Importance</a:t>
            </a:r>
            <a:endParaRPr lang="ar-IQ" sz="2800" b="1" dirty="0" smtClean="0"/>
          </a:p>
          <a:p>
            <a:endParaRPr lang="ar-IQ" sz="2800" dirty="0" smtClean="0"/>
          </a:p>
          <a:p>
            <a:r>
              <a:rPr lang="en-US" sz="2800" b="1" dirty="0" smtClean="0"/>
              <a:t>Root: </a:t>
            </a:r>
            <a:r>
              <a:rPr lang="en-US" sz="2800" dirty="0" smtClean="0"/>
              <a:t>Provides the core meaning of the term, often relating to a body part, system, or condition.</a:t>
            </a:r>
            <a:endParaRPr lang="ar-IQ" sz="2800" dirty="0" smtClean="0"/>
          </a:p>
          <a:p>
            <a:endParaRPr lang="ar-IQ" sz="2800" dirty="0"/>
          </a:p>
          <a:p>
            <a:r>
              <a:rPr lang="en-US" sz="2800" b="1" dirty="0" smtClean="0"/>
              <a:t>Importance:</a:t>
            </a:r>
            <a:r>
              <a:rPr lang="en-US" sz="2800" dirty="0" smtClean="0"/>
              <a:t> Knowing the root helps pinpoint the main subject or area of focus.</a:t>
            </a:r>
            <a:endParaRPr lang="en-US" sz="2800" dirty="0"/>
          </a:p>
        </p:txBody>
      </p:sp>
    </p:spTree>
    <p:extLst>
      <p:ext uri="{BB962C8B-B14F-4D97-AF65-F5344CB8AC3E}">
        <p14:creationId xmlns:p14="http://schemas.microsoft.com/office/powerpoint/2010/main" val="3404949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1163" y="149731"/>
            <a:ext cx="8496943" cy="830997"/>
          </a:xfrm>
          <a:prstGeom prst="rect">
            <a:avLst/>
          </a:prstGeom>
          <a:solidFill>
            <a:schemeClr val="accent2">
              <a:lumMod val="20000"/>
              <a:lumOff val="80000"/>
            </a:schemeClr>
          </a:solidFill>
          <a:ln>
            <a:solidFill>
              <a:schemeClr val="accent3">
                <a:lumMod val="75000"/>
              </a:schemeClr>
            </a:solidFill>
          </a:ln>
        </p:spPr>
        <p:txBody>
          <a:bodyPr wrap="square">
            <a:spAutoFit/>
          </a:bodyPr>
          <a:lstStyle/>
          <a:p>
            <a:pPr algn="ctr"/>
            <a:r>
              <a:rPr lang="en-US" sz="2400" b="1" dirty="0" smtClean="0"/>
              <a:t>Common Roots with Meanings and Medical Examples</a:t>
            </a:r>
            <a:endParaRPr lang="en-US" sz="2400" b="1" dirty="0"/>
          </a:p>
        </p:txBody>
      </p:sp>
      <p:sp>
        <p:nvSpPr>
          <p:cNvPr id="3" name="مستطيل 2"/>
          <p:cNvSpPr/>
          <p:nvPr/>
        </p:nvSpPr>
        <p:spPr>
          <a:xfrm>
            <a:off x="321163" y="980728"/>
            <a:ext cx="8496944" cy="5324535"/>
          </a:xfrm>
          <a:prstGeom prst="rect">
            <a:avLst/>
          </a:prstGeom>
          <a:solidFill>
            <a:schemeClr val="accent3">
              <a:lumMod val="20000"/>
              <a:lumOff val="80000"/>
            </a:schemeClr>
          </a:solidFill>
          <a:ln>
            <a:solidFill>
              <a:schemeClr val="accent2"/>
            </a:solidFill>
          </a:ln>
        </p:spPr>
        <p:txBody>
          <a:bodyPr wrap="square">
            <a:spAutoFit/>
          </a:bodyPr>
          <a:lstStyle/>
          <a:p>
            <a:pPr marL="342900" indent="-342900">
              <a:buFont typeface="Wingdings" panose="05000000000000000000" pitchFamily="2" charset="2"/>
              <a:buChar char="v"/>
            </a:pPr>
            <a:r>
              <a:rPr lang="en-US" sz="2000" b="1" dirty="0" smtClean="0"/>
              <a:t>Body Parts:</a:t>
            </a:r>
          </a:p>
          <a:p>
            <a:endParaRPr lang="en-US" sz="2000" dirty="0" smtClean="0"/>
          </a:p>
          <a:p>
            <a:pPr marL="342900" indent="-342900">
              <a:buFont typeface="Arial" panose="020B0604020202020204" pitchFamily="34" charset="0"/>
              <a:buChar char="•"/>
            </a:pPr>
            <a:r>
              <a:rPr lang="en-US" sz="2000" b="1" dirty="0" err="1" smtClean="0"/>
              <a:t>Cardi</a:t>
            </a:r>
            <a:r>
              <a:rPr lang="en-US" sz="2000" dirty="0" smtClean="0"/>
              <a:t>- (heart) → Cardiologist (heart specialist)</a:t>
            </a:r>
          </a:p>
          <a:p>
            <a:pPr marL="342900" indent="-342900">
              <a:buFont typeface="Arial" panose="020B0604020202020204" pitchFamily="34" charset="0"/>
              <a:buChar char="•"/>
            </a:pPr>
            <a:r>
              <a:rPr lang="en-US" sz="2000" b="1" dirty="0" smtClean="0"/>
              <a:t>Gastro</a:t>
            </a:r>
            <a:r>
              <a:rPr lang="en-US" sz="2000" dirty="0" smtClean="0"/>
              <a:t>- (stomach) → Gastroenteritis (inflammation of stomach and intestines)</a:t>
            </a:r>
          </a:p>
          <a:p>
            <a:pPr marL="342900" indent="-342900">
              <a:buFont typeface="Arial" panose="020B0604020202020204" pitchFamily="34" charset="0"/>
              <a:buChar char="•"/>
            </a:pPr>
            <a:r>
              <a:rPr lang="en-US" sz="2000" b="1" dirty="0" smtClean="0"/>
              <a:t>Neuro</a:t>
            </a:r>
            <a:r>
              <a:rPr lang="en-US" sz="2000" dirty="0" smtClean="0"/>
              <a:t>- (nerve) → Neuropathy (disease affecting nerves)</a:t>
            </a:r>
          </a:p>
          <a:p>
            <a:endParaRPr lang="en-US" sz="2000" dirty="0" smtClean="0"/>
          </a:p>
          <a:p>
            <a:pPr marL="342900" indent="-342900">
              <a:buFont typeface="Wingdings" panose="05000000000000000000" pitchFamily="2" charset="2"/>
              <a:buChar char="v"/>
            </a:pPr>
            <a:r>
              <a:rPr lang="en-US" sz="2000" b="1" dirty="0" smtClean="0"/>
              <a:t>Conditions:</a:t>
            </a:r>
          </a:p>
          <a:p>
            <a:endParaRPr lang="en-US" sz="2000" dirty="0" smtClean="0"/>
          </a:p>
          <a:p>
            <a:pPr marL="342900" indent="-342900">
              <a:buFont typeface="Arial" panose="020B0604020202020204" pitchFamily="34" charset="0"/>
              <a:buChar char="•"/>
            </a:pPr>
            <a:r>
              <a:rPr lang="en-US" sz="2000" b="1" dirty="0" smtClean="0"/>
              <a:t>Path</a:t>
            </a:r>
            <a:r>
              <a:rPr lang="en-US" sz="2000" dirty="0" smtClean="0"/>
              <a:t>- (disease) → Pathology (study of disease)</a:t>
            </a:r>
          </a:p>
          <a:p>
            <a:pPr marL="342900" indent="-342900">
              <a:buFont typeface="Arial" panose="020B0604020202020204" pitchFamily="34" charset="0"/>
              <a:buChar char="•"/>
            </a:pPr>
            <a:r>
              <a:rPr lang="en-US" sz="2000" b="1" dirty="0" smtClean="0"/>
              <a:t>Hem- or </a:t>
            </a:r>
            <a:r>
              <a:rPr lang="en-US" sz="2000" b="1" dirty="0" err="1" smtClean="0"/>
              <a:t>Hemo</a:t>
            </a:r>
            <a:r>
              <a:rPr lang="en-US" sz="2000" dirty="0" smtClean="0"/>
              <a:t>- (blood) → Hemorrhage (excessive bleeding)</a:t>
            </a:r>
          </a:p>
          <a:p>
            <a:pPr marL="342900" indent="-342900">
              <a:buFont typeface="Arial" panose="020B0604020202020204" pitchFamily="34" charset="0"/>
              <a:buChar char="•"/>
            </a:pPr>
            <a:r>
              <a:rPr lang="en-US" sz="2000" b="1" dirty="0" smtClean="0"/>
              <a:t>Psych</a:t>
            </a:r>
            <a:r>
              <a:rPr lang="en-US" sz="2000" dirty="0" smtClean="0"/>
              <a:t>- (mind) → Psychology (study of the mind)</a:t>
            </a:r>
          </a:p>
          <a:p>
            <a:endParaRPr lang="en-US" sz="2000" dirty="0" smtClean="0"/>
          </a:p>
          <a:p>
            <a:pPr marL="342900" indent="-342900">
              <a:buFont typeface="Wingdings" panose="05000000000000000000" pitchFamily="2" charset="2"/>
              <a:buChar char="v"/>
            </a:pPr>
            <a:r>
              <a:rPr lang="en-US" sz="2000" b="1" dirty="0" smtClean="0"/>
              <a:t>Processes or Actions:</a:t>
            </a:r>
          </a:p>
          <a:p>
            <a:r>
              <a:rPr lang="en-US" sz="2000" dirty="0" smtClean="0"/>
              <a:t> </a:t>
            </a:r>
          </a:p>
          <a:p>
            <a:pPr marL="342900" indent="-342900">
              <a:buFont typeface="Arial" panose="020B0604020202020204" pitchFamily="34" charset="0"/>
              <a:buChar char="•"/>
            </a:pPr>
            <a:r>
              <a:rPr lang="en-US" sz="2000" b="1" dirty="0" err="1" smtClean="0"/>
              <a:t>Therm</a:t>
            </a:r>
            <a:r>
              <a:rPr lang="en-US" sz="2000" b="1" dirty="0" smtClean="0"/>
              <a:t>-</a:t>
            </a:r>
            <a:r>
              <a:rPr lang="en-US" sz="2000" dirty="0" smtClean="0"/>
              <a:t> (heat) → Thermometer (device to measure temperature)</a:t>
            </a:r>
          </a:p>
          <a:p>
            <a:pPr marL="342900" indent="-342900">
              <a:buFont typeface="Arial" panose="020B0604020202020204" pitchFamily="34" charset="0"/>
              <a:buChar char="•"/>
            </a:pPr>
            <a:r>
              <a:rPr lang="en-US" sz="2000" b="1" dirty="0" smtClean="0"/>
              <a:t>Gen-</a:t>
            </a:r>
            <a:r>
              <a:rPr lang="en-US" sz="2000" dirty="0" smtClean="0"/>
              <a:t> (create, form) → Carcinogen (substance that can cause cancer)</a:t>
            </a:r>
            <a:endParaRPr lang="en-US" sz="2000" dirty="0"/>
          </a:p>
        </p:txBody>
      </p:sp>
    </p:spTree>
    <p:extLst>
      <p:ext uri="{BB962C8B-B14F-4D97-AF65-F5344CB8AC3E}">
        <p14:creationId xmlns:p14="http://schemas.microsoft.com/office/powerpoint/2010/main" val="20241984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مدني">
  <a:themeElements>
    <a:clrScheme name="حضري">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مدني">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دني">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87</TotalTime>
  <Words>806</Words>
  <Application>Microsoft Office PowerPoint</Application>
  <PresentationFormat>عرض على الشاشة (3:4)‏</PresentationFormat>
  <Paragraphs>106</Paragraphs>
  <Slides>14</Slides>
  <Notes>0</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مدني</vt:lpstr>
      <vt:lpstr>Understanding Prefixes, Roots, and Suffixes  in Medical Terminology</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Prefixes, Roots, and Suffixes  in Medical Terminology</dc:title>
  <dc:creator>كيتارللحاسبات-pc</dc:creator>
  <cp:lastModifiedBy>كيتارللحاسبات-pc</cp:lastModifiedBy>
  <cp:revision>8</cp:revision>
  <dcterms:created xsi:type="dcterms:W3CDTF">2024-11-11T19:38:33Z</dcterms:created>
  <dcterms:modified xsi:type="dcterms:W3CDTF">2024-11-11T21:06:17Z</dcterms:modified>
</cp:coreProperties>
</file>