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alibri" panose="020F0502020204030204" pitchFamily="34" charset="0"/>
      <p:regular r:id="rId13"/>
      <p:bold r:id="rId14"/>
    </p:embeddedFont>
    <p:embeddedFont>
      <p:font typeface="Roboto Light" panose="020B0604020202020204" charset="0"/>
      <p:regular r:id="rId15"/>
    </p:embeddedFont>
    <p:embeddedFont>
      <p:font typeface="Red Hat Text"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64" d="100"/>
          <a:sy n="64" d="100"/>
        </p:scale>
        <p:origin x="-232" y="0"/>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D6665017-1EA9-46AC-9CCE-E1DFBB5ADAB1}" type="datetimeFigureOut">
              <a:rPr lang="en-US" smtClean="0"/>
              <a:t>1/10/2025</a:t>
            </a:fld>
            <a:endParaRPr lang="en-US"/>
          </a:p>
        </p:txBody>
      </p:sp>
      <p:sp>
        <p:nvSpPr>
          <p:cNvPr id="4" name="عنصر نائب لصورة الشريحة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190C140D-FA5B-4454-8E05-D4C6B578D54D}" type="slidenum">
              <a:rPr lang="en-US" smtClean="0"/>
              <a:t>‹#›</a:t>
            </a:fld>
            <a:endParaRPr lang="en-US"/>
          </a:p>
        </p:txBody>
      </p:sp>
    </p:spTree>
    <p:extLst>
      <p:ext uri="{BB962C8B-B14F-4D97-AF65-F5344CB8AC3E}">
        <p14:creationId xmlns:p14="http://schemas.microsoft.com/office/powerpoint/2010/main" val="3576264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2090142"/>
            <a:ext cx="5632490" cy="704017"/>
          </a:xfrm>
          <a:prstGeom prst="rect">
            <a:avLst/>
          </a:prstGeom>
          <a:noFill/>
          <a:ln/>
        </p:spPr>
        <p:txBody>
          <a:bodyPr wrap="none" lIns="0" tIns="0" rIns="0" bIns="0" rtlCol="0" anchor="t"/>
          <a:lstStyle/>
          <a:p>
            <a:pPr marL="0" indent="0">
              <a:lnSpc>
                <a:spcPts val="5500"/>
              </a:lnSpc>
              <a:buNone/>
            </a:pPr>
            <a:r>
              <a:rPr lang="en-US" sz="4400" b="1" dirty="0">
                <a:solidFill>
                  <a:srgbClr val="C00000"/>
                </a:solidFill>
                <a:latin typeface="Red Hat Text" pitchFamily="34" charset="0"/>
                <a:ea typeface="Red Hat Text" pitchFamily="34" charset="-122"/>
                <a:cs typeface="Red Hat Text" pitchFamily="34" charset="-120"/>
              </a:rPr>
              <a:t>The Nervous System</a:t>
            </a:r>
            <a:endParaRPr lang="en-US" sz="4400" b="1" dirty="0">
              <a:solidFill>
                <a:srgbClr val="C00000"/>
              </a:solidFill>
            </a:endParaRPr>
          </a:p>
        </p:txBody>
      </p:sp>
      <p:sp>
        <p:nvSpPr>
          <p:cNvPr id="4" name="Text 1"/>
          <p:cNvSpPr/>
          <p:nvPr/>
        </p:nvSpPr>
        <p:spPr>
          <a:xfrm>
            <a:off x="837724" y="3153132"/>
            <a:ext cx="7468553" cy="2298144"/>
          </a:xfrm>
          <a:prstGeom prst="rect">
            <a:avLst/>
          </a:prstGeom>
          <a:noFill/>
          <a:ln/>
        </p:spPr>
        <p:txBody>
          <a:bodyPr wrap="square" lIns="0" tIns="0" rIns="0" bIns="0" rtlCol="0" anchor="t"/>
          <a:lstStyle/>
          <a:p>
            <a:pPr marL="0" indent="0" algn="just">
              <a:lnSpc>
                <a:spcPts val="3000"/>
              </a:lnSpc>
              <a:buNone/>
            </a:pPr>
            <a:r>
              <a:rPr lang="en-US" sz="1850" b="1" dirty="0">
                <a:latin typeface="Roboto Light" pitchFamily="34" charset="0"/>
                <a:ea typeface="Roboto Light" pitchFamily="34" charset="-122"/>
                <a:cs typeface="Roboto Light" pitchFamily="34" charset="-120"/>
              </a:rPr>
              <a:t>The nervous system is the body's command center, responsible for receiving, processing, and transmitting information throughout the body. It is a complex network of specialized cells called neurons that communicate with each other using electrical and chemical signals. This intricate network allows us to perceive our environment, control our movements, think, feel, and remember.</a:t>
            </a:r>
            <a:endParaRPr lang="en-US" sz="1850" b="1" dirty="0"/>
          </a:p>
        </p:txBody>
      </p:sp>
      <p:sp>
        <p:nvSpPr>
          <p:cNvPr id="5" name="Shape 2"/>
          <p:cNvSpPr/>
          <p:nvPr/>
        </p:nvSpPr>
        <p:spPr>
          <a:xfrm>
            <a:off x="837724" y="5738336"/>
            <a:ext cx="382905" cy="382905"/>
          </a:xfrm>
          <a:prstGeom prst="roundRect">
            <a:avLst>
              <a:gd name="adj" fmla="val 23878209"/>
            </a:avLst>
          </a:prstGeom>
          <a:noFill/>
          <a:ln w="7620">
            <a:solidFill>
              <a:srgbClr val="FFFFFF"/>
            </a:solidFill>
            <a:prstDash val="solid"/>
          </a:ln>
        </p:spPr>
      </p:sp>
      <p:sp>
        <p:nvSpPr>
          <p:cNvPr id="7" name="Text 3"/>
          <p:cNvSpPr/>
          <p:nvPr/>
        </p:nvSpPr>
        <p:spPr>
          <a:xfrm>
            <a:off x="1340287" y="5720477"/>
            <a:ext cx="1249918" cy="418862"/>
          </a:xfrm>
          <a:prstGeom prst="rect">
            <a:avLst/>
          </a:prstGeom>
          <a:noFill/>
          <a:ln/>
        </p:spPr>
        <p:txBody>
          <a:bodyPr wrap="none" lIns="0" tIns="0" rIns="0" bIns="0" rtlCol="0" anchor="t"/>
          <a:lstStyle/>
          <a:p>
            <a:pPr marL="0" indent="0" algn="l">
              <a:lnSpc>
                <a:spcPts val="3250"/>
              </a:lnSpc>
              <a:buNone/>
            </a:pPr>
            <a:r>
              <a:rPr lang="en-US" sz="2350" b="1" dirty="0" smtClean="0">
                <a:solidFill>
                  <a:srgbClr val="3B3535"/>
                </a:solidFill>
                <a:latin typeface="Roboto Bold" pitchFamily="34" charset="0"/>
                <a:ea typeface="Roboto Bold" pitchFamily="34" charset="-122"/>
                <a:cs typeface="Roboto Bold" pitchFamily="34" charset="-120"/>
              </a:rPr>
              <a:t>By: Assist.Lect. Noor Alaa</a:t>
            </a:r>
            <a:endParaRPr lang="en-US" sz="2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1983938" y="862863"/>
            <a:ext cx="10662404" cy="704017"/>
          </a:xfrm>
          <a:prstGeom prst="rect">
            <a:avLst/>
          </a:prstGeom>
          <a:noFill/>
          <a:ln/>
        </p:spPr>
        <p:txBody>
          <a:bodyPr wrap="none" lIns="0" tIns="0" rIns="0" bIns="0" rtlCol="0" anchor="t"/>
          <a:lstStyle/>
          <a:p>
            <a:pPr marL="0" indent="0" algn="ctr">
              <a:lnSpc>
                <a:spcPts val="5500"/>
              </a:lnSpc>
              <a:buNone/>
            </a:pPr>
            <a:r>
              <a:rPr lang="en-US" sz="4400" b="1" dirty="0">
                <a:solidFill>
                  <a:srgbClr val="1F1E1E"/>
                </a:solidFill>
                <a:latin typeface="Red Hat Text" pitchFamily="34" charset="0"/>
                <a:ea typeface="Red Hat Text" pitchFamily="34" charset="-122"/>
                <a:cs typeface="Red Hat Text" pitchFamily="34" charset="-120"/>
              </a:rPr>
              <a:t>Medical Conditions of the Nervous System</a:t>
            </a:r>
            <a:endParaRPr lang="en-US" sz="4400" b="1" dirty="0"/>
          </a:p>
        </p:txBody>
      </p:sp>
      <p:pic>
        <p:nvPicPr>
          <p:cNvPr id="3" name="Image 0" descr="preencoded.png"/>
          <p:cNvPicPr>
            <a:picLocks noChangeAspect="1"/>
          </p:cNvPicPr>
          <p:nvPr/>
        </p:nvPicPr>
        <p:blipFill>
          <a:blip r:embed="rId3"/>
          <a:stretch>
            <a:fillRect/>
          </a:stretch>
        </p:blipFill>
        <p:spPr>
          <a:xfrm>
            <a:off x="837724" y="2282190"/>
            <a:ext cx="4078962" cy="2520910"/>
          </a:xfrm>
          <a:prstGeom prst="rect">
            <a:avLst/>
          </a:prstGeom>
        </p:spPr>
      </p:pic>
      <p:sp>
        <p:nvSpPr>
          <p:cNvPr id="4" name="Text 1"/>
          <p:cNvSpPr/>
          <p:nvPr/>
        </p:nvSpPr>
        <p:spPr>
          <a:xfrm>
            <a:off x="837724" y="5102304"/>
            <a:ext cx="2816185" cy="351949"/>
          </a:xfrm>
          <a:prstGeom prst="rect">
            <a:avLst/>
          </a:prstGeom>
          <a:noFill/>
          <a:ln/>
        </p:spPr>
        <p:txBody>
          <a:bodyPr wrap="none" lIns="0" tIns="0" rIns="0" bIns="0" rtlCol="0" anchor="t"/>
          <a:lstStyle/>
          <a:p>
            <a:pPr marL="0" indent="0" algn="ctr">
              <a:lnSpc>
                <a:spcPts val="2750"/>
              </a:lnSpc>
              <a:buNone/>
            </a:pPr>
            <a:r>
              <a:rPr lang="en-US" sz="2200" b="1" dirty="0">
                <a:solidFill>
                  <a:srgbClr val="3B3535"/>
                </a:solidFill>
                <a:latin typeface="Red Hat Text" pitchFamily="34" charset="0"/>
                <a:ea typeface="Red Hat Text" pitchFamily="34" charset="-122"/>
                <a:cs typeface="Red Hat Text" pitchFamily="34" charset="-120"/>
              </a:rPr>
              <a:t>Spinal Cord Injuries</a:t>
            </a:r>
            <a:endParaRPr lang="en-US" sz="2200" b="1" dirty="0"/>
          </a:p>
        </p:txBody>
      </p:sp>
      <p:sp>
        <p:nvSpPr>
          <p:cNvPr id="5" name="Text 2"/>
          <p:cNvSpPr/>
          <p:nvPr/>
        </p:nvSpPr>
        <p:spPr>
          <a:xfrm>
            <a:off x="837724" y="5597843"/>
            <a:ext cx="4078962" cy="1149072"/>
          </a:xfrm>
          <a:prstGeom prst="rect">
            <a:avLst/>
          </a:prstGeom>
          <a:noFill/>
          <a:ln/>
        </p:spPr>
        <p:txBody>
          <a:bodyPr wrap="square" lIns="0" tIns="0" rIns="0" bIns="0" rtlCol="0" anchor="t"/>
          <a:lstStyle/>
          <a:p>
            <a:pPr marL="0" indent="0" algn="just">
              <a:lnSpc>
                <a:spcPts val="3000"/>
              </a:lnSpc>
              <a:buNone/>
            </a:pPr>
            <a:r>
              <a:rPr lang="en-US" sz="1850" dirty="0">
                <a:solidFill>
                  <a:srgbClr val="3B3535"/>
                </a:solidFill>
                <a:latin typeface="Roboto Light" pitchFamily="34" charset="0"/>
                <a:ea typeface="Roboto Light" pitchFamily="34" charset="-122"/>
                <a:cs typeface="Roboto Light" pitchFamily="34" charset="-120"/>
              </a:rPr>
              <a:t>Damage to the spinal cord can result in loss of sensation and movement below the level of injury.</a:t>
            </a:r>
            <a:endParaRPr lang="en-US" sz="1850" dirty="0"/>
          </a:p>
        </p:txBody>
      </p:sp>
      <p:pic>
        <p:nvPicPr>
          <p:cNvPr id="6" name="Image 1" descr="preencoded.png"/>
          <p:cNvPicPr>
            <a:picLocks noChangeAspect="1"/>
          </p:cNvPicPr>
          <p:nvPr/>
        </p:nvPicPr>
        <p:blipFill>
          <a:blip r:embed="rId4"/>
          <a:stretch>
            <a:fillRect/>
          </a:stretch>
        </p:blipFill>
        <p:spPr>
          <a:xfrm>
            <a:off x="5275659" y="2282190"/>
            <a:ext cx="4078962" cy="2520910"/>
          </a:xfrm>
          <a:prstGeom prst="rect">
            <a:avLst/>
          </a:prstGeom>
        </p:spPr>
      </p:pic>
      <p:sp>
        <p:nvSpPr>
          <p:cNvPr id="7" name="Text 3"/>
          <p:cNvSpPr/>
          <p:nvPr/>
        </p:nvSpPr>
        <p:spPr>
          <a:xfrm>
            <a:off x="5275659" y="5102304"/>
            <a:ext cx="2816185" cy="351949"/>
          </a:xfrm>
          <a:prstGeom prst="rect">
            <a:avLst/>
          </a:prstGeom>
          <a:noFill/>
          <a:ln/>
        </p:spPr>
        <p:txBody>
          <a:bodyPr wrap="none" lIns="0" tIns="0" rIns="0" bIns="0" rtlCol="0" anchor="t"/>
          <a:lstStyle/>
          <a:p>
            <a:pPr marL="0" indent="0" algn="ctr">
              <a:lnSpc>
                <a:spcPts val="2750"/>
              </a:lnSpc>
              <a:buNone/>
            </a:pPr>
            <a:r>
              <a:rPr lang="en-US" sz="2200" b="1" dirty="0">
                <a:solidFill>
                  <a:srgbClr val="3B3535"/>
                </a:solidFill>
                <a:latin typeface="Red Hat Text" pitchFamily="34" charset="0"/>
                <a:ea typeface="Red Hat Text" pitchFamily="34" charset="-122"/>
                <a:cs typeface="Red Hat Text" pitchFamily="34" charset="-120"/>
              </a:rPr>
              <a:t>Parkinson's Disease</a:t>
            </a:r>
            <a:endParaRPr lang="en-US" sz="2200" b="1" dirty="0"/>
          </a:p>
        </p:txBody>
      </p:sp>
      <p:sp>
        <p:nvSpPr>
          <p:cNvPr id="8" name="Text 4"/>
          <p:cNvSpPr/>
          <p:nvPr/>
        </p:nvSpPr>
        <p:spPr>
          <a:xfrm>
            <a:off x="5275659" y="5597843"/>
            <a:ext cx="4078962" cy="1149072"/>
          </a:xfrm>
          <a:prstGeom prst="rect">
            <a:avLst/>
          </a:prstGeom>
          <a:noFill/>
          <a:ln/>
        </p:spPr>
        <p:txBody>
          <a:bodyPr wrap="square" lIns="0" tIns="0" rIns="0" bIns="0" rtlCol="0" anchor="t"/>
          <a:lstStyle/>
          <a:p>
            <a:pPr marL="0" indent="0" algn="just">
              <a:lnSpc>
                <a:spcPts val="3000"/>
              </a:lnSpc>
              <a:buNone/>
            </a:pPr>
            <a:r>
              <a:rPr lang="en-US" sz="1850" dirty="0">
                <a:solidFill>
                  <a:srgbClr val="3B3535"/>
                </a:solidFill>
                <a:latin typeface="Roboto Light" pitchFamily="34" charset="0"/>
                <a:ea typeface="Roboto Light" pitchFamily="34" charset="-122"/>
                <a:cs typeface="Roboto Light" pitchFamily="34" charset="-120"/>
              </a:rPr>
              <a:t>A progressive neurodegenerative disorder characterized by tremors, rigidity, and slow movements.</a:t>
            </a:r>
            <a:endParaRPr lang="en-US" sz="1850" dirty="0"/>
          </a:p>
        </p:txBody>
      </p:sp>
      <p:pic>
        <p:nvPicPr>
          <p:cNvPr id="9" name="Image 2" descr="preencoded.png"/>
          <p:cNvPicPr>
            <a:picLocks noChangeAspect="1"/>
          </p:cNvPicPr>
          <p:nvPr/>
        </p:nvPicPr>
        <p:blipFill>
          <a:blip r:embed="rId5"/>
          <a:stretch>
            <a:fillRect/>
          </a:stretch>
        </p:blipFill>
        <p:spPr>
          <a:xfrm>
            <a:off x="9713595" y="2282190"/>
            <a:ext cx="4079081" cy="2521029"/>
          </a:xfrm>
          <a:prstGeom prst="rect">
            <a:avLst/>
          </a:prstGeom>
        </p:spPr>
      </p:pic>
      <p:sp>
        <p:nvSpPr>
          <p:cNvPr id="10" name="Text 5"/>
          <p:cNvSpPr/>
          <p:nvPr/>
        </p:nvSpPr>
        <p:spPr>
          <a:xfrm>
            <a:off x="9713595" y="5102423"/>
            <a:ext cx="2816185" cy="351949"/>
          </a:xfrm>
          <a:prstGeom prst="rect">
            <a:avLst/>
          </a:prstGeom>
          <a:noFill/>
          <a:ln/>
        </p:spPr>
        <p:txBody>
          <a:bodyPr wrap="none" lIns="0" tIns="0" rIns="0" bIns="0" rtlCol="0" anchor="t"/>
          <a:lstStyle/>
          <a:p>
            <a:pPr marL="0" indent="0" algn="ctr">
              <a:lnSpc>
                <a:spcPts val="2750"/>
              </a:lnSpc>
              <a:buNone/>
            </a:pPr>
            <a:r>
              <a:rPr lang="en-US" sz="2200" b="1" dirty="0">
                <a:solidFill>
                  <a:srgbClr val="3B3535"/>
                </a:solidFill>
                <a:latin typeface="Red Hat Text" pitchFamily="34" charset="0"/>
                <a:ea typeface="Red Hat Text" pitchFamily="34" charset="-122"/>
                <a:cs typeface="Red Hat Text" pitchFamily="34" charset="-120"/>
              </a:rPr>
              <a:t>Alzheimer's Disease</a:t>
            </a:r>
            <a:endParaRPr lang="en-US" sz="2200" b="1" dirty="0"/>
          </a:p>
        </p:txBody>
      </p:sp>
      <p:sp>
        <p:nvSpPr>
          <p:cNvPr id="11" name="Text 6"/>
          <p:cNvSpPr/>
          <p:nvPr/>
        </p:nvSpPr>
        <p:spPr>
          <a:xfrm>
            <a:off x="9713595" y="5597962"/>
            <a:ext cx="4079081" cy="1532096"/>
          </a:xfrm>
          <a:prstGeom prst="rect">
            <a:avLst/>
          </a:prstGeom>
          <a:noFill/>
          <a:ln/>
        </p:spPr>
        <p:txBody>
          <a:bodyPr wrap="square" lIns="0" tIns="0" rIns="0" bIns="0" rtlCol="0" anchor="t"/>
          <a:lstStyle/>
          <a:p>
            <a:pPr marL="0" indent="0" algn="just">
              <a:lnSpc>
                <a:spcPts val="3000"/>
              </a:lnSpc>
              <a:buNone/>
            </a:pPr>
            <a:r>
              <a:rPr lang="en-US" sz="1850" dirty="0">
                <a:solidFill>
                  <a:srgbClr val="3B3535"/>
                </a:solidFill>
                <a:latin typeface="Roboto Light" pitchFamily="34" charset="0"/>
                <a:ea typeface="Roboto Light" pitchFamily="34" charset="-122"/>
                <a:cs typeface="Roboto Light" pitchFamily="34" charset="-120"/>
              </a:rPr>
              <a:t>A neurodegenerative disease that causes progressive memory loss, cognitive decline, and behavioral changes.</a:t>
            </a:r>
            <a:endParaRPr lang="en-US" sz="1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3054150" y="1125999"/>
            <a:ext cx="8939213" cy="704017"/>
          </a:xfrm>
          <a:prstGeom prst="rect">
            <a:avLst/>
          </a:prstGeom>
          <a:noFill/>
          <a:ln/>
        </p:spPr>
        <p:txBody>
          <a:bodyPr wrap="none" lIns="0" tIns="0" rIns="0" bIns="0" rtlCol="0" anchor="t"/>
          <a:lstStyle/>
          <a:p>
            <a:pPr marL="0" indent="0">
              <a:lnSpc>
                <a:spcPts val="5500"/>
              </a:lnSpc>
              <a:buNone/>
            </a:pPr>
            <a:r>
              <a:rPr lang="en-US" sz="4400" b="1" dirty="0">
                <a:solidFill>
                  <a:srgbClr val="C00000"/>
                </a:solidFill>
                <a:latin typeface="Red Hat Text" pitchFamily="34" charset="0"/>
                <a:ea typeface="Red Hat Text" pitchFamily="34" charset="-122"/>
                <a:cs typeface="Red Hat Text" pitchFamily="34" charset="-120"/>
              </a:rPr>
              <a:t>Introduction to the Nervous System</a:t>
            </a:r>
            <a:endParaRPr lang="en-US" sz="4400" b="1" dirty="0">
              <a:solidFill>
                <a:srgbClr val="C00000"/>
              </a:solidFill>
            </a:endParaRPr>
          </a:p>
        </p:txBody>
      </p:sp>
      <p:sp>
        <p:nvSpPr>
          <p:cNvPr id="3" name="Text 1"/>
          <p:cNvSpPr/>
          <p:nvPr/>
        </p:nvSpPr>
        <p:spPr>
          <a:xfrm>
            <a:off x="837724" y="3213497"/>
            <a:ext cx="2816185" cy="351949"/>
          </a:xfrm>
          <a:prstGeom prst="rect">
            <a:avLst/>
          </a:prstGeom>
          <a:noFill/>
          <a:ln/>
        </p:spPr>
        <p:txBody>
          <a:bodyPr wrap="none" lIns="0" tIns="0" rIns="0" bIns="0" rtlCol="0" anchor="t"/>
          <a:lstStyle/>
          <a:p>
            <a:pPr marL="0" indent="0" algn="ctr">
              <a:lnSpc>
                <a:spcPts val="2750"/>
              </a:lnSpc>
              <a:buNone/>
            </a:pPr>
            <a:r>
              <a:rPr lang="en-US" sz="2200" b="1" dirty="0">
                <a:solidFill>
                  <a:srgbClr val="1F1E1E"/>
                </a:solidFill>
                <a:latin typeface="Red Hat Text" pitchFamily="34" charset="0"/>
                <a:ea typeface="Red Hat Text" pitchFamily="34" charset="-122"/>
                <a:cs typeface="Red Hat Text" pitchFamily="34" charset="-120"/>
              </a:rPr>
              <a:t>Functions</a:t>
            </a:r>
            <a:endParaRPr lang="en-US" sz="2200" b="1" dirty="0"/>
          </a:p>
        </p:txBody>
      </p:sp>
      <p:sp>
        <p:nvSpPr>
          <p:cNvPr id="4" name="Text 2"/>
          <p:cNvSpPr/>
          <p:nvPr/>
        </p:nvSpPr>
        <p:spPr>
          <a:xfrm>
            <a:off x="837724" y="3804761"/>
            <a:ext cx="6185535" cy="2298144"/>
          </a:xfrm>
          <a:prstGeom prst="rect">
            <a:avLst/>
          </a:prstGeom>
          <a:noFill/>
          <a:ln/>
        </p:spPr>
        <p:txBody>
          <a:bodyPr wrap="square" lIns="0" tIns="0" rIns="0" bIns="0" rtlCol="0" anchor="t"/>
          <a:lstStyle/>
          <a:p>
            <a:pPr marL="0" indent="0" algn="just">
              <a:lnSpc>
                <a:spcPts val="3000"/>
              </a:lnSpc>
              <a:buNone/>
            </a:pPr>
            <a:r>
              <a:rPr lang="en-US" sz="1850" b="1" dirty="0">
                <a:solidFill>
                  <a:srgbClr val="3B3535"/>
                </a:solidFill>
                <a:latin typeface="Roboto Light" pitchFamily="34" charset="0"/>
                <a:ea typeface="Roboto Light" pitchFamily="34" charset="-122"/>
                <a:cs typeface="Roboto Light" pitchFamily="34" charset="-120"/>
              </a:rPr>
              <a:t>The nervous system's primary functions include receiving sensory input from the environment, integrating and processing this information, and generating motor output to control bodily functions. It also plays a crucial role in higher-level cognitive processes like thinking, learning, and memory.</a:t>
            </a:r>
            <a:endParaRPr lang="en-US" sz="1850" b="1" dirty="0"/>
          </a:p>
        </p:txBody>
      </p:sp>
      <p:sp>
        <p:nvSpPr>
          <p:cNvPr id="5" name="Text 3"/>
          <p:cNvSpPr/>
          <p:nvPr/>
        </p:nvSpPr>
        <p:spPr>
          <a:xfrm>
            <a:off x="7614761" y="3213497"/>
            <a:ext cx="2816185" cy="351949"/>
          </a:xfrm>
          <a:prstGeom prst="rect">
            <a:avLst/>
          </a:prstGeom>
          <a:noFill/>
          <a:ln/>
        </p:spPr>
        <p:txBody>
          <a:bodyPr wrap="none" lIns="0" tIns="0" rIns="0" bIns="0" rtlCol="0" anchor="t"/>
          <a:lstStyle/>
          <a:p>
            <a:pPr marL="0" indent="0" algn="ctr">
              <a:lnSpc>
                <a:spcPts val="2750"/>
              </a:lnSpc>
              <a:buNone/>
            </a:pPr>
            <a:r>
              <a:rPr lang="en-US" sz="2200" b="1" dirty="0">
                <a:solidFill>
                  <a:srgbClr val="1F1E1E"/>
                </a:solidFill>
                <a:latin typeface="Red Hat Text" pitchFamily="34" charset="0"/>
                <a:ea typeface="Red Hat Text" pitchFamily="34" charset="-122"/>
                <a:cs typeface="Red Hat Text" pitchFamily="34" charset="-120"/>
              </a:rPr>
              <a:t>Importance</a:t>
            </a:r>
            <a:endParaRPr lang="en-US" sz="2200" b="1" dirty="0"/>
          </a:p>
        </p:txBody>
      </p:sp>
      <p:sp>
        <p:nvSpPr>
          <p:cNvPr id="6" name="Text 4"/>
          <p:cNvSpPr/>
          <p:nvPr/>
        </p:nvSpPr>
        <p:spPr>
          <a:xfrm>
            <a:off x="7614761" y="3804761"/>
            <a:ext cx="6185535" cy="1915120"/>
          </a:xfrm>
          <a:prstGeom prst="rect">
            <a:avLst/>
          </a:prstGeom>
          <a:noFill/>
          <a:ln/>
        </p:spPr>
        <p:txBody>
          <a:bodyPr wrap="square" lIns="0" tIns="0" rIns="0" bIns="0" rtlCol="0" anchor="t"/>
          <a:lstStyle/>
          <a:p>
            <a:pPr marL="0" indent="0" algn="just">
              <a:lnSpc>
                <a:spcPts val="3000"/>
              </a:lnSpc>
              <a:buNone/>
            </a:pPr>
            <a:r>
              <a:rPr lang="en-US" sz="1850" b="1" dirty="0">
                <a:latin typeface="Roboto Light" pitchFamily="34" charset="0"/>
                <a:ea typeface="Roboto Light" pitchFamily="34" charset="-122"/>
                <a:cs typeface="Roboto Light" pitchFamily="34" charset="-120"/>
              </a:rPr>
              <a:t>The nervous system is essential for our survival. It allows us to react to stimuli, coordinate our movements, and maintain homeostasis. Dysfunction of the nervous system can lead to a wide range of disorders, from simple numbness to severe paralysis.</a:t>
            </a:r>
            <a:endParaRPr lang="en-US" sz="185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844629"/>
            <a:ext cx="7468553" cy="1408033"/>
          </a:xfrm>
          <a:prstGeom prst="rect">
            <a:avLst/>
          </a:prstGeom>
          <a:noFill/>
          <a:ln/>
        </p:spPr>
        <p:txBody>
          <a:bodyPr wrap="square" lIns="0" tIns="0" rIns="0" bIns="0" rtlCol="0" anchor="t"/>
          <a:lstStyle/>
          <a:p>
            <a:pPr marL="0" indent="0" algn="ctr">
              <a:lnSpc>
                <a:spcPts val="5500"/>
              </a:lnSpc>
              <a:buNone/>
            </a:pPr>
            <a:r>
              <a:rPr lang="en-US" sz="4400" b="1" dirty="0">
                <a:solidFill>
                  <a:srgbClr val="1F1E1E"/>
                </a:solidFill>
                <a:latin typeface="Red Hat Text" pitchFamily="34" charset="0"/>
                <a:ea typeface="Red Hat Text" pitchFamily="34" charset="-122"/>
                <a:cs typeface="Red Hat Text" pitchFamily="34" charset="-120"/>
              </a:rPr>
              <a:t>Divisions of the Nervous System</a:t>
            </a:r>
            <a:endParaRPr lang="en-US" sz="4400" b="1" dirty="0"/>
          </a:p>
        </p:txBody>
      </p:sp>
      <p:sp>
        <p:nvSpPr>
          <p:cNvPr id="4" name="Shape 1"/>
          <p:cNvSpPr/>
          <p:nvPr/>
        </p:nvSpPr>
        <p:spPr>
          <a:xfrm>
            <a:off x="6324124" y="2611636"/>
            <a:ext cx="3614618" cy="4773335"/>
          </a:xfrm>
          <a:prstGeom prst="roundRect">
            <a:avLst>
              <a:gd name="adj" fmla="val 993"/>
            </a:avLst>
          </a:prstGeom>
          <a:solidFill>
            <a:srgbClr val="F3E8E8"/>
          </a:solidFill>
          <a:ln/>
        </p:spPr>
      </p:sp>
      <p:sp>
        <p:nvSpPr>
          <p:cNvPr id="5" name="Text 2"/>
          <p:cNvSpPr/>
          <p:nvPr/>
        </p:nvSpPr>
        <p:spPr>
          <a:xfrm>
            <a:off x="6563439" y="2850952"/>
            <a:ext cx="3135987" cy="703898"/>
          </a:xfrm>
          <a:prstGeom prst="rect">
            <a:avLst/>
          </a:prstGeom>
          <a:noFill/>
          <a:ln/>
        </p:spPr>
        <p:txBody>
          <a:bodyPr wrap="square" lIns="0" tIns="0" rIns="0" bIns="0" rtlCol="0" anchor="t"/>
          <a:lstStyle/>
          <a:p>
            <a:pPr marL="0" indent="0">
              <a:lnSpc>
                <a:spcPts val="2750"/>
              </a:lnSpc>
              <a:buNone/>
            </a:pPr>
            <a:r>
              <a:rPr lang="en-US" sz="2200" b="1" dirty="0">
                <a:solidFill>
                  <a:srgbClr val="3B3535"/>
                </a:solidFill>
                <a:latin typeface="Red Hat Text" pitchFamily="34" charset="0"/>
                <a:ea typeface="Red Hat Text" pitchFamily="34" charset="-122"/>
                <a:cs typeface="Red Hat Text" pitchFamily="34" charset="-120"/>
              </a:rPr>
              <a:t>Central Nervous System (CNS</a:t>
            </a:r>
            <a:r>
              <a:rPr lang="en-US" sz="2200" dirty="0">
                <a:solidFill>
                  <a:srgbClr val="3B3535"/>
                </a:solidFill>
                <a:latin typeface="Red Hat Text" pitchFamily="34" charset="0"/>
                <a:ea typeface="Red Hat Text" pitchFamily="34" charset="-122"/>
                <a:cs typeface="Red Hat Text" pitchFamily="34" charset="-120"/>
              </a:rPr>
              <a:t>)</a:t>
            </a:r>
            <a:endParaRPr lang="en-US" sz="2200" dirty="0"/>
          </a:p>
        </p:txBody>
      </p:sp>
      <p:sp>
        <p:nvSpPr>
          <p:cNvPr id="6" name="Text 3"/>
          <p:cNvSpPr/>
          <p:nvPr/>
        </p:nvSpPr>
        <p:spPr>
          <a:xfrm>
            <a:off x="6563439" y="3698438"/>
            <a:ext cx="3135987" cy="2681168"/>
          </a:xfrm>
          <a:prstGeom prst="rect">
            <a:avLst/>
          </a:prstGeom>
          <a:noFill/>
          <a:ln/>
        </p:spPr>
        <p:txBody>
          <a:bodyPr wrap="square" lIns="0" tIns="0" rIns="0" bIns="0" rtlCol="0" anchor="t"/>
          <a:lstStyle/>
          <a:p>
            <a:pPr marL="0" indent="0" algn="just">
              <a:lnSpc>
                <a:spcPts val="3000"/>
              </a:lnSpc>
              <a:buNone/>
            </a:pPr>
            <a:r>
              <a:rPr lang="en-US" sz="1850" dirty="0">
                <a:solidFill>
                  <a:srgbClr val="3B3535"/>
                </a:solidFill>
                <a:latin typeface="Roboto Light" pitchFamily="34" charset="0"/>
                <a:ea typeface="Roboto Light" pitchFamily="34" charset="-122"/>
                <a:cs typeface="Roboto Light" pitchFamily="34" charset="-120"/>
              </a:rPr>
              <a:t>The CNS is the control center of the body, consisting of the brain and spinal cord. It receives, processes, and integrates information from the body and sends out commands to initiate actions.</a:t>
            </a:r>
            <a:endParaRPr lang="en-US" sz="1850" dirty="0"/>
          </a:p>
        </p:txBody>
      </p:sp>
      <p:sp>
        <p:nvSpPr>
          <p:cNvPr id="7" name="Shape 4"/>
          <p:cNvSpPr/>
          <p:nvPr/>
        </p:nvSpPr>
        <p:spPr>
          <a:xfrm>
            <a:off x="10178058" y="2611636"/>
            <a:ext cx="3614618" cy="4773335"/>
          </a:xfrm>
          <a:prstGeom prst="roundRect">
            <a:avLst>
              <a:gd name="adj" fmla="val 993"/>
            </a:avLst>
          </a:prstGeom>
          <a:solidFill>
            <a:srgbClr val="F3E8E8"/>
          </a:solidFill>
          <a:ln/>
        </p:spPr>
      </p:sp>
      <p:sp>
        <p:nvSpPr>
          <p:cNvPr id="8" name="Text 5"/>
          <p:cNvSpPr/>
          <p:nvPr/>
        </p:nvSpPr>
        <p:spPr>
          <a:xfrm>
            <a:off x="10417373" y="2850952"/>
            <a:ext cx="3135987" cy="703898"/>
          </a:xfrm>
          <a:prstGeom prst="rect">
            <a:avLst/>
          </a:prstGeom>
          <a:noFill/>
          <a:ln/>
        </p:spPr>
        <p:txBody>
          <a:bodyPr wrap="square" lIns="0" tIns="0" rIns="0" bIns="0" rtlCol="0" anchor="t"/>
          <a:lstStyle/>
          <a:p>
            <a:pPr marL="0" indent="0">
              <a:lnSpc>
                <a:spcPts val="2750"/>
              </a:lnSpc>
              <a:buNone/>
            </a:pPr>
            <a:r>
              <a:rPr lang="en-US" sz="2200" b="1" dirty="0">
                <a:solidFill>
                  <a:srgbClr val="3B3535"/>
                </a:solidFill>
                <a:latin typeface="Red Hat Text" pitchFamily="34" charset="0"/>
                <a:ea typeface="Red Hat Text" pitchFamily="34" charset="-122"/>
                <a:cs typeface="Red Hat Text" pitchFamily="34" charset="-120"/>
              </a:rPr>
              <a:t>Peripheral Nervous System (PNS)</a:t>
            </a:r>
            <a:endParaRPr lang="en-US" sz="2200" b="1" dirty="0"/>
          </a:p>
        </p:txBody>
      </p:sp>
      <p:sp>
        <p:nvSpPr>
          <p:cNvPr id="9" name="Text 6"/>
          <p:cNvSpPr/>
          <p:nvPr/>
        </p:nvSpPr>
        <p:spPr>
          <a:xfrm>
            <a:off x="10417373" y="3698438"/>
            <a:ext cx="3135987" cy="3447217"/>
          </a:xfrm>
          <a:prstGeom prst="rect">
            <a:avLst/>
          </a:prstGeom>
          <a:noFill/>
          <a:ln/>
        </p:spPr>
        <p:txBody>
          <a:bodyPr wrap="square" lIns="0" tIns="0" rIns="0" bIns="0" rtlCol="0" anchor="t"/>
          <a:lstStyle/>
          <a:p>
            <a:pPr marL="0" indent="0" algn="just">
              <a:lnSpc>
                <a:spcPts val="3000"/>
              </a:lnSpc>
              <a:buNone/>
            </a:pPr>
            <a:r>
              <a:rPr lang="en-US" sz="1850" dirty="0">
                <a:solidFill>
                  <a:srgbClr val="3B3535"/>
                </a:solidFill>
                <a:latin typeface="Roboto Light" pitchFamily="34" charset="0"/>
                <a:ea typeface="Roboto Light" pitchFamily="34" charset="-122"/>
                <a:cs typeface="Roboto Light" pitchFamily="34" charset="-120"/>
              </a:rPr>
              <a:t>The PNS is composed of all the nerves outside the CNS. It acts as a communication network, transmitting information between the CNS and the rest of the body, allowing the CNS to monitor and control various bodily functions.</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2102763"/>
            <a:ext cx="12844105" cy="704017"/>
          </a:xfrm>
          <a:prstGeom prst="rect">
            <a:avLst/>
          </a:prstGeom>
          <a:noFill/>
          <a:ln/>
        </p:spPr>
        <p:txBody>
          <a:bodyPr wrap="none" lIns="0" tIns="0" rIns="0" bIns="0" rtlCol="0" anchor="t"/>
          <a:lstStyle/>
          <a:p>
            <a:pPr marL="0" indent="0">
              <a:lnSpc>
                <a:spcPts val="5500"/>
              </a:lnSpc>
              <a:buNone/>
            </a:pPr>
            <a:r>
              <a:rPr lang="en-US" sz="4400" b="1" dirty="0">
                <a:solidFill>
                  <a:srgbClr val="1F1E1E"/>
                </a:solidFill>
                <a:latin typeface="Red Hat Text" pitchFamily="34" charset="0"/>
                <a:ea typeface="Red Hat Text" pitchFamily="34" charset="-122"/>
                <a:cs typeface="Red Hat Text" pitchFamily="34" charset="-120"/>
              </a:rPr>
              <a:t>The Central Nervous System: Brain and Spinal Cord</a:t>
            </a:r>
            <a:endParaRPr lang="en-US" sz="4400" b="1" dirty="0"/>
          </a:p>
        </p:txBody>
      </p:sp>
      <p:sp>
        <p:nvSpPr>
          <p:cNvPr id="3" name="Text 1"/>
          <p:cNvSpPr/>
          <p:nvPr/>
        </p:nvSpPr>
        <p:spPr>
          <a:xfrm>
            <a:off x="837724" y="3405068"/>
            <a:ext cx="2816185" cy="351949"/>
          </a:xfrm>
          <a:prstGeom prst="rect">
            <a:avLst/>
          </a:prstGeom>
          <a:noFill/>
          <a:ln/>
        </p:spPr>
        <p:txBody>
          <a:bodyPr wrap="none" lIns="0" tIns="0" rIns="0" bIns="0" rtlCol="0" anchor="t"/>
          <a:lstStyle/>
          <a:p>
            <a:pPr marL="0" indent="0" algn="ctr">
              <a:lnSpc>
                <a:spcPts val="2750"/>
              </a:lnSpc>
              <a:buNone/>
            </a:pPr>
            <a:r>
              <a:rPr lang="en-US" sz="2200" b="1" dirty="0">
                <a:solidFill>
                  <a:srgbClr val="1F1E1E"/>
                </a:solidFill>
                <a:latin typeface="Red Hat Text" pitchFamily="34" charset="0"/>
                <a:ea typeface="Red Hat Text" pitchFamily="34" charset="-122"/>
                <a:cs typeface="Red Hat Text" pitchFamily="34" charset="-120"/>
              </a:rPr>
              <a:t>Brain</a:t>
            </a:r>
            <a:endParaRPr lang="en-US" sz="2200" b="1" dirty="0"/>
          </a:p>
        </p:txBody>
      </p:sp>
      <p:sp>
        <p:nvSpPr>
          <p:cNvPr id="4" name="Text 2"/>
          <p:cNvSpPr/>
          <p:nvPr/>
        </p:nvSpPr>
        <p:spPr>
          <a:xfrm>
            <a:off x="837724" y="3996333"/>
            <a:ext cx="6185535" cy="1915120"/>
          </a:xfrm>
          <a:prstGeom prst="rect">
            <a:avLst/>
          </a:prstGeom>
          <a:noFill/>
          <a:ln/>
        </p:spPr>
        <p:txBody>
          <a:bodyPr wrap="square" lIns="0" tIns="0" rIns="0" bIns="0" rtlCol="0" anchor="t"/>
          <a:lstStyle/>
          <a:p>
            <a:pPr marL="0" indent="0" algn="just">
              <a:lnSpc>
                <a:spcPts val="3000"/>
              </a:lnSpc>
              <a:buNone/>
            </a:pPr>
            <a:r>
              <a:rPr lang="en-US" sz="1850" dirty="0">
                <a:solidFill>
                  <a:srgbClr val="3B3535"/>
                </a:solidFill>
                <a:latin typeface="Roboto Light" pitchFamily="34" charset="0"/>
                <a:ea typeface="Roboto Light" pitchFamily="34" charset="-122"/>
                <a:cs typeface="Roboto Light" pitchFamily="34" charset="-120"/>
              </a:rPr>
              <a:t>The brain is the most complex organ in the body, responsible for higher-level cognitive functions, sensory perception, motor control, and emotional responses. Its intricate structure enables diverse and sophisticated operations.</a:t>
            </a:r>
            <a:endParaRPr lang="en-US" sz="1850" dirty="0"/>
          </a:p>
        </p:txBody>
      </p:sp>
      <p:sp>
        <p:nvSpPr>
          <p:cNvPr id="5" name="Text 3"/>
          <p:cNvSpPr/>
          <p:nvPr/>
        </p:nvSpPr>
        <p:spPr>
          <a:xfrm>
            <a:off x="7614761" y="3405068"/>
            <a:ext cx="2816185" cy="351949"/>
          </a:xfrm>
          <a:prstGeom prst="rect">
            <a:avLst/>
          </a:prstGeom>
          <a:noFill/>
          <a:ln/>
        </p:spPr>
        <p:txBody>
          <a:bodyPr wrap="none" lIns="0" tIns="0" rIns="0" bIns="0" rtlCol="0" anchor="t"/>
          <a:lstStyle/>
          <a:p>
            <a:pPr marL="0" indent="0">
              <a:lnSpc>
                <a:spcPts val="2750"/>
              </a:lnSpc>
              <a:buNone/>
            </a:pPr>
            <a:r>
              <a:rPr lang="en-US" sz="2200" b="1" dirty="0">
                <a:solidFill>
                  <a:srgbClr val="1F1E1E"/>
                </a:solidFill>
                <a:latin typeface="Red Hat Text" pitchFamily="34" charset="0"/>
                <a:ea typeface="Red Hat Text" pitchFamily="34" charset="-122"/>
                <a:cs typeface="Red Hat Text" pitchFamily="34" charset="-120"/>
              </a:rPr>
              <a:t>Spinal Cord</a:t>
            </a:r>
            <a:endParaRPr lang="en-US" sz="2200" b="1" dirty="0"/>
          </a:p>
        </p:txBody>
      </p:sp>
      <p:sp>
        <p:nvSpPr>
          <p:cNvPr id="6" name="Text 4"/>
          <p:cNvSpPr/>
          <p:nvPr/>
        </p:nvSpPr>
        <p:spPr>
          <a:xfrm>
            <a:off x="7614761" y="3996333"/>
            <a:ext cx="6185535" cy="1915120"/>
          </a:xfrm>
          <a:prstGeom prst="rect">
            <a:avLst/>
          </a:prstGeom>
          <a:noFill/>
          <a:ln/>
        </p:spPr>
        <p:txBody>
          <a:bodyPr wrap="square" lIns="0" tIns="0" rIns="0" bIns="0" rtlCol="0" anchor="t"/>
          <a:lstStyle/>
          <a:p>
            <a:pPr marL="0" indent="0" algn="just">
              <a:lnSpc>
                <a:spcPts val="3000"/>
              </a:lnSpc>
              <a:buNone/>
            </a:pPr>
            <a:r>
              <a:rPr lang="en-US" sz="1850" dirty="0">
                <a:solidFill>
                  <a:srgbClr val="3B3535"/>
                </a:solidFill>
                <a:latin typeface="Roboto Light" pitchFamily="34" charset="0"/>
                <a:ea typeface="Roboto Light" pitchFamily="34" charset="-122"/>
                <a:cs typeface="Roboto Light" pitchFamily="34" charset="-120"/>
              </a:rPr>
              <a:t>The spinal cord is a long, cylindrical bundle of nerves that extends from the brain down the back. It relays sensory information to the brain and motor commands from the brain to the body. The spinal cord also controls reflexes, which are rapid, involuntary responses to stimuli.</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415534"/>
            <a:ext cx="7468553" cy="1408033"/>
          </a:xfrm>
          <a:prstGeom prst="rect">
            <a:avLst/>
          </a:prstGeom>
          <a:noFill/>
          <a:ln/>
        </p:spPr>
        <p:txBody>
          <a:bodyPr wrap="square" lIns="0" tIns="0" rIns="0" bIns="0" rtlCol="0" anchor="t"/>
          <a:lstStyle/>
          <a:p>
            <a:pPr marL="0" indent="0" algn="ctr">
              <a:lnSpc>
                <a:spcPts val="5500"/>
              </a:lnSpc>
              <a:buNone/>
            </a:pPr>
            <a:r>
              <a:rPr lang="en-US" sz="4400" b="1" dirty="0">
                <a:solidFill>
                  <a:srgbClr val="1F1E1E"/>
                </a:solidFill>
                <a:latin typeface="Red Hat Text" pitchFamily="34" charset="0"/>
                <a:ea typeface="Red Hat Text" pitchFamily="34" charset="-122"/>
                <a:cs typeface="Red Hat Text" pitchFamily="34" charset="-120"/>
              </a:rPr>
              <a:t>The Peripheral Nervous System</a:t>
            </a:r>
            <a:endParaRPr lang="en-US" sz="4400" b="1" dirty="0"/>
          </a:p>
        </p:txBody>
      </p:sp>
      <p:pic>
        <p:nvPicPr>
          <p:cNvPr id="4" name="Image 1" descr="preencoded.png"/>
          <p:cNvPicPr>
            <a:picLocks noChangeAspect="1"/>
          </p:cNvPicPr>
          <p:nvPr/>
        </p:nvPicPr>
        <p:blipFill>
          <a:blip r:embed="rId4"/>
          <a:stretch>
            <a:fillRect/>
          </a:stretch>
        </p:blipFill>
        <p:spPr>
          <a:xfrm>
            <a:off x="837724" y="3182541"/>
            <a:ext cx="598408" cy="598408"/>
          </a:xfrm>
          <a:prstGeom prst="rect">
            <a:avLst/>
          </a:prstGeom>
        </p:spPr>
      </p:pic>
      <p:sp>
        <p:nvSpPr>
          <p:cNvPr id="5" name="Text 1"/>
          <p:cNvSpPr/>
          <p:nvPr/>
        </p:nvSpPr>
        <p:spPr>
          <a:xfrm>
            <a:off x="837724" y="4020264"/>
            <a:ext cx="2816185" cy="351949"/>
          </a:xfrm>
          <a:prstGeom prst="rect">
            <a:avLst/>
          </a:prstGeom>
          <a:noFill/>
          <a:ln/>
        </p:spPr>
        <p:txBody>
          <a:bodyPr wrap="none" lIns="0" tIns="0" rIns="0" bIns="0" rtlCol="0" anchor="t"/>
          <a:lstStyle/>
          <a:p>
            <a:pPr marL="0" indent="0" algn="ctr">
              <a:lnSpc>
                <a:spcPts val="2750"/>
              </a:lnSpc>
              <a:buNone/>
            </a:pPr>
            <a:r>
              <a:rPr lang="en-US" sz="2200" b="1" dirty="0">
                <a:latin typeface="Red Hat Text" pitchFamily="34" charset="0"/>
                <a:ea typeface="Red Hat Text" pitchFamily="34" charset="-122"/>
                <a:cs typeface="Red Hat Text" pitchFamily="34" charset="-120"/>
              </a:rPr>
              <a:t>Sensory Nerves</a:t>
            </a:r>
            <a:endParaRPr lang="en-US" sz="2200" b="1" dirty="0"/>
          </a:p>
        </p:txBody>
      </p:sp>
      <p:sp>
        <p:nvSpPr>
          <p:cNvPr id="6" name="Text 2"/>
          <p:cNvSpPr/>
          <p:nvPr/>
        </p:nvSpPr>
        <p:spPr>
          <a:xfrm>
            <a:off x="837724" y="4515803"/>
            <a:ext cx="3554730" cy="2298144"/>
          </a:xfrm>
          <a:prstGeom prst="rect">
            <a:avLst/>
          </a:prstGeom>
          <a:noFill/>
          <a:ln/>
        </p:spPr>
        <p:txBody>
          <a:bodyPr wrap="square" lIns="0" tIns="0" rIns="0" bIns="0" rtlCol="0" anchor="t"/>
          <a:lstStyle/>
          <a:p>
            <a:pPr marL="0" indent="0" algn="just">
              <a:lnSpc>
                <a:spcPts val="3000"/>
              </a:lnSpc>
              <a:buNone/>
            </a:pPr>
            <a:r>
              <a:rPr lang="en-US" sz="1850" dirty="0">
                <a:solidFill>
                  <a:srgbClr val="3B3535"/>
                </a:solidFill>
                <a:latin typeface="Roboto Light" pitchFamily="34" charset="0"/>
                <a:ea typeface="Roboto Light" pitchFamily="34" charset="-122"/>
                <a:cs typeface="Roboto Light" pitchFamily="34" charset="-120"/>
              </a:rPr>
              <a:t>Sensory nerves carry information from sensory receptors in the body to the CNS, providing the brain with information about the environment and the body's internal state.</a:t>
            </a:r>
            <a:endParaRPr lang="en-US" sz="1850" dirty="0"/>
          </a:p>
        </p:txBody>
      </p:sp>
      <p:pic>
        <p:nvPicPr>
          <p:cNvPr id="7" name="Image 2" descr="preencoded.png"/>
          <p:cNvPicPr>
            <a:picLocks noChangeAspect="1"/>
          </p:cNvPicPr>
          <p:nvPr/>
        </p:nvPicPr>
        <p:blipFill>
          <a:blip r:embed="rId5"/>
          <a:stretch>
            <a:fillRect/>
          </a:stretch>
        </p:blipFill>
        <p:spPr>
          <a:xfrm>
            <a:off x="4751427" y="3182541"/>
            <a:ext cx="598408" cy="598408"/>
          </a:xfrm>
          <a:prstGeom prst="rect">
            <a:avLst/>
          </a:prstGeom>
        </p:spPr>
      </p:pic>
      <p:sp>
        <p:nvSpPr>
          <p:cNvPr id="8" name="Text 3"/>
          <p:cNvSpPr/>
          <p:nvPr/>
        </p:nvSpPr>
        <p:spPr>
          <a:xfrm>
            <a:off x="4751427" y="4020264"/>
            <a:ext cx="2816185" cy="351949"/>
          </a:xfrm>
          <a:prstGeom prst="rect">
            <a:avLst/>
          </a:prstGeom>
          <a:noFill/>
          <a:ln/>
        </p:spPr>
        <p:txBody>
          <a:bodyPr wrap="none" lIns="0" tIns="0" rIns="0" bIns="0" rtlCol="0" anchor="t"/>
          <a:lstStyle/>
          <a:p>
            <a:pPr marL="0" indent="0" algn="ctr">
              <a:lnSpc>
                <a:spcPts val="2750"/>
              </a:lnSpc>
              <a:buNone/>
            </a:pPr>
            <a:r>
              <a:rPr lang="en-US" sz="2200" b="1" dirty="0">
                <a:solidFill>
                  <a:srgbClr val="3B3535"/>
                </a:solidFill>
                <a:latin typeface="Red Hat Text" pitchFamily="34" charset="0"/>
                <a:ea typeface="Red Hat Text" pitchFamily="34" charset="-122"/>
                <a:cs typeface="Red Hat Text" pitchFamily="34" charset="-120"/>
              </a:rPr>
              <a:t>Motor Nerves</a:t>
            </a:r>
            <a:endParaRPr lang="en-US" sz="2200" b="1" dirty="0"/>
          </a:p>
        </p:txBody>
      </p:sp>
      <p:sp>
        <p:nvSpPr>
          <p:cNvPr id="9" name="Text 4"/>
          <p:cNvSpPr/>
          <p:nvPr/>
        </p:nvSpPr>
        <p:spPr>
          <a:xfrm>
            <a:off x="4751427" y="4515803"/>
            <a:ext cx="3554849" cy="2298144"/>
          </a:xfrm>
          <a:prstGeom prst="rect">
            <a:avLst/>
          </a:prstGeom>
          <a:noFill/>
          <a:ln/>
        </p:spPr>
        <p:txBody>
          <a:bodyPr wrap="square" lIns="0" tIns="0" rIns="0" bIns="0" rtlCol="0" anchor="t"/>
          <a:lstStyle/>
          <a:p>
            <a:pPr marL="0" indent="0" algn="just">
              <a:lnSpc>
                <a:spcPts val="3000"/>
              </a:lnSpc>
              <a:buNone/>
            </a:pPr>
            <a:r>
              <a:rPr lang="en-US" sz="1850" dirty="0">
                <a:solidFill>
                  <a:srgbClr val="3B3535"/>
                </a:solidFill>
                <a:latin typeface="Roboto Light" pitchFamily="34" charset="0"/>
                <a:ea typeface="Roboto Light" pitchFamily="34" charset="-122"/>
                <a:cs typeface="Roboto Light" pitchFamily="34" charset="-120"/>
              </a:rPr>
              <a:t>Motor nerves transmit signals from the CNS to muscles and glands, initiating movements and controlling bodily functions like digestion, breathing, and heart rate.</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3061573" y="1163955"/>
            <a:ext cx="8335566" cy="506254"/>
          </a:xfrm>
          <a:prstGeom prst="rect">
            <a:avLst/>
          </a:prstGeom>
          <a:noFill/>
          <a:ln/>
        </p:spPr>
        <p:txBody>
          <a:bodyPr wrap="none" lIns="0" tIns="0" rIns="0" bIns="0" rtlCol="0" anchor="t"/>
          <a:lstStyle/>
          <a:p>
            <a:pPr marL="0" indent="0" algn="ctr">
              <a:lnSpc>
                <a:spcPts val="3950"/>
              </a:lnSpc>
              <a:buNone/>
            </a:pPr>
            <a:r>
              <a:rPr lang="en-US" sz="3150" b="1" dirty="0">
                <a:solidFill>
                  <a:srgbClr val="C00000"/>
                </a:solidFill>
                <a:latin typeface="Red Hat Text" pitchFamily="34" charset="0"/>
                <a:ea typeface="Red Hat Text" pitchFamily="34" charset="-122"/>
                <a:cs typeface="Red Hat Text" pitchFamily="34" charset="-120"/>
              </a:rPr>
              <a:t>The Somatic and Autonomic Nervous Systems</a:t>
            </a:r>
            <a:endParaRPr lang="en-US" sz="3150" b="1" dirty="0">
              <a:solidFill>
                <a:srgbClr val="C00000"/>
              </a:solidFill>
            </a:endParaRPr>
          </a:p>
        </p:txBody>
      </p:sp>
      <p:pic>
        <p:nvPicPr>
          <p:cNvPr id="3" name="Image 0" descr="preencoded.png"/>
          <p:cNvPicPr>
            <a:picLocks noChangeAspect="1"/>
          </p:cNvPicPr>
          <p:nvPr/>
        </p:nvPicPr>
        <p:blipFill>
          <a:blip r:embed="rId3"/>
          <a:stretch>
            <a:fillRect/>
          </a:stretch>
        </p:blipFill>
        <p:spPr>
          <a:xfrm>
            <a:off x="3294221" y="2014418"/>
            <a:ext cx="1329095" cy="975836"/>
          </a:xfrm>
          <a:prstGeom prst="rect">
            <a:avLst/>
          </a:prstGeom>
        </p:spPr>
      </p:pic>
      <p:sp>
        <p:nvSpPr>
          <p:cNvPr id="4" name="Text 1"/>
          <p:cNvSpPr/>
          <p:nvPr/>
        </p:nvSpPr>
        <p:spPr>
          <a:xfrm>
            <a:off x="3925729" y="2450663"/>
            <a:ext cx="66080" cy="344210"/>
          </a:xfrm>
          <a:prstGeom prst="rect">
            <a:avLst/>
          </a:prstGeom>
          <a:noFill/>
          <a:ln/>
        </p:spPr>
        <p:txBody>
          <a:bodyPr wrap="none" lIns="0" tIns="0" rIns="0" bIns="0" rtlCol="0" anchor="t"/>
          <a:lstStyle/>
          <a:p>
            <a:pPr marL="0" indent="0" algn="ctr">
              <a:lnSpc>
                <a:spcPts val="2700"/>
              </a:lnSpc>
              <a:buNone/>
            </a:pPr>
            <a:r>
              <a:rPr lang="en-US" sz="1650" dirty="0">
                <a:solidFill>
                  <a:srgbClr val="3B3535"/>
                </a:solidFill>
                <a:latin typeface="Red Hat Text" pitchFamily="34" charset="0"/>
                <a:ea typeface="Red Hat Text" pitchFamily="34" charset="-122"/>
                <a:cs typeface="Red Hat Text" pitchFamily="34" charset="-120"/>
              </a:rPr>
              <a:t>1</a:t>
            </a:r>
            <a:endParaRPr lang="en-US" sz="1650" dirty="0"/>
          </a:p>
        </p:txBody>
      </p:sp>
      <p:sp>
        <p:nvSpPr>
          <p:cNvPr id="5" name="Text 2"/>
          <p:cNvSpPr/>
          <p:nvPr/>
        </p:nvSpPr>
        <p:spPr>
          <a:xfrm>
            <a:off x="4795361" y="2375773"/>
            <a:ext cx="2433995" cy="253127"/>
          </a:xfrm>
          <a:prstGeom prst="rect">
            <a:avLst/>
          </a:prstGeom>
          <a:noFill/>
          <a:ln/>
        </p:spPr>
        <p:txBody>
          <a:bodyPr wrap="none" lIns="0" tIns="0" rIns="0" bIns="0" rtlCol="0" anchor="t"/>
          <a:lstStyle/>
          <a:p>
            <a:pPr marL="0" indent="0" algn="l">
              <a:lnSpc>
                <a:spcPts val="1950"/>
              </a:lnSpc>
              <a:buNone/>
            </a:pPr>
            <a:r>
              <a:rPr lang="en-US" sz="2000" b="1" dirty="0">
                <a:solidFill>
                  <a:srgbClr val="C00000"/>
                </a:solidFill>
                <a:latin typeface="Red Hat Text" pitchFamily="34" charset="0"/>
                <a:ea typeface="Red Hat Text" pitchFamily="34" charset="-122"/>
                <a:cs typeface="Red Hat Text" pitchFamily="34" charset="-120"/>
              </a:rPr>
              <a:t>Peripheral Nervous System</a:t>
            </a:r>
            <a:endParaRPr lang="en-US" sz="2000" b="1" dirty="0">
              <a:solidFill>
                <a:srgbClr val="C00000"/>
              </a:solidFill>
            </a:endParaRPr>
          </a:p>
        </p:txBody>
      </p:sp>
      <p:sp>
        <p:nvSpPr>
          <p:cNvPr id="6" name="Shape 3"/>
          <p:cNvSpPr/>
          <p:nvPr/>
        </p:nvSpPr>
        <p:spPr>
          <a:xfrm>
            <a:off x="4666298" y="3002161"/>
            <a:ext cx="9318665" cy="11430"/>
          </a:xfrm>
          <a:prstGeom prst="roundRect">
            <a:avLst>
              <a:gd name="adj" fmla="val 225913"/>
            </a:avLst>
          </a:prstGeom>
          <a:solidFill>
            <a:srgbClr val="D9CECE"/>
          </a:solidFill>
          <a:ln/>
        </p:spPr>
      </p:sp>
      <p:pic>
        <p:nvPicPr>
          <p:cNvPr id="7" name="Image 1" descr="preencoded.png"/>
          <p:cNvPicPr>
            <a:picLocks noChangeAspect="1"/>
          </p:cNvPicPr>
          <p:nvPr/>
        </p:nvPicPr>
        <p:blipFill>
          <a:blip r:embed="rId4"/>
          <a:stretch>
            <a:fillRect/>
          </a:stretch>
        </p:blipFill>
        <p:spPr>
          <a:xfrm>
            <a:off x="2629614" y="3033236"/>
            <a:ext cx="2658189" cy="975836"/>
          </a:xfrm>
          <a:prstGeom prst="rect">
            <a:avLst/>
          </a:prstGeom>
        </p:spPr>
      </p:pic>
      <p:sp>
        <p:nvSpPr>
          <p:cNvPr id="8" name="Text 4"/>
          <p:cNvSpPr/>
          <p:nvPr/>
        </p:nvSpPr>
        <p:spPr>
          <a:xfrm>
            <a:off x="3894177" y="3348990"/>
            <a:ext cx="129064" cy="344210"/>
          </a:xfrm>
          <a:prstGeom prst="rect">
            <a:avLst/>
          </a:prstGeom>
          <a:noFill/>
          <a:ln/>
        </p:spPr>
        <p:txBody>
          <a:bodyPr wrap="none" lIns="0" tIns="0" rIns="0" bIns="0" rtlCol="0" anchor="t"/>
          <a:lstStyle/>
          <a:p>
            <a:pPr marL="0" indent="0" algn="ctr">
              <a:lnSpc>
                <a:spcPts val="2700"/>
              </a:lnSpc>
              <a:buNone/>
            </a:pPr>
            <a:r>
              <a:rPr lang="en-US" sz="1650" dirty="0">
                <a:solidFill>
                  <a:srgbClr val="3B3535"/>
                </a:solidFill>
                <a:latin typeface="Red Hat Text" pitchFamily="34" charset="0"/>
                <a:ea typeface="Red Hat Text" pitchFamily="34" charset="-122"/>
                <a:cs typeface="Red Hat Text" pitchFamily="34" charset="-120"/>
              </a:rPr>
              <a:t>2</a:t>
            </a:r>
            <a:endParaRPr lang="en-US" sz="1650" dirty="0"/>
          </a:p>
        </p:txBody>
      </p:sp>
      <p:sp>
        <p:nvSpPr>
          <p:cNvPr id="9" name="Text 5"/>
          <p:cNvSpPr/>
          <p:nvPr/>
        </p:nvSpPr>
        <p:spPr>
          <a:xfrm>
            <a:off x="5459849" y="3205282"/>
            <a:ext cx="2265998" cy="253127"/>
          </a:xfrm>
          <a:prstGeom prst="rect">
            <a:avLst/>
          </a:prstGeom>
          <a:noFill/>
          <a:ln/>
        </p:spPr>
        <p:txBody>
          <a:bodyPr wrap="none" lIns="0" tIns="0" rIns="0" bIns="0" rtlCol="0" anchor="t"/>
          <a:lstStyle/>
          <a:p>
            <a:pPr marL="0" indent="0" algn="l">
              <a:lnSpc>
                <a:spcPts val="1950"/>
              </a:lnSpc>
              <a:buNone/>
            </a:pPr>
            <a:r>
              <a:rPr lang="en-US" b="1" dirty="0" smtClean="0">
                <a:solidFill>
                  <a:srgbClr val="C00000"/>
                </a:solidFill>
                <a:latin typeface="Red Hat Text" pitchFamily="34" charset="0"/>
                <a:ea typeface="Red Hat Text" pitchFamily="34" charset="-122"/>
                <a:cs typeface="Red Hat Text" pitchFamily="34" charset="-120"/>
              </a:rPr>
              <a:t>Somatic Nervous </a:t>
            </a:r>
            <a:r>
              <a:rPr lang="en-US" b="1" dirty="0">
                <a:solidFill>
                  <a:srgbClr val="C00000"/>
                </a:solidFill>
                <a:latin typeface="Red Hat Text" pitchFamily="34" charset="0"/>
                <a:ea typeface="Red Hat Text" pitchFamily="34" charset="-122"/>
                <a:cs typeface="Red Hat Text" pitchFamily="34" charset="-120"/>
              </a:rPr>
              <a:t>System</a:t>
            </a:r>
            <a:endParaRPr lang="en-US" b="1" dirty="0">
              <a:solidFill>
                <a:srgbClr val="C00000"/>
              </a:solidFill>
            </a:endParaRPr>
          </a:p>
        </p:txBody>
      </p:sp>
      <p:sp>
        <p:nvSpPr>
          <p:cNvPr id="10" name="Text 6"/>
          <p:cNvSpPr/>
          <p:nvPr/>
        </p:nvSpPr>
        <p:spPr>
          <a:xfrm>
            <a:off x="5459849" y="3561636"/>
            <a:ext cx="3839289" cy="275392"/>
          </a:xfrm>
          <a:prstGeom prst="rect">
            <a:avLst/>
          </a:prstGeom>
          <a:noFill/>
          <a:ln/>
        </p:spPr>
        <p:txBody>
          <a:bodyPr wrap="none" lIns="0" tIns="0" rIns="0" bIns="0" rtlCol="0" anchor="t"/>
          <a:lstStyle/>
          <a:p>
            <a:pPr marL="0" indent="0" algn="l">
              <a:lnSpc>
                <a:spcPts val="2150"/>
              </a:lnSpc>
              <a:buNone/>
            </a:pPr>
            <a:r>
              <a:rPr lang="en-US" b="1" dirty="0">
                <a:solidFill>
                  <a:srgbClr val="3B3535"/>
                </a:solidFill>
                <a:latin typeface="Roboto Light" pitchFamily="34" charset="0"/>
                <a:ea typeface="Roboto Light" pitchFamily="34" charset="-122"/>
                <a:cs typeface="Roboto Light" pitchFamily="34" charset="-120"/>
              </a:rPr>
              <a:t>Controls voluntary movements of skeletal muscles.</a:t>
            </a:r>
            <a:endParaRPr lang="en-US" b="1" dirty="0"/>
          </a:p>
        </p:txBody>
      </p:sp>
      <p:sp>
        <p:nvSpPr>
          <p:cNvPr id="11" name="Shape 7"/>
          <p:cNvSpPr/>
          <p:nvPr/>
        </p:nvSpPr>
        <p:spPr>
          <a:xfrm>
            <a:off x="5330785" y="4020979"/>
            <a:ext cx="8654177" cy="11430"/>
          </a:xfrm>
          <a:prstGeom prst="roundRect">
            <a:avLst>
              <a:gd name="adj" fmla="val 225913"/>
            </a:avLst>
          </a:prstGeom>
          <a:solidFill>
            <a:srgbClr val="D9CECE"/>
          </a:solidFill>
          <a:ln/>
        </p:spPr>
      </p:sp>
      <p:pic>
        <p:nvPicPr>
          <p:cNvPr id="12" name="Image 2" descr="preencoded.png"/>
          <p:cNvPicPr>
            <a:picLocks noChangeAspect="1"/>
          </p:cNvPicPr>
          <p:nvPr/>
        </p:nvPicPr>
        <p:blipFill>
          <a:blip r:embed="rId5"/>
          <a:stretch>
            <a:fillRect/>
          </a:stretch>
        </p:blipFill>
        <p:spPr>
          <a:xfrm>
            <a:off x="1965127" y="4052054"/>
            <a:ext cx="3987284" cy="975836"/>
          </a:xfrm>
          <a:prstGeom prst="rect">
            <a:avLst/>
          </a:prstGeom>
        </p:spPr>
      </p:pic>
      <p:sp>
        <p:nvSpPr>
          <p:cNvPr id="13" name="Text 8"/>
          <p:cNvSpPr/>
          <p:nvPr/>
        </p:nvSpPr>
        <p:spPr>
          <a:xfrm>
            <a:off x="3894177" y="4367808"/>
            <a:ext cx="129064" cy="344210"/>
          </a:xfrm>
          <a:prstGeom prst="rect">
            <a:avLst/>
          </a:prstGeom>
          <a:noFill/>
          <a:ln/>
        </p:spPr>
        <p:txBody>
          <a:bodyPr wrap="none" lIns="0" tIns="0" rIns="0" bIns="0" rtlCol="0" anchor="t"/>
          <a:lstStyle/>
          <a:p>
            <a:pPr marL="0" indent="0" algn="ctr">
              <a:lnSpc>
                <a:spcPts val="2700"/>
              </a:lnSpc>
              <a:buNone/>
            </a:pPr>
            <a:r>
              <a:rPr lang="en-US" sz="1650" dirty="0">
                <a:solidFill>
                  <a:srgbClr val="3B3535"/>
                </a:solidFill>
                <a:latin typeface="Red Hat Text" pitchFamily="34" charset="0"/>
                <a:ea typeface="Red Hat Text" pitchFamily="34" charset="-122"/>
                <a:cs typeface="Red Hat Text" pitchFamily="34" charset="-120"/>
              </a:rPr>
              <a:t>3</a:t>
            </a:r>
            <a:endParaRPr lang="en-US" sz="1650" dirty="0"/>
          </a:p>
        </p:txBody>
      </p:sp>
      <p:sp>
        <p:nvSpPr>
          <p:cNvPr id="14" name="Text 9"/>
          <p:cNvSpPr/>
          <p:nvPr/>
        </p:nvSpPr>
        <p:spPr>
          <a:xfrm>
            <a:off x="6124456" y="4224099"/>
            <a:ext cx="2503765" cy="253127"/>
          </a:xfrm>
          <a:prstGeom prst="rect">
            <a:avLst/>
          </a:prstGeom>
          <a:noFill/>
          <a:ln/>
        </p:spPr>
        <p:txBody>
          <a:bodyPr wrap="none" lIns="0" tIns="0" rIns="0" bIns="0" rtlCol="0" anchor="t"/>
          <a:lstStyle/>
          <a:p>
            <a:pPr marL="0" indent="0" algn="l">
              <a:lnSpc>
                <a:spcPts val="1950"/>
              </a:lnSpc>
              <a:buNone/>
            </a:pPr>
            <a:r>
              <a:rPr lang="en-US" sz="2000" b="1" dirty="0">
                <a:solidFill>
                  <a:srgbClr val="C00000"/>
                </a:solidFill>
                <a:latin typeface="Red Hat Text" pitchFamily="34" charset="0"/>
                <a:ea typeface="Red Hat Text" pitchFamily="34" charset="-122"/>
                <a:cs typeface="Red Hat Text" pitchFamily="34" charset="-120"/>
              </a:rPr>
              <a:t>Autonomic Nervous System</a:t>
            </a:r>
            <a:endParaRPr lang="en-US" sz="2000" b="1" dirty="0">
              <a:solidFill>
                <a:srgbClr val="C00000"/>
              </a:solidFill>
            </a:endParaRPr>
          </a:p>
        </p:txBody>
      </p:sp>
      <p:sp>
        <p:nvSpPr>
          <p:cNvPr id="15" name="Text 10"/>
          <p:cNvSpPr/>
          <p:nvPr/>
        </p:nvSpPr>
        <p:spPr>
          <a:xfrm>
            <a:off x="6124456" y="4580453"/>
            <a:ext cx="6198870" cy="275392"/>
          </a:xfrm>
          <a:prstGeom prst="rect">
            <a:avLst/>
          </a:prstGeom>
          <a:noFill/>
          <a:ln/>
        </p:spPr>
        <p:txBody>
          <a:bodyPr wrap="none" lIns="0" tIns="0" rIns="0" bIns="0" rtlCol="0" anchor="t"/>
          <a:lstStyle/>
          <a:p>
            <a:pPr marL="0" indent="0" algn="l">
              <a:lnSpc>
                <a:spcPts val="2150"/>
              </a:lnSpc>
              <a:buNone/>
            </a:pPr>
            <a:r>
              <a:rPr lang="en-US" sz="1600" b="1" dirty="0">
                <a:solidFill>
                  <a:srgbClr val="3B3535"/>
                </a:solidFill>
                <a:latin typeface="Roboto Light" pitchFamily="34" charset="0"/>
                <a:ea typeface="Roboto Light" pitchFamily="34" charset="-122"/>
                <a:cs typeface="Roboto Light" pitchFamily="34" charset="-120"/>
              </a:rPr>
              <a:t>Regulates involuntary bodily functions, such as heart rate, digestion, and breathing.</a:t>
            </a:r>
            <a:endParaRPr lang="en-US" sz="1600" b="1" dirty="0"/>
          </a:p>
        </p:txBody>
      </p:sp>
      <p:sp>
        <p:nvSpPr>
          <p:cNvPr id="16" name="Shape 11"/>
          <p:cNvSpPr/>
          <p:nvPr/>
        </p:nvSpPr>
        <p:spPr>
          <a:xfrm>
            <a:off x="5995392" y="5039797"/>
            <a:ext cx="7989570" cy="11430"/>
          </a:xfrm>
          <a:prstGeom prst="roundRect">
            <a:avLst>
              <a:gd name="adj" fmla="val 225913"/>
            </a:avLst>
          </a:prstGeom>
          <a:solidFill>
            <a:srgbClr val="D9CECE"/>
          </a:solidFill>
          <a:ln/>
        </p:spPr>
      </p:sp>
      <p:pic>
        <p:nvPicPr>
          <p:cNvPr id="17" name="Image 3" descr="preencoded.png"/>
          <p:cNvPicPr>
            <a:picLocks noChangeAspect="1"/>
          </p:cNvPicPr>
          <p:nvPr/>
        </p:nvPicPr>
        <p:blipFill>
          <a:blip r:embed="rId6"/>
          <a:stretch>
            <a:fillRect/>
          </a:stretch>
        </p:blipFill>
        <p:spPr>
          <a:xfrm>
            <a:off x="1300520" y="5070872"/>
            <a:ext cx="5316379" cy="975836"/>
          </a:xfrm>
          <a:prstGeom prst="rect">
            <a:avLst/>
          </a:prstGeom>
        </p:spPr>
      </p:pic>
      <p:sp>
        <p:nvSpPr>
          <p:cNvPr id="18" name="Text 12"/>
          <p:cNvSpPr/>
          <p:nvPr/>
        </p:nvSpPr>
        <p:spPr>
          <a:xfrm>
            <a:off x="3892153" y="5386626"/>
            <a:ext cx="132993" cy="344210"/>
          </a:xfrm>
          <a:prstGeom prst="rect">
            <a:avLst/>
          </a:prstGeom>
          <a:noFill/>
          <a:ln/>
        </p:spPr>
        <p:txBody>
          <a:bodyPr wrap="none" lIns="0" tIns="0" rIns="0" bIns="0" rtlCol="0" anchor="t"/>
          <a:lstStyle/>
          <a:p>
            <a:pPr marL="0" indent="0" algn="ctr">
              <a:lnSpc>
                <a:spcPts val="2700"/>
              </a:lnSpc>
              <a:buNone/>
            </a:pPr>
            <a:r>
              <a:rPr lang="en-US" sz="1650" dirty="0">
                <a:solidFill>
                  <a:srgbClr val="3B3535"/>
                </a:solidFill>
                <a:latin typeface="Red Hat Text" pitchFamily="34" charset="0"/>
                <a:ea typeface="Red Hat Text" pitchFamily="34" charset="-122"/>
                <a:cs typeface="Red Hat Text" pitchFamily="34" charset="-120"/>
              </a:rPr>
              <a:t>4</a:t>
            </a:r>
            <a:endParaRPr lang="en-US" sz="1650" dirty="0"/>
          </a:p>
        </p:txBody>
      </p:sp>
      <p:sp>
        <p:nvSpPr>
          <p:cNvPr id="19" name="Text 13"/>
          <p:cNvSpPr/>
          <p:nvPr/>
        </p:nvSpPr>
        <p:spPr>
          <a:xfrm>
            <a:off x="6788944" y="5242917"/>
            <a:ext cx="2661285" cy="253127"/>
          </a:xfrm>
          <a:prstGeom prst="rect">
            <a:avLst/>
          </a:prstGeom>
          <a:noFill/>
          <a:ln/>
        </p:spPr>
        <p:txBody>
          <a:bodyPr wrap="none" lIns="0" tIns="0" rIns="0" bIns="0" rtlCol="0" anchor="t"/>
          <a:lstStyle/>
          <a:p>
            <a:pPr marL="0" indent="0" algn="l">
              <a:lnSpc>
                <a:spcPts val="1950"/>
              </a:lnSpc>
              <a:buNone/>
            </a:pPr>
            <a:r>
              <a:rPr lang="en-US" b="1" dirty="0">
                <a:solidFill>
                  <a:srgbClr val="C00000"/>
                </a:solidFill>
                <a:latin typeface="Red Hat Text" pitchFamily="34" charset="0"/>
                <a:ea typeface="Red Hat Text" pitchFamily="34" charset="-122"/>
                <a:cs typeface="Red Hat Text" pitchFamily="34" charset="-120"/>
              </a:rPr>
              <a:t>Sympathetic Nervous System</a:t>
            </a:r>
            <a:endParaRPr lang="en-US" b="1" dirty="0">
              <a:solidFill>
                <a:srgbClr val="C00000"/>
              </a:solidFill>
            </a:endParaRPr>
          </a:p>
        </p:txBody>
      </p:sp>
      <p:sp>
        <p:nvSpPr>
          <p:cNvPr id="20" name="Text 14"/>
          <p:cNvSpPr/>
          <p:nvPr/>
        </p:nvSpPr>
        <p:spPr>
          <a:xfrm>
            <a:off x="6788944" y="5599271"/>
            <a:ext cx="5191125" cy="275392"/>
          </a:xfrm>
          <a:prstGeom prst="rect">
            <a:avLst/>
          </a:prstGeom>
          <a:noFill/>
          <a:ln/>
        </p:spPr>
        <p:txBody>
          <a:bodyPr wrap="none" lIns="0" tIns="0" rIns="0" bIns="0" rtlCol="0" anchor="t"/>
          <a:lstStyle/>
          <a:p>
            <a:pPr marL="0" indent="0" algn="l">
              <a:lnSpc>
                <a:spcPts val="2150"/>
              </a:lnSpc>
              <a:buNone/>
            </a:pPr>
            <a:r>
              <a:rPr lang="en-US" b="1" dirty="0">
                <a:solidFill>
                  <a:srgbClr val="3B3535"/>
                </a:solidFill>
                <a:latin typeface="Roboto Light" pitchFamily="34" charset="0"/>
                <a:ea typeface="Roboto Light" pitchFamily="34" charset="-122"/>
                <a:cs typeface="Roboto Light" pitchFamily="34" charset="-120"/>
              </a:rPr>
              <a:t>The "fight-or-flight" response, prepares the body for action and stress.</a:t>
            </a:r>
            <a:endParaRPr lang="en-US" b="1" dirty="0"/>
          </a:p>
        </p:txBody>
      </p:sp>
      <p:sp>
        <p:nvSpPr>
          <p:cNvPr id="21" name="Shape 15"/>
          <p:cNvSpPr/>
          <p:nvPr/>
        </p:nvSpPr>
        <p:spPr>
          <a:xfrm>
            <a:off x="6659880" y="6058614"/>
            <a:ext cx="7325082" cy="11430"/>
          </a:xfrm>
          <a:prstGeom prst="roundRect">
            <a:avLst>
              <a:gd name="adj" fmla="val 225913"/>
            </a:avLst>
          </a:prstGeom>
          <a:solidFill>
            <a:srgbClr val="D9CECE"/>
          </a:solidFill>
          <a:ln/>
        </p:spPr>
      </p:sp>
      <p:pic>
        <p:nvPicPr>
          <p:cNvPr id="22" name="Image 4" descr="preencoded.png"/>
          <p:cNvPicPr>
            <a:picLocks noChangeAspect="1"/>
          </p:cNvPicPr>
          <p:nvPr/>
        </p:nvPicPr>
        <p:blipFill>
          <a:blip r:embed="rId7"/>
          <a:stretch>
            <a:fillRect/>
          </a:stretch>
        </p:blipFill>
        <p:spPr>
          <a:xfrm>
            <a:off x="635913" y="6089690"/>
            <a:ext cx="6645593" cy="975836"/>
          </a:xfrm>
          <a:prstGeom prst="rect">
            <a:avLst/>
          </a:prstGeom>
        </p:spPr>
      </p:pic>
      <p:sp>
        <p:nvSpPr>
          <p:cNvPr id="23" name="Text 16"/>
          <p:cNvSpPr/>
          <p:nvPr/>
        </p:nvSpPr>
        <p:spPr>
          <a:xfrm>
            <a:off x="3894058" y="6405443"/>
            <a:ext cx="129064" cy="344210"/>
          </a:xfrm>
          <a:prstGeom prst="rect">
            <a:avLst/>
          </a:prstGeom>
          <a:noFill/>
          <a:ln/>
        </p:spPr>
        <p:txBody>
          <a:bodyPr wrap="none" lIns="0" tIns="0" rIns="0" bIns="0" rtlCol="0" anchor="t"/>
          <a:lstStyle/>
          <a:p>
            <a:pPr marL="0" indent="0" algn="ctr">
              <a:lnSpc>
                <a:spcPts val="2700"/>
              </a:lnSpc>
              <a:buNone/>
            </a:pPr>
            <a:r>
              <a:rPr lang="en-US" sz="1650" dirty="0">
                <a:solidFill>
                  <a:srgbClr val="3B3535"/>
                </a:solidFill>
                <a:latin typeface="Red Hat Text" pitchFamily="34" charset="0"/>
                <a:ea typeface="Red Hat Text" pitchFamily="34" charset="-122"/>
                <a:cs typeface="Red Hat Text" pitchFamily="34" charset="-120"/>
              </a:rPr>
              <a:t>5</a:t>
            </a:r>
            <a:endParaRPr lang="en-US" sz="1650" dirty="0"/>
          </a:p>
        </p:txBody>
      </p:sp>
      <p:sp>
        <p:nvSpPr>
          <p:cNvPr id="24" name="Text 17"/>
          <p:cNvSpPr/>
          <p:nvPr/>
        </p:nvSpPr>
        <p:spPr>
          <a:xfrm>
            <a:off x="7453551" y="6261735"/>
            <a:ext cx="3035141" cy="253127"/>
          </a:xfrm>
          <a:prstGeom prst="rect">
            <a:avLst/>
          </a:prstGeom>
          <a:noFill/>
          <a:ln/>
        </p:spPr>
        <p:txBody>
          <a:bodyPr wrap="none" lIns="0" tIns="0" rIns="0" bIns="0" rtlCol="0" anchor="t"/>
          <a:lstStyle/>
          <a:p>
            <a:pPr marL="0" indent="0" algn="l">
              <a:lnSpc>
                <a:spcPts val="1950"/>
              </a:lnSpc>
              <a:buNone/>
            </a:pPr>
            <a:r>
              <a:rPr lang="en-US" b="1" dirty="0">
                <a:solidFill>
                  <a:srgbClr val="C00000"/>
                </a:solidFill>
                <a:latin typeface="Red Hat Text" pitchFamily="34" charset="0"/>
                <a:ea typeface="Red Hat Text" pitchFamily="34" charset="-122"/>
                <a:cs typeface="Red Hat Text" pitchFamily="34" charset="-120"/>
              </a:rPr>
              <a:t>Parasympathetic Nervous System</a:t>
            </a:r>
            <a:endParaRPr lang="en-US" b="1" dirty="0">
              <a:solidFill>
                <a:srgbClr val="C00000"/>
              </a:solidFill>
            </a:endParaRPr>
          </a:p>
        </p:txBody>
      </p:sp>
      <p:sp>
        <p:nvSpPr>
          <p:cNvPr id="25" name="Text 18"/>
          <p:cNvSpPr/>
          <p:nvPr/>
        </p:nvSpPr>
        <p:spPr>
          <a:xfrm>
            <a:off x="7453551" y="6618089"/>
            <a:ext cx="5600224" cy="275392"/>
          </a:xfrm>
          <a:prstGeom prst="rect">
            <a:avLst/>
          </a:prstGeom>
          <a:noFill/>
          <a:ln/>
        </p:spPr>
        <p:txBody>
          <a:bodyPr wrap="none" lIns="0" tIns="0" rIns="0" bIns="0" rtlCol="0" anchor="t"/>
          <a:lstStyle/>
          <a:p>
            <a:pPr marL="0" indent="0" algn="l">
              <a:lnSpc>
                <a:spcPts val="2150"/>
              </a:lnSpc>
              <a:buNone/>
            </a:pPr>
            <a:r>
              <a:rPr lang="en-US" sz="1600" b="1" dirty="0">
                <a:solidFill>
                  <a:srgbClr val="3B3535"/>
                </a:solidFill>
                <a:latin typeface="Roboto Light" pitchFamily="34" charset="0"/>
                <a:ea typeface="Roboto Light" pitchFamily="34" charset="-122"/>
                <a:cs typeface="Roboto Light" pitchFamily="34" charset="-120"/>
              </a:rPr>
              <a:t>The "rest-and-digest" response, conserves energy and promotes relaxation.</a:t>
            </a:r>
            <a:endParaRPr lang="en-US" sz="1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4395933" y="966974"/>
            <a:ext cx="5784890" cy="704017"/>
          </a:xfrm>
          <a:prstGeom prst="rect">
            <a:avLst/>
          </a:prstGeom>
          <a:noFill/>
          <a:ln/>
        </p:spPr>
        <p:txBody>
          <a:bodyPr wrap="none" lIns="0" tIns="0" rIns="0" bIns="0" rtlCol="0" anchor="t"/>
          <a:lstStyle/>
          <a:p>
            <a:pPr marL="0" indent="0">
              <a:lnSpc>
                <a:spcPts val="5500"/>
              </a:lnSpc>
              <a:buNone/>
            </a:pPr>
            <a:r>
              <a:rPr lang="en-US" sz="4400" b="1" dirty="0">
                <a:solidFill>
                  <a:srgbClr val="C00000"/>
                </a:solidFill>
                <a:latin typeface="Red Hat Text" pitchFamily="34" charset="0"/>
                <a:ea typeface="Red Hat Text" pitchFamily="34" charset="-122"/>
                <a:cs typeface="Red Hat Text" pitchFamily="34" charset="-120"/>
              </a:rPr>
              <a:t>Neurons and Glial Cells</a:t>
            </a:r>
            <a:endParaRPr lang="en-US" sz="4400" b="1" dirty="0">
              <a:solidFill>
                <a:srgbClr val="C00000"/>
              </a:solidFill>
            </a:endParaRPr>
          </a:p>
        </p:txBody>
      </p:sp>
      <p:sp>
        <p:nvSpPr>
          <p:cNvPr id="3" name="Text 1"/>
          <p:cNvSpPr/>
          <p:nvPr/>
        </p:nvSpPr>
        <p:spPr>
          <a:xfrm>
            <a:off x="837724" y="3213497"/>
            <a:ext cx="2816185" cy="351949"/>
          </a:xfrm>
          <a:prstGeom prst="rect">
            <a:avLst/>
          </a:prstGeom>
          <a:noFill/>
          <a:ln/>
        </p:spPr>
        <p:txBody>
          <a:bodyPr wrap="none" lIns="0" tIns="0" rIns="0" bIns="0" rtlCol="0" anchor="t"/>
          <a:lstStyle/>
          <a:p>
            <a:pPr marL="0" indent="0" algn="ctr">
              <a:lnSpc>
                <a:spcPts val="2750"/>
              </a:lnSpc>
              <a:buNone/>
            </a:pPr>
            <a:r>
              <a:rPr lang="en-US" sz="2200" b="1" dirty="0">
                <a:solidFill>
                  <a:srgbClr val="1F1E1E"/>
                </a:solidFill>
                <a:latin typeface="Red Hat Text" pitchFamily="34" charset="0"/>
                <a:ea typeface="Red Hat Text" pitchFamily="34" charset="-122"/>
                <a:cs typeface="Red Hat Text" pitchFamily="34" charset="-120"/>
              </a:rPr>
              <a:t>Neurons</a:t>
            </a:r>
            <a:endParaRPr lang="en-US" sz="2200" b="1" dirty="0"/>
          </a:p>
        </p:txBody>
      </p:sp>
      <p:sp>
        <p:nvSpPr>
          <p:cNvPr id="4" name="Text 2"/>
          <p:cNvSpPr/>
          <p:nvPr/>
        </p:nvSpPr>
        <p:spPr>
          <a:xfrm>
            <a:off x="837724" y="3804761"/>
            <a:ext cx="6185535" cy="2298144"/>
          </a:xfrm>
          <a:prstGeom prst="rect">
            <a:avLst/>
          </a:prstGeom>
          <a:noFill/>
          <a:ln/>
        </p:spPr>
        <p:txBody>
          <a:bodyPr wrap="square" lIns="0" tIns="0" rIns="0" bIns="0" rtlCol="0" anchor="t"/>
          <a:lstStyle/>
          <a:p>
            <a:pPr marL="0" indent="0" algn="just">
              <a:lnSpc>
                <a:spcPts val="3000"/>
              </a:lnSpc>
              <a:buNone/>
            </a:pPr>
            <a:r>
              <a:rPr lang="en-US" sz="1850" dirty="0">
                <a:solidFill>
                  <a:srgbClr val="3B3535"/>
                </a:solidFill>
                <a:latin typeface="Roboto Light" pitchFamily="34" charset="0"/>
                <a:ea typeface="Roboto Light" pitchFamily="34" charset="-122"/>
                <a:cs typeface="Roboto Light" pitchFamily="34" charset="-120"/>
              </a:rPr>
              <a:t>Neurons are the fundamental building blocks of the nervous system. They are specialized cells that transmit electrical and chemical signals throughout the body. These signals allow for communication between different parts of the nervous system, enabling complex functions like thought, movement, and sensation.</a:t>
            </a:r>
            <a:endParaRPr lang="en-US" sz="1850" dirty="0"/>
          </a:p>
        </p:txBody>
      </p:sp>
      <p:sp>
        <p:nvSpPr>
          <p:cNvPr id="5" name="Text 3"/>
          <p:cNvSpPr/>
          <p:nvPr/>
        </p:nvSpPr>
        <p:spPr>
          <a:xfrm>
            <a:off x="7614761" y="3213497"/>
            <a:ext cx="2816185" cy="351949"/>
          </a:xfrm>
          <a:prstGeom prst="rect">
            <a:avLst/>
          </a:prstGeom>
          <a:noFill/>
          <a:ln/>
        </p:spPr>
        <p:txBody>
          <a:bodyPr wrap="none" lIns="0" tIns="0" rIns="0" bIns="0" rtlCol="0" anchor="t"/>
          <a:lstStyle/>
          <a:p>
            <a:pPr marL="0" indent="0" algn="ctr">
              <a:lnSpc>
                <a:spcPts val="2750"/>
              </a:lnSpc>
              <a:buNone/>
            </a:pPr>
            <a:r>
              <a:rPr lang="en-US" sz="2200" b="1" dirty="0">
                <a:solidFill>
                  <a:srgbClr val="1F1E1E"/>
                </a:solidFill>
                <a:latin typeface="Red Hat Text" pitchFamily="34" charset="0"/>
                <a:ea typeface="Red Hat Text" pitchFamily="34" charset="-122"/>
                <a:cs typeface="Red Hat Text" pitchFamily="34" charset="-120"/>
              </a:rPr>
              <a:t>Glial Cells</a:t>
            </a:r>
            <a:endParaRPr lang="en-US" sz="2200" b="1" dirty="0"/>
          </a:p>
        </p:txBody>
      </p:sp>
      <p:sp>
        <p:nvSpPr>
          <p:cNvPr id="6" name="Text 4"/>
          <p:cNvSpPr/>
          <p:nvPr/>
        </p:nvSpPr>
        <p:spPr>
          <a:xfrm>
            <a:off x="7614761" y="3804761"/>
            <a:ext cx="6185535" cy="1915120"/>
          </a:xfrm>
          <a:prstGeom prst="rect">
            <a:avLst/>
          </a:prstGeom>
          <a:noFill/>
          <a:ln/>
        </p:spPr>
        <p:txBody>
          <a:bodyPr wrap="square" lIns="0" tIns="0" rIns="0" bIns="0" rtlCol="0" anchor="t"/>
          <a:lstStyle/>
          <a:p>
            <a:pPr marL="0" indent="0" algn="just">
              <a:lnSpc>
                <a:spcPts val="3000"/>
              </a:lnSpc>
              <a:buNone/>
            </a:pPr>
            <a:r>
              <a:rPr lang="en-US" sz="1850" dirty="0">
                <a:latin typeface="Roboto Light" pitchFamily="34" charset="0"/>
                <a:ea typeface="Roboto Light" pitchFamily="34" charset="-122"/>
                <a:cs typeface="Roboto Light" pitchFamily="34" charset="-120"/>
              </a:rPr>
              <a:t>Glial cells, also known as neuroglia, are non-neuronal cells that provide support and protection to neurons. They play crucial roles in maintaining the structural integrity of neural tissue, regulating the chemical environment around neurons, and providing insulation to neurons.</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23384" y="646033"/>
            <a:ext cx="4282559" cy="535305"/>
          </a:xfrm>
          <a:prstGeom prst="rect">
            <a:avLst/>
          </a:prstGeom>
          <a:noFill/>
          <a:ln/>
        </p:spPr>
        <p:txBody>
          <a:bodyPr wrap="none" lIns="0" tIns="0" rIns="0" bIns="0" rtlCol="0" anchor="t"/>
          <a:lstStyle/>
          <a:p>
            <a:pPr marL="0" indent="0">
              <a:lnSpc>
                <a:spcPts val="4200"/>
              </a:lnSpc>
              <a:buNone/>
            </a:pPr>
            <a:r>
              <a:rPr lang="en-US" sz="3350" b="1" dirty="0">
                <a:solidFill>
                  <a:srgbClr val="C00000"/>
                </a:solidFill>
                <a:latin typeface="Red Hat Text" pitchFamily="34" charset="0"/>
                <a:ea typeface="Red Hat Text" pitchFamily="34" charset="-122"/>
                <a:cs typeface="Red Hat Text" pitchFamily="34" charset="-120"/>
              </a:rPr>
              <a:t>The Action Potential</a:t>
            </a:r>
            <a:endParaRPr lang="en-US" sz="3350" b="1" dirty="0">
              <a:solidFill>
                <a:srgbClr val="C00000"/>
              </a:solidFill>
            </a:endParaRPr>
          </a:p>
        </p:txBody>
      </p:sp>
      <p:sp>
        <p:nvSpPr>
          <p:cNvPr id="4" name="Shape 1"/>
          <p:cNvSpPr/>
          <p:nvPr/>
        </p:nvSpPr>
        <p:spPr>
          <a:xfrm>
            <a:off x="6384965" y="1454348"/>
            <a:ext cx="22860" cy="6129099"/>
          </a:xfrm>
          <a:prstGeom prst="roundRect">
            <a:avLst>
              <a:gd name="adj" fmla="val 119429"/>
            </a:avLst>
          </a:prstGeom>
          <a:solidFill>
            <a:srgbClr val="D9CECE"/>
          </a:solidFill>
          <a:ln/>
        </p:spPr>
      </p:sp>
      <p:sp>
        <p:nvSpPr>
          <p:cNvPr id="5" name="Shape 2"/>
          <p:cNvSpPr/>
          <p:nvPr/>
        </p:nvSpPr>
        <p:spPr>
          <a:xfrm>
            <a:off x="6578263" y="1852255"/>
            <a:ext cx="636984" cy="22860"/>
          </a:xfrm>
          <a:prstGeom prst="roundRect">
            <a:avLst>
              <a:gd name="adj" fmla="val 119429"/>
            </a:avLst>
          </a:prstGeom>
          <a:solidFill>
            <a:srgbClr val="D9CECE"/>
          </a:solidFill>
          <a:ln/>
        </p:spPr>
      </p:sp>
      <p:sp>
        <p:nvSpPr>
          <p:cNvPr id="6" name="Shape 3"/>
          <p:cNvSpPr/>
          <p:nvPr/>
        </p:nvSpPr>
        <p:spPr>
          <a:xfrm>
            <a:off x="6191667" y="1659017"/>
            <a:ext cx="409456" cy="409456"/>
          </a:xfrm>
          <a:prstGeom prst="roundRect">
            <a:avLst>
              <a:gd name="adj" fmla="val 6668"/>
            </a:avLst>
          </a:prstGeom>
          <a:solidFill>
            <a:srgbClr val="F3E8E8"/>
          </a:solidFill>
          <a:ln/>
        </p:spPr>
      </p:sp>
      <p:sp>
        <p:nvSpPr>
          <p:cNvPr id="7" name="Text 4"/>
          <p:cNvSpPr/>
          <p:nvPr/>
        </p:nvSpPr>
        <p:spPr>
          <a:xfrm>
            <a:off x="6356925" y="1735217"/>
            <a:ext cx="78938" cy="256937"/>
          </a:xfrm>
          <a:prstGeom prst="rect">
            <a:avLst/>
          </a:prstGeom>
          <a:noFill/>
          <a:ln/>
        </p:spPr>
        <p:txBody>
          <a:bodyPr wrap="none" lIns="0" tIns="0" rIns="0" bIns="0" rtlCol="0" anchor="t"/>
          <a:lstStyle/>
          <a:p>
            <a:pPr marL="0" indent="0" algn="ctr">
              <a:lnSpc>
                <a:spcPts val="2000"/>
              </a:lnSpc>
              <a:buNone/>
            </a:pPr>
            <a:r>
              <a:rPr lang="en-US" sz="2000" dirty="0">
                <a:solidFill>
                  <a:srgbClr val="3B3535"/>
                </a:solidFill>
                <a:latin typeface="Red Hat Text" pitchFamily="34" charset="0"/>
                <a:ea typeface="Red Hat Text" pitchFamily="34" charset="-122"/>
                <a:cs typeface="Red Hat Text" pitchFamily="34" charset="-120"/>
              </a:rPr>
              <a:t>1</a:t>
            </a:r>
            <a:endParaRPr lang="en-US" sz="2000" dirty="0"/>
          </a:p>
        </p:txBody>
      </p:sp>
      <p:sp>
        <p:nvSpPr>
          <p:cNvPr id="8" name="Text 5"/>
          <p:cNvSpPr/>
          <p:nvPr/>
        </p:nvSpPr>
        <p:spPr>
          <a:xfrm>
            <a:off x="7397353" y="1636276"/>
            <a:ext cx="2141220" cy="267533"/>
          </a:xfrm>
          <a:prstGeom prst="rect">
            <a:avLst/>
          </a:prstGeom>
          <a:noFill/>
          <a:ln/>
        </p:spPr>
        <p:txBody>
          <a:bodyPr wrap="none" lIns="0" tIns="0" rIns="0" bIns="0" rtlCol="0" anchor="t"/>
          <a:lstStyle/>
          <a:p>
            <a:pPr marL="0" indent="0" algn="l">
              <a:lnSpc>
                <a:spcPts val="2100"/>
              </a:lnSpc>
              <a:buNone/>
            </a:pPr>
            <a:r>
              <a:rPr lang="en-US" b="1" dirty="0">
                <a:solidFill>
                  <a:srgbClr val="C00000"/>
                </a:solidFill>
                <a:latin typeface="Red Hat Text" pitchFamily="34" charset="0"/>
                <a:ea typeface="Red Hat Text" pitchFamily="34" charset="-122"/>
                <a:cs typeface="Red Hat Text" pitchFamily="34" charset="-120"/>
              </a:rPr>
              <a:t>Resting Potential</a:t>
            </a:r>
            <a:endParaRPr lang="en-US" b="1" dirty="0">
              <a:solidFill>
                <a:srgbClr val="C00000"/>
              </a:solidFill>
            </a:endParaRPr>
          </a:p>
        </p:txBody>
      </p:sp>
      <p:sp>
        <p:nvSpPr>
          <p:cNvPr id="9" name="Text 6"/>
          <p:cNvSpPr/>
          <p:nvPr/>
        </p:nvSpPr>
        <p:spPr>
          <a:xfrm>
            <a:off x="7397353" y="2012990"/>
            <a:ext cx="6596062" cy="582454"/>
          </a:xfrm>
          <a:prstGeom prst="rect">
            <a:avLst/>
          </a:prstGeom>
          <a:noFill/>
          <a:ln/>
        </p:spPr>
        <p:txBody>
          <a:bodyPr wrap="square" lIns="0" tIns="0" rIns="0" bIns="0" rtlCol="0" anchor="t"/>
          <a:lstStyle/>
          <a:p>
            <a:pPr marL="0" indent="0" algn="l">
              <a:lnSpc>
                <a:spcPts val="2250"/>
              </a:lnSpc>
              <a:buNone/>
            </a:pPr>
            <a:r>
              <a:rPr lang="en-US" sz="1600" b="1" dirty="0">
                <a:latin typeface="Roboto Light" pitchFamily="34" charset="0"/>
                <a:ea typeface="Roboto Light" pitchFamily="34" charset="-122"/>
                <a:cs typeface="Roboto Light" pitchFamily="34" charset="-120"/>
              </a:rPr>
              <a:t>The neuron is at rest, with a negative charge inside the cell membrane. The inside of the neuron is more negatively charged compared to the outside.</a:t>
            </a:r>
            <a:endParaRPr lang="en-US" sz="1600" b="1" dirty="0"/>
          </a:p>
        </p:txBody>
      </p:sp>
      <p:sp>
        <p:nvSpPr>
          <p:cNvPr id="10" name="Shape 7"/>
          <p:cNvSpPr/>
          <p:nvPr/>
        </p:nvSpPr>
        <p:spPr>
          <a:xfrm>
            <a:off x="6578263" y="3357205"/>
            <a:ext cx="636984" cy="22860"/>
          </a:xfrm>
          <a:prstGeom prst="roundRect">
            <a:avLst>
              <a:gd name="adj" fmla="val 119429"/>
            </a:avLst>
          </a:prstGeom>
          <a:solidFill>
            <a:srgbClr val="D9CECE"/>
          </a:solidFill>
          <a:ln/>
        </p:spPr>
      </p:sp>
      <p:sp>
        <p:nvSpPr>
          <p:cNvPr id="11" name="Shape 8"/>
          <p:cNvSpPr/>
          <p:nvPr/>
        </p:nvSpPr>
        <p:spPr>
          <a:xfrm>
            <a:off x="6191667" y="3163967"/>
            <a:ext cx="409456" cy="409456"/>
          </a:xfrm>
          <a:prstGeom prst="roundRect">
            <a:avLst>
              <a:gd name="adj" fmla="val 6668"/>
            </a:avLst>
          </a:prstGeom>
          <a:solidFill>
            <a:srgbClr val="F3E8E8"/>
          </a:solidFill>
          <a:ln/>
        </p:spPr>
      </p:sp>
      <p:sp>
        <p:nvSpPr>
          <p:cNvPr id="12" name="Text 9"/>
          <p:cNvSpPr/>
          <p:nvPr/>
        </p:nvSpPr>
        <p:spPr>
          <a:xfrm>
            <a:off x="6319302" y="3240167"/>
            <a:ext cx="154186" cy="256937"/>
          </a:xfrm>
          <a:prstGeom prst="rect">
            <a:avLst/>
          </a:prstGeom>
          <a:noFill/>
          <a:ln/>
        </p:spPr>
        <p:txBody>
          <a:bodyPr wrap="none" lIns="0" tIns="0" rIns="0" bIns="0" rtlCol="0" anchor="t"/>
          <a:lstStyle/>
          <a:p>
            <a:pPr marL="0" indent="0" algn="ctr">
              <a:lnSpc>
                <a:spcPts val="2000"/>
              </a:lnSpc>
              <a:buNone/>
            </a:pPr>
            <a:r>
              <a:rPr lang="en-US" sz="2000" dirty="0">
                <a:solidFill>
                  <a:srgbClr val="3B3535"/>
                </a:solidFill>
                <a:latin typeface="Red Hat Text" pitchFamily="34" charset="0"/>
                <a:ea typeface="Red Hat Text" pitchFamily="34" charset="-122"/>
                <a:cs typeface="Red Hat Text" pitchFamily="34" charset="-120"/>
              </a:rPr>
              <a:t>2</a:t>
            </a:r>
            <a:endParaRPr lang="en-US" sz="2000" dirty="0"/>
          </a:p>
        </p:txBody>
      </p:sp>
      <p:sp>
        <p:nvSpPr>
          <p:cNvPr id="13" name="Text 10"/>
          <p:cNvSpPr/>
          <p:nvPr/>
        </p:nvSpPr>
        <p:spPr>
          <a:xfrm>
            <a:off x="7397353" y="3141226"/>
            <a:ext cx="2141220" cy="267533"/>
          </a:xfrm>
          <a:prstGeom prst="rect">
            <a:avLst/>
          </a:prstGeom>
          <a:noFill/>
          <a:ln/>
        </p:spPr>
        <p:txBody>
          <a:bodyPr wrap="none" lIns="0" tIns="0" rIns="0" bIns="0" rtlCol="0" anchor="t"/>
          <a:lstStyle/>
          <a:p>
            <a:pPr marL="0" indent="0" algn="l">
              <a:lnSpc>
                <a:spcPts val="2100"/>
              </a:lnSpc>
              <a:buNone/>
            </a:pPr>
            <a:r>
              <a:rPr lang="en-US" b="1" dirty="0">
                <a:solidFill>
                  <a:srgbClr val="C00000"/>
                </a:solidFill>
                <a:latin typeface="Red Hat Text" pitchFamily="34" charset="0"/>
                <a:ea typeface="Red Hat Text" pitchFamily="34" charset="-122"/>
                <a:cs typeface="Red Hat Text" pitchFamily="34" charset="-120"/>
              </a:rPr>
              <a:t>Depolarization</a:t>
            </a:r>
            <a:endParaRPr lang="en-US" b="1" dirty="0">
              <a:solidFill>
                <a:srgbClr val="C00000"/>
              </a:solidFill>
            </a:endParaRPr>
          </a:p>
        </p:txBody>
      </p:sp>
      <p:sp>
        <p:nvSpPr>
          <p:cNvPr id="14" name="Text 11"/>
          <p:cNvSpPr/>
          <p:nvPr/>
        </p:nvSpPr>
        <p:spPr>
          <a:xfrm>
            <a:off x="7397353" y="3517940"/>
            <a:ext cx="6596062" cy="582454"/>
          </a:xfrm>
          <a:prstGeom prst="rect">
            <a:avLst/>
          </a:prstGeom>
          <a:noFill/>
          <a:ln/>
        </p:spPr>
        <p:txBody>
          <a:bodyPr wrap="square" lIns="0" tIns="0" rIns="0" bIns="0" rtlCol="0" anchor="t"/>
          <a:lstStyle/>
          <a:p>
            <a:pPr marL="0" indent="0" algn="l">
              <a:lnSpc>
                <a:spcPts val="2250"/>
              </a:lnSpc>
              <a:buNone/>
            </a:pPr>
            <a:r>
              <a:rPr lang="en-US" sz="1400" b="1" dirty="0">
                <a:latin typeface="Roboto Light" pitchFamily="34" charset="0"/>
                <a:ea typeface="Roboto Light" pitchFamily="34" charset="-122"/>
                <a:cs typeface="Roboto Light" pitchFamily="34" charset="-120"/>
              </a:rPr>
              <a:t>A stimulus triggers the opening of sodium channels, allowing positive sodium ions to flow into the cell, causing the membrane potential to become more positive.</a:t>
            </a:r>
            <a:endParaRPr lang="en-US" sz="1400" b="1" dirty="0"/>
          </a:p>
        </p:txBody>
      </p:sp>
      <p:sp>
        <p:nvSpPr>
          <p:cNvPr id="15" name="Shape 12"/>
          <p:cNvSpPr/>
          <p:nvPr/>
        </p:nvSpPr>
        <p:spPr>
          <a:xfrm>
            <a:off x="6578263" y="4862155"/>
            <a:ext cx="636984" cy="22860"/>
          </a:xfrm>
          <a:prstGeom prst="roundRect">
            <a:avLst>
              <a:gd name="adj" fmla="val 119429"/>
            </a:avLst>
          </a:prstGeom>
          <a:solidFill>
            <a:srgbClr val="D9CECE"/>
          </a:solidFill>
          <a:ln/>
        </p:spPr>
      </p:sp>
      <p:sp>
        <p:nvSpPr>
          <p:cNvPr id="16" name="Shape 13"/>
          <p:cNvSpPr/>
          <p:nvPr/>
        </p:nvSpPr>
        <p:spPr>
          <a:xfrm>
            <a:off x="6191667" y="4668917"/>
            <a:ext cx="409456" cy="409456"/>
          </a:xfrm>
          <a:prstGeom prst="roundRect">
            <a:avLst>
              <a:gd name="adj" fmla="val 6668"/>
            </a:avLst>
          </a:prstGeom>
          <a:solidFill>
            <a:srgbClr val="F3E8E8"/>
          </a:solidFill>
          <a:ln/>
        </p:spPr>
      </p:sp>
      <p:sp>
        <p:nvSpPr>
          <p:cNvPr id="17" name="Text 14"/>
          <p:cNvSpPr/>
          <p:nvPr/>
        </p:nvSpPr>
        <p:spPr>
          <a:xfrm>
            <a:off x="6319302" y="4745117"/>
            <a:ext cx="154186" cy="256937"/>
          </a:xfrm>
          <a:prstGeom prst="rect">
            <a:avLst/>
          </a:prstGeom>
          <a:noFill/>
          <a:ln/>
        </p:spPr>
        <p:txBody>
          <a:bodyPr wrap="none" lIns="0" tIns="0" rIns="0" bIns="0" rtlCol="0" anchor="t"/>
          <a:lstStyle/>
          <a:p>
            <a:pPr marL="0" indent="0" algn="ctr">
              <a:lnSpc>
                <a:spcPts val="2000"/>
              </a:lnSpc>
              <a:buNone/>
            </a:pPr>
            <a:r>
              <a:rPr lang="en-US" sz="2000" dirty="0">
                <a:solidFill>
                  <a:srgbClr val="3B3535"/>
                </a:solidFill>
                <a:latin typeface="Red Hat Text" pitchFamily="34" charset="0"/>
                <a:ea typeface="Red Hat Text" pitchFamily="34" charset="-122"/>
                <a:cs typeface="Red Hat Text" pitchFamily="34" charset="-120"/>
              </a:rPr>
              <a:t>3</a:t>
            </a:r>
            <a:endParaRPr lang="en-US" sz="2000" dirty="0"/>
          </a:p>
        </p:txBody>
      </p:sp>
      <p:sp>
        <p:nvSpPr>
          <p:cNvPr id="18" name="Text 15"/>
          <p:cNvSpPr/>
          <p:nvPr/>
        </p:nvSpPr>
        <p:spPr>
          <a:xfrm>
            <a:off x="7397353" y="4646176"/>
            <a:ext cx="2141220" cy="267533"/>
          </a:xfrm>
          <a:prstGeom prst="rect">
            <a:avLst/>
          </a:prstGeom>
          <a:noFill/>
          <a:ln/>
        </p:spPr>
        <p:txBody>
          <a:bodyPr wrap="none" lIns="0" tIns="0" rIns="0" bIns="0" rtlCol="0" anchor="t"/>
          <a:lstStyle/>
          <a:p>
            <a:pPr marL="0" indent="0" algn="l">
              <a:lnSpc>
                <a:spcPts val="2100"/>
              </a:lnSpc>
              <a:buNone/>
            </a:pPr>
            <a:r>
              <a:rPr lang="en-US" b="1" dirty="0">
                <a:solidFill>
                  <a:srgbClr val="C00000"/>
                </a:solidFill>
                <a:latin typeface="Red Hat Text" pitchFamily="34" charset="0"/>
                <a:ea typeface="Red Hat Text" pitchFamily="34" charset="-122"/>
                <a:cs typeface="Red Hat Text" pitchFamily="34" charset="-120"/>
              </a:rPr>
              <a:t>Repolarization</a:t>
            </a:r>
            <a:endParaRPr lang="en-US" b="1" dirty="0">
              <a:solidFill>
                <a:srgbClr val="C00000"/>
              </a:solidFill>
            </a:endParaRPr>
          </a:p>
        </p:txBody>
      </p:sp>
      <p:sp>
        <p:nvSpPr>
          <p:cNvPr id="19" name="Text 16"/>
          <p:cNvSpPr/>
          <p:nvPr/>
        </p:nvSpPr>
        <p:spPr>
          <a:xfrm>
            <a:off x="7397353" y="5022890"/>
            <a:ext cx="6596062" cy="582454"/>
          </a:xfrm>
          <a:prstGeom prst="rect">
            <a:avLst/>
          </a:prstGeom>
          <a:noFill/>
          <a:ln/>
        </p:spPr>
        <p:txBody>
          <a:bodyPr wrap="square" lIns="0" tIns="0" rIns="0" bIns="0" rtlCol="0" anchor="t"/>
          <a:lstStyle/>
          <a:p>
            <a:pPr marL="0" indent="0" algn="l">
              <a:lnSpc>
                <a:spcPts val="2250"/>
              </a:lnSpc>
              <a:buNone/>
            </a:pPr>
            <a:r>
              <a:rPr lang="en-US" sz="1600" b="1" dirty="0">
                <a:solidFill>
                  <a:srgbClr val="3B3535"/>
                </a:solidFill>
                <a:latin typeface="Roboto Light" pitchFamily="34" charset="0"/>
                <a:ea typeface="Roboto Light" pitchFamily="34" charset="-122"/>
                <a:cs typeface="Roboto Light" pitchFamily="34" charset="-120"/>
              </a:rPr>
              <a:t>Sodium channels close, and potassium channels open, allowing potassium ions to flow out of the cell, restoring the negative charge inside the cell.</a:t>
            </a:r>
            <a:endParaRPr lang="en-US" sz="1600" b="1" dirty="0"/>
          </a:p>
        </p:txBody>
      </p:sp>
      <p:sp>
        <p:nvSpPr>
          <p:cNvPr id="20" name="Shape 17"/>
          <p:cNvSpPr/>
          <p:nvPr/>
        </p:nvSpPr>
        <p:spPr>
          <a:xfrm>
            <a:off x="6578263" y="6367105"/>
            <a:ext cx="636984" cy="22860"/>
          </a:xfrm>
          <a:prstGeom prst="roundRect">
            <a:avLst>
              <a:gd name="adj" fmla="val 119429"/>
            </a:avLst>
          </a:prstGeom>
          <a:solidFill>
            <a:srgbClr val="D9CECE"/>
          </a:solidFill>
          <a:ln/>
        </p:spPr>
      </p:sp>
      <p:sp>
        <p:nvSpPr>
          <p:cNvPr id="21" name="Shape 18"/>
          <p:cNvSpPr/>
          <p:nvPr/>
        </p:nvSpPr>
        <p:spPr>
          <a:xfrm>
            <a:off x="6191667" y="6173867"/>
            <a:ext cx="409456" cy="409456"/>
          </a:xfrm>
          <a:prstGeom prst="roundRect">
            <a:avLst>
              <a:gd name="adj" fmla="val 6668"/>
            </a:avLst>
          </a:prstGeom>
          <a:solidFill>
            <a:srgbClr val="F3E8E8"/>
          </a:solidFill>
          <a:ln/>
        </p:spPr>
      </p:sp>
      <p:sp>
        <p:nvSpPr>
          <p:cNvPr id="22" name="Text 19"/>
          <p:cNvSpPr/>
          <p:nvPr/>
        </p:nvSpPr>
        <p:spPr>
          <a:xfrm>
            <a:off x="6316920" y="6250067"/>
            <a:ext cx="158829" cy="256937"/>
          </a:xfrm>
          <a:prstGeom prst="rect">
            <a:avLst/>
          </a:prstGeom>
          <a:noFill/>
          <a:ln/>
        </p:spPr>
        <p:txBody>
          <a:bodyPr wrap="none" lIns="0" tIns="0" rIns="0" bIns="0" rtlCol="0" anchor="t"/>
          <a:lstStyle/>
          <a:p>
            <a:pPr marL="0" indent="0" algn="ctr">
              <a:lnSpc>
                <a:spcPts val="2000"/>
              </a:lnSpc>
              <a:buNone/>
            </a:pPr>
            <a:r>
              <a:rPr lang="en-US" sz="2000" dirty="0">
                <a:solidFill>
                  <a:srgbClr val="3B3535"/>
                </a:solidFill>
                <a:latin typeface="Red Hat Text" pitchFamily="34" charset="0"/>
                <a:ea typeface="Red Hat Text" pitchFamily="34" charset="-122"/>
                <a:cs typeface="Red Hat Text" pitchFamily="34" charset="-120"/>
              </a:rPr>
              <a:t>4</a:t>
            </a:r>
            <a:endParaRPr lang="en-US" sz="2000" dirty="0"/>
          </a:p>
        </p:txBody>
      </p:sp>
      <p:sp>
        <p:nvSpPr>
          <p:cNvPr id="23" name="Text 20"/>
          <p:cNvSpPr/>
          <p:nvPr/>
        </p:nvSpPr>
        <p:spPr>
          <a:xfrm>
            <a:off x="7397353" y="6151126"/>
            <a:ext cx="2141220" cy="267533"/>
          </a:xfrm>
          <a:prstGeom prst="rect">
            <a:avLst/>
          </a:prstGeom>
          <a:noFill/>
          <a:ln/>
        </p:spPr>
        <p:txBody>
          <a:bodyPr wrap="none" lIns="0" tIns="0" rIns="0" bIns="0" rtlCol="0" anchor="t"/>
          <a:lstStyle/>
          <a:p>
            <a:pPr marL="0" indent="0" algn="l">
              <a:lnSpc>
                <a:spcPts val="2100"/>
              </a:lnSpc>
              <a:buNone/>
            </a:pPr>
            <a:r>
              <a:rPr lang="en-US" sz="1650" b="1" dirty="0">
                <a:solidFill>
                  <a:srgbClr val="C00000"/>
                </a:solidFill>
                <a:latin typeface="Red Hat Text" pitchFamily="34" charset="0"/>
                <a:ea typeface="Red Hat Text" pitchFamily="34" charset="-122"/>
                <a:cs typeface="Red Hat Text" pitchFamily="34" charset="-120"/>
              </a:rPr>
              <a:t>Hyperpolarization</a:t>
            </a:r>
            <a:endParaRPr lang="en-US" sz="1650" b="1" dirty="0">
              <a:solidFill>
                <a:srgbClr val="C00000"/>
              </a:solidFill>
            </a:endParaRPr>
          </a:p>
        </p:txBody>
      </p:sp>
      <p:sp>
        <p:nvSpPr>
          <p:cNvPr id="24" name="Text 21"/>
          <p:cNvSpPr/>
          <p:nvPr/>
        </p:nvSpPr>
        <p:spPr>
          <a:xfrm>
            <a:off x="7397353" y="6527840"/>
            <a:ext cx="6596062" cy="873681"/>
          </a:xfrm>
          <a:prstGeom prst="rect">
            <a:avLst/>
          </a:prstGeom>
          <a:noFill/>
          <a:ln/>
        </p:spPr>
        <p:txBody>
          <a:bodyPr wrap="square" lIns="0" tIns="0" rIns="0" bIns="0" rtlCol="0" anchor="t"/>
          <a:lstStyle/>
          <a:p>
            <a:pPr marL="0" indent="0" algn="l">
              <a:lnSpc>
                <a:spcPts val="2250"/>
              </a:lnSpc>
              <a:buNone/>
            </a:pPr>
            <a:r>
              <a:rPr lang="en-US" sz="1600" b="1" dirty="0">
                <a:solidFill>
                  <a:srgbClr val="3B3535"/>
                </a:solidFill>
                <a:latin typeface="Roboto Light" pitchFamily="34" charset="0"/>
                <a:ea typeface="Roboto Light" pitchFamily="34" charset="-122"/>
                <a:cs typeface="Roboto Light" pitchFamily="34" charset="-120"/>
              </a:rPr>
              <a:t>The membrane potential temporarily dips below the resting potential before returning to normal. This is a refractory period where the neuron cannot fire another action potential.</a:t>
            </a:r>
            <a:endParaRPr lang="en-US" sz="1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1358265"/>
            <a:ext cx="5632490" cy="704017"/>
          </a:xfrm>
          <a:prstGeom prst="rect">
            <a:avLst/>
          </a:prstGeom>
          <a:noFill/>
          <a:ln/>
        </p:spPr>
        <p:txBody>
          <a:bodyPr wrap="none" lIns="0" tIns="0" rIns="0" bIns="0" rtlCol="0" anchor="t"/>
          <a:lstStyle/>
          <a:p>
            <a:pPr marL="0" indent="0" algn="ctr">
              <a:lnSpc>
                <a:spcPts val="5500"/>
              </a:lnSpc>
              <a:buNone/>
            </a:pPr>
            <a:r>
              <a:rPr lang="en-US" sz="4400" b="1" dirty="0">
                <a:solidFill>
                  <a:srgbClr val="C00000"/>
                </a:solidFill>
                <a:latin typeface="Red Hat Text" pitchFamily="34" charset="0"/>
                <a:ea typeface="Red Hat Text" pitchFamily="34" charset="-122"/>
                <a:cs typeface="Red Hat Text" pitchFamily="34" charset="-120"/>
              </a:rPr>
              <a:t>Neurotransmitters</a:t>
            </a:r>
            <a:endParaRPr lang="en-US" sz="4400" b="1" dirty="0">
              <a:solidFill>
                <a:srgbClr val="C00000"/>
              </a:solidFill>
            </a:endParaRPr>
          </a:p>
        </p:txBody>
      </p:sp>
      <p:sp>
        <p:nvSpPr>
          <p:cNvPr id="4" name="Shape 1"/>
          <p:cNvSpPr/>
          <p:nvPr/>
        </p:nvSpPr>
        <p:spPr>
          <a:xfrm>
            <a:off x="6324124" y="2690455"/>
            <a:ext cx="418862" cy="418862"/>
          </a:xfrm>
          <a:prstGeom prst="roundRect">
            <a:avLst>
              <a:gd name="adj" fmla="val 8573"/>
            </a:avLst>
          </a:prstGeom>
          <a:solidFill>
            <a:srgbClr val="F3E8E8"/>
          </a:solidFill>
          <a:ln/>
        </p:spPr>
      </p:sp>
      <p:sp>
        <p:nvSpPr>
          <p:cNvPr id="5" name="Text 2"/>
          <p:cNvSpPr/>
          <p:nvPr/>
        </p:nvSpPr>
        <p:spPr>
          <a:xfrm>
            <a:off x="6982301" y="2690455"/>
            <a:ext cx="2816185" cy="351949"/>
          </a:xfrm>
          <a:prstGeom prst="rect">
            <a:avLst/>
          </a:prstGeom>
          <a:noFill/>
          <a:ln/>
        </p:spPr>
        <p:txBody>
          <a:bodyPr wrap="none" lIns="0" tIns="0" rIns="0" bIns="0" rtlCol="0" anchor="t"/>
          <a:lstStyle/>
          <a:p>
            <a:pPr marL="0" indent="0">
              <a:lnSpc>
                <a:spcPts val="2750"/>
              </a:lnSpc>
              <a:buNone/>
            </a:pPr>
            <a:r>
              <a:rPr lang="en-US" sz="2200" b="1" dirty="0">
                <a:solidFill>
                  <a:srgbClr val="3B3535"/>
                </a:solidFill>
                <a:latin typeface="Red Hat Text" pitchFamily="34" charset="0"/>
                <a:ea typeface="Red Hat Text" pitchFamily="34" charset="-122"/>
                <a:cs typeface="Red Hat Text" pitchFamily="34" charset="-120"/>
              </a:rPr>
              <a:t>Acetylcholine</a:t>
            </a:r>
            <a:endParaRPr lang="en-US" sz="2200" b="1" dirty="0"/>
          </a:p>
        </p:txBody>
      </p:sp>
      <p:sp>
        <p:nvSpPr>
          <p:cNvPr id="6" name="Text 3"/>
          <p:cNvSpPr/>
          <p:nvPr/>
        </p:nvSpPr>
        <p:spPr>
          <a:xfrm>
            <a:off x="6982301" y="3185993"/>
            <a:ext cx="2956441" cy="1149072"/>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Roboto Light" pitchFamily="34" charset="0"/>
                <a:ea typeface="Roboto Light" pitchFamily="34" charset="-122"/>
                <a:cs typeface="Roboto Light" pitchFamily="34" charset="-120"/>
              </a:rPr>
              <a:t>Involved in muscle contraction, learning, and memory.</a:t>
            </a:r>
            <a:endParaRPr lang="en-US" sz="1850" dirty="0"/>
          </a:p>
        </p:txBody>
      </p:sp>
      <p:sp>
        <p:nvSpPr>
          <p:cNvPr id="7" name="Shape 4"/>
          <p:cNvSpPr/>
          <p:nvPr/>
        </p:nvSpPr>
        <p:spPr>
          <a:xfrm>
            <a:off x="10178058" y="2690455"/>
            <a:ext cx="418862" cy="418862"/>
          </a:xfrm>
          <a:prstGeom prst="roundRect">
            <a:avLst>
              <a:gd name="adj" fmla="val 8573"/>
            </a:avLst>
          </a:prstGeom>
          <a:solidFill>
            <a:srgbClr val="F3E8E8"/>
          </a:solidFill>
          <a:ln/>
        </p:spPr>
      </p:sp>
      <p:sp>
        <p:nvSpPr>
          <p:cNvPr id="8" name="Text 5"/>
          <p:cNvSpPr/>
          <p:nvPr/>
        </p:nvSpPr>
        <p:spPr>
          <a:xfrm>
            <a:off x="10836235" y="2690455"/>
            <a:ext cx="2816185" cy="351949"/>
          </a:xfrm>
          <a:prstGeom prst="rect">
            <a:avLst/>
          </a:prstGeom>
          <a:noFill/>
          <a:ln/>
        </p:spPr>
        <p:txBody>
          <a:bodyPr wrap="none" lIns="0" tIns="0" rIns="0" bIns="0" rtlCol="0" anchor="t"/>
          <a:lstStyle/>
          <a:p>
            <a:pPr marL="0" indent="0">
              <a:lnSpc>
                <a:spcPts val="2750"/>
              </a:lnSpc>
              <a:buNone/>
            </a:pPr>
            <a:r>
              <a:rPr lang="en-US" sz="2200" b="1" dirty="0">
                <a:solidFill>
                  <a:srgbClr val="3B3535"/>
                </a:solidFill>
                <a:latin typeface="Red Hat Text" pitchFamily="34" charset="0"/>
                <a:ea typeface="Red Hat Text" pitchFamily="34" charset="-122"/>
                <a:cs typeface="Red Hat Text" pitchFamily="34" charset="-120"/>
              </a:rPr>
              <a:t>Dopamine</a:t>
            </a:r>
            <a:endParaRPr lang="en-US" sz="2200" b="1" dirty="0"/>
          </a:p>
        </p:txBody>
      </p:sp>
      <p:sp>
        <p:nvSpPr>
          <p:cNvPr id="9" name="Text 6"/>
          <p:cNvSpPr/>
          <p:nvPr/>
        </p:nvSpPr>
        <p:spPr>
          <a:xfrm>
            <a:off x="10836235" y="3185993"/>
            <a:ext cx="2956441" cy="766048"/>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Roboto Light" pitchFamily="34" charset="0"/>
                <a:ea typeface="Roboto Light" pitchFamily="34" charset="-122"/>
                <a:cs typeface="Roboto Light" pitchFamily="34" charset="-120"/>
              </a:rPr>
              <a:t>Plays a role in mood, motivation, and reward.</a:t>
            </a:r>
            <a:endParaRPr lang="en-US" sz="1850" dirty="0"/>
          </a:p>
        </p:txBody>
      </p:sp>
      <p:sp>
        <p:nvSpPr>
          <p:cNvPr id="10" name="Shape 7"/>
          <p:cNvSpPr/>
          <p:nvPr/>
        </p:nvSpPr>
        <p:spPr>
          <a:xfrm>
            <a:off x="6324124" y="4843582"/>
            <a:ext cx="418862" cy="418862"/>
          </a:xfrm>
          <a:prstGeom prst="roundRect">
            <a:avLst>
              <a:gd name="adj" fmla="val 8573"/>
            </a:avLst>
          </a:prstGeom>
          <a:solidFill>
            <a:srgbClr val="F3E8E8"/>
          </a:solidFill>
          <a:ln/>
        </p:spPr>
      </p:sp>
      <p:sp>
        <p:nvSpPr>
          <p:cNvPr id="11" name="Text 8"/>
          <p:cNvSpPr/>
          <p:nvPr/>
        </p:nvSpPr>
        <p:spPr>
          <a:xfrm>
            <a:off x="6982301" y="4843582"/>
            <a:ext cx="2816185" cy="351949"/>
          </a:xfrm>
          <a:prstGeom prst="rect">
            <a:avLst/>
          </a:prstGeom>
          <a:noFill/>
          <a:ln/>
        </p:spPr>
        <p:txBody>
          <a:bodyPr wrap="none" lIns="0" tIns="0" rIns="0" bIns="0" rtlCol="0" anchor="t"/>
          <a:lstStyle/>
          <a:p>
            <a:pPr marL="0" indent="0">
              <a:lnSpc>
                <a:spcPts val="2750"/>
              </a:lnSpc>
              <a:buNone/>
            </a:pPr>
            <a:r>
              <a:rPr lang="en-US" sz="2200" b="1" dirty="0">
                <a:solidFill>
                  <a:srgbClr val="3B3535"/>
                </a:solidFill>
                <a:latin typeface="Red Hat Text" pitchFamily="34" charset="0"/>
                <a:ea typeface="Red Hat Text" pitchFamily="34" charset="-122"/>
                <a:cs typeface="Red Hat Text" pitchFamily="34" charset="-120"/>
              </a:rPr>
              <a:t>Serotonin</a:t>
            </a:r>
            <a:endParaRPr lang="en-US" sz="2200" b="1" dirty="0"/>
          </a:p>
        </p:txBody>
      </p:sp>
      <p:sp>
        <p:nvSpPr>
          <p:cNvPr id="12" name="Text 9"/>
          <p:cNvSpPr/>
          <p:nvPr/>
        </p:nvSpPr>
        <p:spPr>
          <a:xfrm>
            <a:off x="6982301" y="5339120"/>
            <a:ext cx="2956441" cy="766048"/>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Roboto Light" pitchFamily="34" charset="0"/>
                <a:ea typeface="Roboto Light" pitchFamily="34" charset="-122"/>
                <a:cs typeface="Roboto Light" pitchFamily="34" charset="-120"/>
              </a:rPr>
              <a:t>Influences mood, sleep, appetite, and cognition.</a:t>
            </a:r>
            <a:endParaRPr lang="en-US" sz="1850" dirty="0"/>
          </a:p>
        </p:txBody>
      </p:sp>
      <p:sp>
        <p:nvSpPr>
          <p:cNvPr id="13" name="Shape 10"/>
          <p:cNvSpPr/>
          <p:nvPr/>
        </p:nvSpPr>
        <p:spPr>
          <a:xfrm>
            <a:off x="10178058" y="4843582"/>
            <a:ext cx="418862" cy="418862"/>
          </a:xfrm>
          <a:prstGeom prst="roundRect">
            <a:avLst>
              <a:gd name="adj" fmla="val 8573"/>
            </a:avLst>
          </a:prstGeom>
          <a:solidFill>
            <a:srgbClr val="F3E8E8"/>
          </a:solidFill>
          <a:ln/>
        </p:spPr>
      </p:sp>
      <p:sp>
        <p:nvSpPr>
          <p:cNvPr id="14" name="Text 11"/>
          <p:cNvSpPr/>
          <p:nvPr/>
        </p:nvSpPr>
        <p:spPr>
          <a:xfrm>
            <a:off x="10836235" y="4843582"/>
            <a:ext cx="2816185" cy="351949"/>
          </a:xfrm>
          <a:prstGeom prst="rect">
            <a:avLst/>
          </a:prstGeom>
          <a:noFill/>
          <a:ln/>
        </p:spPr>
        <p:txBody>
          <a:bodyPr wrap="none" lIns="0" tIns="0" rIns="0" bIns="0" rtlCol="0" anchor="t"/>
          <a:lstStyle/>
          <a:p>
            <a:pPr marL="0" indent="0">
              <a:lnSpc>
                <a:spcPts val="2750"/>
              </a:lnSpc>
              <a:buNone/>
            </a:pPr>
            <a:r>
              <a:rPr lang="en-US" sz="2200" b="1" dirty="0">
                <a:solidFill>
                  <a:srgbClr val="3B3535"/>
                </a:solidFill>
                <a:latin typeface="Red Hat Text" pitchFamily="34" charset="0"/>
                <a:ea typeface="Red Hat Text" pitchFamily="34" charset="-122"/>
                <a:cs typeface="Red Hat Text" pitchFamily="34" charset="-120"/>
              </a:rPr>
              <a:t>GABA</a:t>
            </a:r>
            <a:endParaRPr lang="en-US" sz="2200" b="1" dirty="0"/>
          </a:p>
        </p:txBody>
      </p:sp>
      <p:sp>
        <p:nvSpPr>
          <p:cNvPr id="15" name="Text 12"/>
          <p:cNvSpPr/>
          <p:nvPr/>
        </p:nvSpPr>
        <p:spPr>
          <a:xfrm>
            <a:off x="10836235" y="5339120"/>
            <a:ext cx="2956441" cy="1532096"/>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Roboto Light" pitchFamily="34" charset="0"/>
                <a:ea typeface="Roboto Light" pitchFamily="34" charset="-122"/>
                <a:cs typeface="Roboto Light" pitchFamily="34" charset="-120"/>
              </a:rPr>
              <a:t>The main inhibitory neurotransmitter in the brain, reducing neuronal activity.</a:t>
            </a:r>
            <a:endParaRPr lang="en-US" sz="1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851</Words>
  <Application>Microsoft Office PowerPoint</Application>
  <PresentationFormat>مخصص</PresentationFormat>
  <Paragraphs>82</Paragraphs>
  <Slides>10</Slides>
  <Notes>10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10</vt:i4>
      </vt:variant>
    </vt:vector>
  </HeadingPairs>
  <TitlesOfParts>
    <vt:vector size="16" baseType="lpstr">
      <vt:lpstr>Arial</vt:lpstr>
      <vt:lpstr>Calibri</vt:lpstr>
      <vt:lpstr>Roboto Light</vt:lpstr>
      <vt:lpstr>Red Hat Text</vt:lpstr>
      <vt:lpstr>Roboto Bold</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كيتارللحاسبات-pc</cp:lastModifiedBy>
  <cp:revision>3</cp:revision>
  <dcterms:created xsi:type="dcterms:W3CDTF">2025-01-09T21:39:25Z</dcterms:created>
  <dcterms:modified xsi:type="dcterms:W3CDTF">2025-01-09T21:55:53Z</dcterms:modified>
</cp:coreProperties>
</file>