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sldIdLst>
    <p:sldId id="256" r:id="rId2"/>
    <p:sldId id="257" r:id="rId3"/>
    <p:sldId id="258" r:id="rId4"/>
    <p:sldId id="261" r:id="rId5"/>
    <p:sldId id="280" r:id="rId6"/>
    <p:sldId id="281" r:id="rId7"/>
    <p:sldId id="282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67" r:id="rId1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D5FDB59-FDFC-4A9A-8EB0-A70CB2E89B4A}" type="datetimeFigureOut">
              <a:rPr lang="ar-IQ" smtClean="0"/>
              <a:t>23/08/1445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209043-819C-4F51-BE6F-7217FF109E8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5FDB59-FDFC-4A9A-8EB0-A70CB2E89B4A}" type="datetimeFigureOut">
              <a:rPr lang="ar-IQ" smtClean="0"/>
              <a:t>23/08/1445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209043-819C-4F51-BE6F-7217FF109E8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5FDB59-FDFC-4A9A-8EB0-A70CB2E89B4A}" type="datetimeFigureOut">
              <a:rPr lang="ar-IQ" smtClean="0"/>
              <a:t>23/08/1445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209043-819C-4F51-BE6F-7217FF109E8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5FDB59-FDFC-4A9A-8EB0-A70CB2E89B4A}" type="datetimeFigureOut">
              <a:rPr lang="ar-IQ" smtClean="0"/>
              <a:t>23/08/1445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209043-819C-4F51-BE6F-7217FF109E82}" type="slidenum">
              <a:rPr lang="ar-IQ" smtClean="0"/>
              <a:t>‹#›</a:t>
            </a:fld>
            <a:endParaRPr lang="ar-IQ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5FDB59-FDFC-4A9A-8EB0-A70CB2E89B4A}" type="datetimeFigureOut">
              <a:rPr lang="ar-IQ" smtClean="0"/>
              <a:t>23/08/1445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209043-819C-4F51-BE6F-7217FF109E82}" type="slidenum">
              <a:rPr lang="ar-IQ" smtClean="0"/>
              <a:t>‹#›</a:t>
            </a:fld>
            <a:endParaRPr lang="ar-IQ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5FDB59-FDFC-4A9A-8EB0-A70CB2E89B4A}" type="datetimeFigureOut">
              <a:rPr lang="ar-IQ" smtClean="0"/>
              <a:t>23/08/1445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209043-819C-4F51-BE6F-7217FF109E82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5FDB59-FDFC-4A9A-8EB0-A70CB2E89B4A}" type="datetimeFigureOut">
              <a:rPr lang="ar-IQ" smtClean="0"/>
              <a:t>23/08/1445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209043-819C-4F51-BE6F-7217FF109E82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5FDB59-FDFC-4A9A-8EB0-A70CB2E89B4A}" type="datetimeFigureOut">
              <a:rPr lang="ar-IQ" smtClean="0"/>
              <a:t>23/08/1445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209043-819C-4F51-BE6F-7217FF109E82}" type="slidenum">
              <a:rPr lang="ar-IQ" smtClean="0"/>
              <a:t>‹#›</a:t>
            </a:fld>
            <a:endParaRPr lang="ar-IQ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5FDB59-FDFC-4A9A-8EB0-A70CB2E89B4A}" type="datetimeFigureOut">
              <a:rPr lang="ar-IQ" smtClean="0"/>
              <a:t>23/08/1445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209043-819C-4F51-BE6F-7217FF109E8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D5FDB59-FDFC-4A9A-8EB0-A70CB2E89B4A}" type="datetimeFigureOut">
              <a:rPr lang="ar-IQ" smtClean="0"/>
              <a:t>23/08/1445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209043-819C-4F51-BE6F-7217FF109E82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D5FDB59-FDFC-4A9A-8EB0-A70CB2E89B4A}" type="datetimeFigureOut">
              <a:rPr lang="ar-IQ" smtClean="0"/>
              <a:t>23/08/1445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209043-819C-4F51-BE6F-7217FF109E82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D5FDB59-FDFC-4A9A-8EB0-A70CB2E89B4A}" type="datetimeFigureOut">
              <a:rPr lang="ar-IQ" smtClean="0"/>
              <a:t>23/08/1445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7209043-819C-4F51-BE6F-7217FF109E82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992888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0" dirty="0" smtClean="0">
                <a:solidFill>
                  <a:srgbClr val="000000"/>
                </a:solidFill>
                <a:effectLst/>
                <a:latin typeface="Arial"/>
              </a:rPr>
              <a:t>General Histology Practical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ar-IQ" dirty="0" smtClean="0"/>
              <a:t> </a:t>
            </a:r>
            <a:r>
              <a:rPr lang="en-US" dirty="0" smtClean="0"/>
              <a:t> for second stage students</a:t>
            </a:r>
            <a:br>
              <a:rPr lang="en-US" dirty="0" smtClean="0"/>
            </a:br>
            <a:endParaRPr lang="ar-IQ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300" b="1" dirty="0">
                <a:solidFill>
                  <a:srgbClr val="DA1F28">
                    <a:lumMod val="75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300" b="1" dirty="0">
                <a:solidFill>
                  <a:srgbClr val="DA1F28">
                    <a:lumMod val="75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300" b="1" dirty="0" smtClean="0">
                <a:solidFill>
                  <a:srgbClr val="DA1F28">
                    <a:lumMod val="75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Integument system</a:t>
            </a:r>
            <a:endParaRPr lang="en-US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342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585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3200" b="1" dirty="0" smtClean="0"/>
              <a:t>Dermis </a:t>
            </a:r>
            <a:r>
              <a:rPr lang="en-US" sz="3200" b="1" dirty="0"/>
              <a:t>Located under the epidermis, consisting of two layers </a:t>
            </a:r>
            <a:r>
              <a:rPr lang="en-US" sz="3200" b="1" dirty="0" smtClean="0"/>
              <a:t>:</a:t>
            </a:r>
          </a:p>
          <a:p>
            <a:pPr marL="624078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smtClean="0"/>
              <a:t>Papillary layer (the superficial)  </a:t>
            </a:r>
          </a:p>
          <a:p>
            <a:pPr marL="624078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smtClean="0"/>
              <a:t>Denser </a:t>
            </a:r>
            <a:r>
              <a:rPr lang="en-US" sz="3200" b="1" dirty="0"/>
              <a:t>reticular </a:t>
            </a:r>
            <a:r>
              <a:rPr lang="en-US" sz="3200" b="1" dirty="0" smtClean="0"/>
              <a:t>layer (the deeper) .</a:t>
            </a:r>
            <a:endParaRPr lang="ar-IQ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Dermis</a:t>
            </a:r>
            <a:endParaRPr lang="ar-IQ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811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 smtClean="0"/>
              <a:t>Includes sweat glands ,sebaceous glands , hairs and nails.</a:t>
            </a:r>
          </a:p>
          <a:p>
            <a:pPr marL="109728" indent="0" algn="l" rtl="0">
              <a:buNone/>
            </a:pPr>
            <a:r>
              <a:rPr lang="en-US" sz="3200" b="1" dirty="0" smtClean="0">
                <a:solidFill>
                  <a:schemeClr val="accent2"/>
                </a:solidFill>
              </a:rPr>
              <a:t>1.Sweat </a:t>
            </a:r>
            <a:r>
              <a:rPr lang="en-US" sz="3200" b="1" dirty="0">
                <a:solidFill>
                  <a:schemeClr val="accent2"/>
                </a:solidFill>
              </a:rPr>
              <a:t>glands </a:t>
            </a:r>
            <a:endParaRPr lang="en-US" sz="3200" b="1" dirty="0" smtClean="0"/>
          </a:p>
          <a:p>
            <a:pPr algn="l" rtl="0"/>
            <a:r>
              <a:rPr lang="en-US" sz="2800" b="1" dirty="0" smtClean="0"/>
              <a:t>Simple </a:t>
            </a:r>
            <a:r>
              <a:rPr lang="en-US" sz="2800" b="1" dirty="0"/>
              <a:t>coiled tubular </a:t>
            </a:r>
            <a:r>
              <a:rPr lang="en-US" sz="2800" b="1" dirty="0" smtClean="0"/>
              <a:t>structure.</a:t>
            </a:r>
          </a:p>
          <a:p>
            <a:pPr algn="l" rtl="0"/>
            <a:r>
              <a:rPr lang="en-US" sz="2800" b="1" dirty="0" smtClean="0"/>
              <a:t>Secretory </a:t>
            </a:r>
            <a:r>
              <a:rPr lang="en-US" sz="2800" b="1" dirty="0"/>
              <a:t>units with simple cuboidal to columnar </a:t>
            </a:r>
            <a:r>
              <a:rPr lang="en-US" sz="2800" b="1" dirty="0" smtClean="0"/>
              <a:t>epithelium.</a:t>
            </a:r>
          </a:p>
          <a:p>
            <a:pPr algn="l" rtl="0"/>
            <a:r>
              <a:rPr lang="en-US" sz="2800" b="1" dirty="0" smtClean="0"/>
              <a:t>Located </a:t>
            </a:r>
            <a:r>
              <a:rPr lang="en-US" sz="2800" b="1" dirty="0"/>
              <a:t>deep in dermis or </a:t>
            </a:r>
            <a:r>
              <a:rPr lang="en-US" sz="2800" b="1" dirty="0" smtClean="0"/>
              <a:t>hypodermis.</a:t>
            </a:r>
          </a:p>
          <a:p>
            <a:pPr algn="l" rtl="0"/>
            <a:r>
              <a:rPr lang="en-US" sz="2800" b="1" dirty="0" smtClean="0"/>
              <a:t>Ducts </a:t>
            </a:r>
            <a:r>
              <a:rPr lang="en-US" sz="2800" b="1" dirty="0"/>
              <a:t>lined by stratified </a:t>
            </a:r>
            <a:r>
              <a:rPr lang="en-US" sz="2800" b="1" dirty="0" smtClean="0"/>
              <a:t>cuboidal epithelium.</a:t>
            </a:r>
          </a:p>
          <a:p>
            <a:pPr algn="l" rtl="0"/>
            <a:r>
              <a:rPr lang="en-US" sz="2800" b="1" dirty="0" smtClean="0"/>
              <a:t>Passes </a:t>
            </a:r>
            <a:r>
              <a:rPr lang="en-US" sz="2800" b="1" dirty="0"/>
              <a:t>through dermis and </a:t>
            </a:r>
            <a:r>
              <a:rPr lang="en-US" sz="2800" b="1" dirty="0" smtClean="0"/>
              <a:t>epidermis.</a:t>
            </a:r>
          </a:p>
          <a:p>
            <a:pPr algn="l" rtl="0"/>
            <a:r>
              <a:rPr lang="en-US" sz="2800" b="1" dirty="0" smtClean="0"/>
              <a:t>Opens </a:t>
            </a:r>
            <a:r>
              <a:rPr lang="en-US" sz="2800" b="1" dirty="0"/>
              <a:t>at skin surface through sweat pores</a:t>
            </a:r>
            <a:r>
              <a:rPr lang="en-US" sz="3200" b="1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Skin appendages</a:t>
            </a:r>
            <a:endParaRPr lang="ar-IQ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34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7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846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" y="0"/>
            <a:ext cx="91450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770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399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0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68" y="980728"/>
            <a:ext cx="9149368" cy="5854824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marL="457200" indent="-457200" algn="l" rtl="0">
              <a:buFont typeface="Wingdings" pitchFamily="2" charset="2"/>
              <a:buChar char="Ø"/>
            </a:pPr>
            <a:r>
              <a:rPr lang="en-US" sz="3200" b="1" dirty="0" smtClean="0">
                <a:cs typeface="+mj-cs"/>
              </a:rPr>
              <a:t>The largest organ, </a:t>
            </a:r>
            <a:r>
              <a:rPr lang="en-US" sz="3200" b="1" dirty="0">
                <a:cs typeface="+mj-cs"/>
              </a:rPr>
              <a:t>includes </a:t>
            </a:r>
            <a:r>
              <a:rPr lang="en-US" sz="3200" b="1" dirty="0">
                <a:solidFill>
                  <a:srgbClr val="FF0000"/>
                </a:solidFill>
                <a:cs typeface="+mj-cs"/>
              </a:rPr>
              <a:t>skin</a:t>
            </a:r>
            <a:r>
              <a:rPr lang="en-US" sz="3200" b="1" dirty="0">
                <a:cs typeface="+mj-cs"/>
              </a:rPr>
              <a:t> and </a:t>
            </a:r>
            <a:r>
              <a:rPr lang="en-US" sz="3200" b="1" dirty="0">
                <a:solidFill>
                  <a:srgbClr val="FF0000"/>
                </a:solidFill>
                <a:cs typeface="+mj-cs"/>
              </a:rPr>
              <a:t>appendages (sweat glands, sebaceous glands, hair, and nails</a:t>
            </a:r>
            <a:r>
              <a:rPr lang="en-US" sz="3200" b="1" dirty="0" smtClean="0">
                <a:solidFill>
                  <a:srgbClr val="FF0000"/>
                </a:solidFill>
                <a:cs typeface="+mj-cs"/>
              </a:rPr>
              <a:t>).</a:t>
            </a:r>
          </a:p>
          <a:p>
            <a:pPr marL="0" indent="0" algn="l" rtl="0">
              <a:buNone/>
            </a:pPr>
            <a:endParaRPr lang="en-US" sz="3200" b="1" dirty="0">
              <a:solidFill>
                <a:srgbClr val="FF0000"/>
              </a:solidFill>
              <a:cs typeface="+mj-cs"/>
            </a:endParaRPr>
          </a:p>
          <a:p>
            <a:pPr marL="457200" indent="-457200" algn="l" rtl="0">
              <a:buFont typeface="Wingdings" pitchFamily="2" charset="2"/>
              <a:buChar char="Ø"/>
            </a:pPr>
            <a:r>
              <a:rPr lang="en-US" sz="3200" b="1" dirty="0" smtClean="0">
                <a:cs typeface="+mj-cs"/>
              </a:rPr>
              <a:t>Skin layers  </a:t>
            </a:r>
            <a:r>
              <a:rPr lang="en-US" sz="3200" b="1" dirty="0">
                <a:solidFill>
                  <a:schemeClr val="accent4"/>
                </a:solidFill>
                <a:cs typeface="+mj-cs"/>
              </a:rPr>
              <a:t>outer epidermis, inner dermis</a:t>
            </a:r>
            <a:r>
              <a:rPr lang="en-US" sz="3200" b="1" dirty="0" smtClean="0">
                <a:solidFill>
                  <a:schemeClr val="accent4"/>
                </a:solidFill>
                <a:cs typeface="+mj-cs"/>
              </a:rPr>
              <a:t>.</a:t>
            </a:r>
          </a:p>
          <a:p>
            <a:pPr marL="0" indent="0" algn="l" rtl="0">
              <a:buNone/>
            </a:pPr>
            <a:endParaRPr lang="en-US" sz="3200" b="1" dirty="0">
              <a:solidFill>
                <a:schemeClr val="accent4"/>
              </a:solidFill>
              <a:cs typeface="+mj-cs"/>
            </a:endParaRPr>
          </a:p>
          <a:p>
            <a:pPr marL="457200" indent="-457200" algn="l" rtl="0">
              <a:buFont typeface="Wingdings" pitchFamily="2" charset="2"/>
              <a:buChar char="Ø"/>
            </a:pPr>
            <a:r>
              <a:rPr lang="en-US" sz="3200" b="1" dirty="0" smtClean="0">
                <a:cs typeface="+mj-cs"/>
              </a:rPr>
              <a:t>Epidermis  composed of </a:t>
            </a:r>
            <a:r>
              <a:rPr lang="en-US" sz="3200" b="1" dirty="0" smtClean="0">
                <a:solidFill>
                  <a:schemeClr val="accent2"/>
                </a:solidFill>
                <a:cs typeface="+mj-cs"/>
              </a:rPr>
              <a:t>stratified </a:t>
            </a:r>
            <a:r>
              <a:rPr lang="en-US" sz="3200" b="1" dirty="0">
                <a:solidFill>
                  <a:schemeClr val="accent2"/>
                </a:solidFill>
                <a:cs typeface="+mj-cs"/>
              </a:rPr>
              <a:t>squamous keratinized epithelium</a:t>
            </a:r>
            <a:r>
              <a:rPr lang="en-US" sz="3200" b="1" dirty="0" smtClean="0">
                <a:solidFill>
                  <a:schemeClr val="accent2"/>
                </a:solidFill>
                <a:cs typeface="+mj-cs"/>
              </a:rPr>
              <a:t>.</a:t>
            </a:r>
          </a:p>
          <a:p>
            <a:pPr marL="0" indent="0" algn="l" rtl="0">
              <a:buNone/>
            </a:pPr>
            <a:endParaRPr lang="en-US" sz="3200" b="1" dirty="0">
              <a:solidFill>
                <a:schemeClr val="accent2"/>
              </a:solidFill>
              <a:cs typeface="+mj-cs"/>
            </a:endParaRPr>
          </a:p>
          <a:p>
            <a:pPr marL="457200" indent="-457200" algn="l" rtl="0">
              <a:buFont typeface="Wingdings" pitchFamily="2" charset="2"/>
              <a:buChar char="Ø"/>
            </a:pPr>
            <a:r>
              <a:rPr lang="en-US" sz="3200" b="1" dirty="0" smtClean="0">
                <a:cs typeface="+mj-cs"/>
              </a:rPr>
              <a:t>Dermis </a:t>
            </a:r>
            <a:r>
              <a:rPr lang="en-US" sz="3200" b="1" dirty="0">
                <a:cs typeface="+mj-cs"/>
              </a:rPr>
              <a:t>composed of </a:t>
            </a:r>
            <a:r>
              <a:rPr lang="en-US" sz="3200" b="1" dirty="0">
                <a:solidFill>
                  <a:schemeClr val="accent2"/>
                </a:solidFill>
                <a:cs typeface="+mj-cs"/>
              </a:rPr>
              <a:t>dense irregular collagenous connective tissue.</a:t>
            </a:r>
            <a:endParaRPr lang="en-US" sz="3200" b="1" dirty="0">
              <a:solidFill>
                <a:schemeClr val="accent2"/>
              </a:solidFill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96944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Integument system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endParaRPr lang="ar-IQ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2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3200" b="1" dirty="0" smtClean="0">
                <a:latin typeface="+mj-lt"/>
                <a:cs typeface="Arial" pitchFamily="34" charset="0"/>
              </a:rPr>
              <a:t> </a:t>
            </a:r>
          </a:p>
          <a:p>
            <a:pPr marL="742950" indent="-742950" algn="l" rtl="0">
              <a:buFont typeface="Wingdings" pitchFamily="2" charset="2"/>
              <a:buChar char="Ø"/>
            </a:pPr>
            <a:endParaRPr lang="en-US" sz="3200" b="1" dirty="0">
              <a:latin typeface="+mj-lt"/>
              <a:cs typeface="Arial" pitchFamily="34" charset="0"/>
            </a:endParaRPr>
          </a:p>
          <a:p>
            <a:pPr marL="742950" indent="-742950" algn="l" rtl="0">
              <a:buFont typeface="Wingdings" pitchFamily="2" charset="2"/>
              <a:buChar char="Ø"/>
            </a:pPr>
            <a:r>
              <a:rPr lang="en-US" sz="3200" b="1" dirty="0" smtClean="0">
                <a:latin typeface="+mj-lt"/>
                <a:cs typeface="Arial" pitchFamily="34" charset="0"/>
              </a:rPr>
              <a:t>The </a:t>
            </a:r>
            <a:r>
              <a:rPr lang="en-US" sz="3200" b="1" dirty="0">
                <a:latin typeface="+mj-lt"/>
                <a:cs typeface="Arial" pitchFamily="34" charset="0"/>
              </a:rPr>
              <a:t>hypodermis is a </a:t>
            </a:r>
            <a:r>
              <a:rPr lang="en-US" sz="32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loose connective tissue beneath the skin, containing variable amounts of fat</a:t>
            </a:r>
            <a:r>
              <a:rPr lang="en-US" sz="3200" b="1" dirty="0" smtClean="0">
                <a:solidFill>
                  <a:schemeClr val="accent4"/>
                </a:solidFill>
                <a:latin typeface="+mj-lt"/>
                <a:cs typeface="Arial" pitchFamily="34" charset="0"/>
              </a:rPr>
              <a:t>.</a:t>
            </a:r>
          </a:p>
          <a:p>
            <a:pPr marL="0" indent="0" algn="l" rtl="0">
              <a:buNone/>
            </a:pPr>
            <a:endParaRPr lang="en-US" sz="3200" b="1" dirty="0" smtClean="0">
              <a:latin typeface="+mj-lt"/>
              <a:cs typeface="Arial" pitchFamily="34" charset="0"/>
            </a:endParaRPr>
          </a:p>
          <a:p>
            <a:pPr marL="742950" indent="-742950" algn="l" rtl="0">
              <a:buFont typeface="Wingdings" pitchFamily="2" charset="2"/>
              <a:buChar char="Ø"/>
            </a:pPr>
            <a:r>
              <a:rPr lang="en-US" sz="3200" b="1" dirty="0" smtClean="0">
                <a:latin typeface="+mj-lt"/>
                <a:cs typeface="Arial" pitchFamily="34" charset="0"/>
              </a:rPr>
              <a:t> </a:t>
            </a:r>
            <a:r>
              <a:rPr lang="en-US" sz="3200" b="1" dirty="0">
                <a:latin typeface="+mj-lt"/>
                <a:cs typeface="Arial" pitchFamily="34" charset="0"/>
              </a:rPr>
              <a:t>It is not part of the skin but acts as the superficial fascia, covering the body just below the skin.</a:t>
            </a:r>
            <a:endParaRPr lang="en-US" sz="3200" b="1" dirty="0">
              <a:latin typeface="+mj-lt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2048"/>
            <a:ext cx="7704856" cy="588640"/>
          </a:xfrm>
        </p:spPr>
        <p:txBody>
          <a:bodyPr>
            <a:normAutofit fontScale="90000"/>
          </a:bodyPr>
          <a:lstStyle/>
          <a:p>
            <a:pPr algn="ctr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00511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3200" b="1" dirty="0">
                <a:latin typeface="+mj-lt"/>
                <a:cs typeface="Arial" pitchFamily="34" charset="0"/>
              </a:rPr>
              <a:t>Thick skin is </a:t>
            </a:r>
            <a:r>
              <a:rPr lang="en-US" sz="32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found on palms and </a:t>
            </a:r>
            <a:r>
              <a:rPr lang="en-US" sz="3200" b="1" dirty="0" smtClean="0">
                <a:solidFill>
                  <a:schemeClr val="accent4"/>
                </a:solidFill>
                <a:latin typeface="+mj-lt"/>
                <a:cs typeface="Arial" pitchFamily="34" charset="0"/>
              </a:rPr>
              <a:t>soles</a:t>
            </a:r>
            <a:r>
              <a:rPr lang="en-US" sz="3200" b="1" dirty="0" smtClean="0">
                <a:latin typeface="+mj-lt"/>
                <a:cs typeface="Arial" pitchFamily="34" charset="0"/>
              </a:rPr>
              <a:t>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3200" b="1" dirty="0" smtClean="0">
                <a:latin typeface="+mj-lt"/>
                <a:cs typeface="Arial" pitchFamily="34" charset="0"/>
              </a:rPr>
              <a:t>Does </a:t>
            </a:r>
            <a:r>
              <a:rPr lang="en-US" sz="3200" b="1" dirty="0">
                <a:latin typeface="+mj-lt"/>
                <a:cs typeface="Arial" pitchFamily="34" charset="0"/>
              </a:rPr>
              <a:t>not </a:t>
            </a:r>
            <a:r>
              <a:rPr lang="en-US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have hair follicles, </a:t>
            </a:r>
            <a:r>
              <a:rPr lang="en-US" sz="3200" b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arrector</a:t>
            </a:r>
            <a:r>
              <a:rPr lang="en-US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pili</a:t>
            </a:r>
            <a:r>
              <a:rPr lang="en-US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muscles, or sebaceous glands.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3200" b="1" dirty="0" smtClean="0">
                <a:latin typeface="+mj-lt"/>
                <a:cs typeface="Arial" pitchFamily="34" charset="0"/>
              </a:rPr>
              <a:t>Contain </a:t>
            </a:r>
            <a:r>
              <a:rPr lang="en-US" sz="3200" b="1" u="sng" dirty="0">
                <a:solidFill>
                  <a:schemeClr val="accent4"/>
                </a:solidFill>
                <a:latin typeface="+mj-lt"/>
                <a:cs typeface="Arial" pitchFamily="34" charset="0"/>
              </a:rPr>
              <a:t>sweat </a:t>
            </a:r>
            <a:r>
              <a:rPr lang="en-US" sz="3200" b="1" u="sng" dirty="0" smtClean="0">
                <a:solidFill>
                  <a:schemeClr val="accent4"/>
                </a:solidFill>
                <a:latin typeface="+mj-lt"/>
                <a:cs typeface="Arial" pitchFamily="34" charset="0"/>
              </a:rPr>
              <a:t>glands. </a:t>
            </a:r>
          </a:p>
          <a:p>
            <a:pPr algn="l" rtl="0">
              <a:buFont typeface="Wingdings" pitchFamily="2" charset="2"/>
              <a:buChar char="Ø"/>
            </a:pPr>
            <a:endParaRPr lang="en-US" sz="3200" b="1" dirty="0" smtClean="0">
              <a:latin typeface="+mj-lt"/>
              <a:cs typeface="Arial" pitchFamily="34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The epidermis of the thick skin is</a:t>
            </a:r>
          </a:p>
          <a:p>
            <a:pPr marL="109728" indent="0" algn="l" rtl="0">
              <a:buNone/>
            </a:pPr>
            <a:r>
              <a:rPr lang="en-US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characterized by the presence of </a:t>
            </a:r>
            <a:r>
              <a:rPr lang="en-US" sz="3200" b="1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five </a:t>
            </a:r>
            <a:r>
              <a:rPr lang="en-US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layers</a:t>
            </a:r>
            <a:endParaRPr lang="ar-IQ" sz="32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6808"/>
            <a:ext cx="8229600" cy="114300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Thick skin</a:t>
            </a:r>
            <a:endParaRPr lang="ar-IQ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949280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624078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5"/>
                </a:solidFill>
                <a:latin typeface="+mj-lt"/>
                <a:cs typeface="Arial" pitchFamily="34" charset="0"/>
              </a:rPr>
              <a:t>Stratum </a:t>
            </a:r>
            <a:r>
              <a:rPr lang="en-US" sz="3200" b="1" dirty="0" err="1">
                <a:solidFill>
                  <a:schemeClr val="accent5"/>
                </a:solidFill>
                <a:latin typeface="+mj-lt"/>
                <a:cs typeface="Arial" pitchFamily="34" charset="0"/>
              </a:rPr>
              <a:t>Basale</a:t>
            </a:r>
            <a:r>
              <a:rPr lang="en-US" sz="3200" b="1" dirty="0">
                <a:latin typeface="+mj-lt"/>
                <a:cs typeface="Arial" pitchFamily="34" charset="0"/>
              </a:rPr>
              <a:t>: deepest epidermal layer, single layer of mitotically active cells, cuboidal to low columnar in shape, with basophilic cytoplasm and large </a:t>
            </a:r>
            <a:r>
              <a:rPr lang="en-US" sz="3200" b="1" dirty="0" smtClean="0">
                <a:latin typeface="+mj-lt"/>
                <a:cs typeface="Arial" pitchFamily="34" charset="0"/>
              </a:rPr>
              <a:t>nuclei.</a:t>
            </a:r>
          </a:p>
          <a:p>
            <a:pPr marL="624078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5"/>
                </a:solidFill>
                <a:latin typeface="+mj-lt"/>
                <a:cs typeface="Arial" pitchFamily="34" charset="0"/>
              </a:rPr>
              <a:t>Stratum </a:t>
            </a:r>
            <a:r>
              <a:rPr lang="en-US" sz="3200" b="1" dirty="0" err="1">
                <a:solidFill>
                  <a:schemeClr val="accent5"/>
                </a:solidFill>
                <a:latin typeface="+mj-lt"/>
                <a:cs typeface="Arial" pitchFamily="34" charset="0"/>
              </a:rPr>
              <a:t>Spinosum</a:t>
            </a:r>
            <a:r>
              <a:rPr lang="en-US" sz="3200" b="1" dirty="0">
                <a:latin typeface="+mj-lt"/>
                <a:cs typeface="Arial" pitchFamily="34" charset="0"/>
              </a:rPr>
              <a:t>: thickest epidermal layer, made of polyhedral to flattened cells. Together with stratum </a:t>
            </a:r>
            <a:r>
              <a:rPr lang="en-US" sz="3200" b="1" dirty="0" err="1">
                <a:latin typeface="+mj-lt"/>
                <a:cs typeface="Arial" pitchFamily="34" charset="0"/>
              </a:rPr>
              <a:t>basale</a:t>
            </a:r>
            <a:r>
              <a:rPr lang="en-US" sz="3200" b="1" dirty="0">
                <a:latin typeface="+mj-lt"/>
                <a:cs typeface="Arial" pitchFamily="34" charset="0"/>
              </a:rPr>
              <a:t>, it's referred to as the </a:t>
            </a:r>
            <a:r>
              <a:rPr lang="en-US" sz="3200" b="1" dirty="0" err="1">
                <a:latin typeface="+mj-lt"/>
                <a:cs typeface="Arial" pitchFamily="34" charset="0"/>
              </a:rPr>
              <a:t>Malpighian</a:t>
            </a:r>
            <a:r>
              <a:rPr lang="en-US" sz="3200" b="1" dirty="0">
                <a:latin typeface="+mj-lt"/>
                <a:cs typeface="Arial" pitchFamily="34" charset="0"/>
              </a:rPr>
              <a:t> layer.</a:t>
            </a:r>
            <a:endParaRPr lang="ar-IQ" sz="3200" b="1" dirty="0">
              <a:latin typeface="+mj-lt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854968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2"/>
                </a:solidFill>
              </a:rPr>
              <a:t>The layers of the </a:t>
            </a:r>
            <a:r>
              <a:rPr lang="en-US" sz="3600" dirty="0">
                <a:solidFill>
                  <a:schemeClr val="accent2"/>
                </a:solidFill>
              </a:rPr>
              <a:t>epidermis </a:t>
            </a:r>
            <a:r>
              <a:rPr lang="en-US" sz="3600" dirty="0" smtClean="0">
                <a:solidFill>
                  <a:schemeClr val="accent2"/>
                </a:solidFill>
              </a:rPr>
              <a:t>in the thick skin</a:t>
            </a:r>
            <a:r>
              <a:rPr lang="en-US" sz="3600" dirty="0">
                <a:solidFill>
                  <a:schemeClr val="accent2"/>
                </a:solidFill>
              </a:rPr>
              <a:t/>
            </a:r>
            <a:br>
              <a:rPr lang="en-US" sz="3600" dirty="0">
                <a:solidFill>
                  <a:schemeClr val="accent2"/>
                </a:solidFill>
              </a:rPr>
            </a:br>
            <a:endParaRPr lang="ar-IQ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6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94928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109728" indent="0" algn="l" rtl="0">
              <a:lnSpc>
                <a:spcPct val="150000"/>
              </a:lnSpc>
              <a:buNone/>
            </a:pPr>
            <a:r>
              <a:rPr lang="en-US" sz="3200" b="1" dirty="0" smtClean="0">
                <a:solidFill>
                  <a:schemeClr val="accent5"/>
                </a:solidFill>
                <a:latin typeface="+mj-lt"/>
                <a:cs typeface="Arial" pitchFamily="34" charset="0"/>
              </a:rPr>
              <a:t>3</a:t>
            </a:r>
            <a:r>
              <a:rPr lang="en-US" sz="32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.</a:t>
            </a:r>
            <a:r>
              <a:rPr lang="en-US" sz="3200" b="1" dirty="0">
                <a:latin typeface="+mj-lt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Stratum </a:t>
            </a:r>
            <a:r>
              <a:rPr lang="en-US" sz="3200" b="1" dirty="0" err="1">
                <a:solidFill>
                  <a:schemeClr val="accent5"/>
                </a:solidFill>
                <a:latin typeface="+mj-lt"/>
                <a:cs typeface="Arial" pitchFamily="34" charset="0"/>
              </a:rPr>
              <a:t>Granulosum</a:t>
            </a:r>
            <a:r>
              <a:rPr lang="en-US" sz="3200" b="1" dirty="0">
                <a:latin typeface="+mj-lt"/>
                <a:cs typeface="Arial" pitchFamily="34" charset="0"/>
              </a:rPr>
              <a:t>: The outermost layer of the epidermis with nuclei, 3-5 layers of flattened keratinocytes, containing coarse, basophilic </a:t>
            </a:r>
            <a:r>
              <a:rPr lang="en-US" sz="3200" b="1" dirty="0" err="1">
                <a:latin typeface="+mj-lt"/>
                <a:cs typeface="Arial" pitchFamily="34" charset="0"/>
              </a:rPr>
              <a:t>keratohyalin</a:t>
            </a:r>
            <a:r>
              <a:rPr lang="en-US" sz="3200" b="1" dirty="0">
                <a:latin typeface="+mj-lt"/>
                <a:cs typeface="Arial" pitchFamily="34" charset="0"/>
              </a:rPr>
              <a:t> granules.</a:t>
            </a:r>
          </a:p>
          <a:p>
            <a:pPr marL="109728" indent="0" algn="l" rtl="0">
              <a:lnSpc>
                <a:spcPct val="150000"/>
              </a:lnSpc>
              <a:buNone/>
            </a:pPr>
            <a:r>
              <a:rPr lang="en-US" sz="3200" b="1" dirty="0" smtClean="0">
                <a:solidFill>
                  <a:schemeClr val="accent5"/>
                </a:solidFill>
                <a:latin typeface="+mj-lt"/>
                <a:cs typeface="Arial" pitchFamily="34" charset="0"/>
              </a:rPr>
              <a:t>4.Stratum </a:t>
            </a:r>
            <a:r>
              <a:rPr lang="en-US" sz="3200" b="1" dirty="0" err="1">
                <a:solidFill>
                  <a:schemeClr val="accent5"/>
                </a:solidFill>
                <a:latin typeface="+mj-lt"/>
                <a:cs typeface="Arial" pitchFamily="34" charset="0"/>
              </a:rPr>
              <a:t>Lucidum</a:t>
            </a:r>
            <a:r>
              <a:rPr lang="en-US" sz="32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: </a:t>
            </a:r>
            <a:r>
              <a:rPr lang="en-US" sz="3200" b="1" dirty="0">
                <a:latin typeface="+mj-lt"/>
                <a:cs typeface="Arial" pitchFamily="34" charset="0"/>
              </a:rPr>
              <a:t>A clear, thin layer above the stratum </a:t>
            </a:r>
            <a:r>
              <a:rPr lang="en-US" sz="3200" b="1" dirty="0" err="1">
                <a:latin typeface="+mj-lt"/>
                <a:cs typeface="Arial" pitchFamily="34" charset="0"/>
              </a:rPr>
              <a:t>granulosum</a:t>
            </a:r>
            <a:r>
              <a:rPr lang="en-US" sz="3200" b="1" dirty="0">
                <a:latin typeface="+mj-lt"/>
                <a:cs typeface="Arial" pitchFamily="34" charset="0"/>
              </a:rPr>
              <a:t>, </a:t>
            </a:r>
            <a:r>
              <a:rPr lang="en-US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found only in thick skin, with flattened cells lacking organelles and nuclei.</a:t>
            </a:r>
            <a:endParaRPr lang="ar-IQ" sz="32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854968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2"/>
                </a:solidFill>
              </a:rPr>
              <a:t>The layers of the </a:t>
            </a:r>
            <a:r>
              <a:rPr lang="en-US" sz="3600" dirty="0">
                <a:solidFill>
                  <a:schemeClr val="accent2"/>
                </a:solidFill>
              </a:rPr>
              <a:t>epidermis </a:t>
            </a:r>
            <a:r>
              <a:rPr lang="en-US" sz="3600" dirty="0" smtClean="0">
                <a:solidFill>
                  <a:schemeClr val="accent2"/>
                </a:solidFill>
              </a:rPr>
              <a:t>in the thick skin</a:t>
            </a:r>
            <a:r>
              <a:rPr lang="en-US" sz="3600" dirty="0">
                <a:solidFill>
                  <a:schemeClr val="accent2"/>
                </a:solidFill>
              </a:rPr>
              <a:t/>
            </a:r>
            <a:br>
              <a:rPr lang="en-US" sz="3600" dirty="0">
                <a:solidFill>
                  <a:schemeClr val="accent2"/>
                </a:solidFill>
              </a:rPr>
            </a:br>
            <a:endParaRPr lang="ar-IQ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4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94928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109728" indent="0" algn="l" rtl="0">
              <a:lnSpc>
                <a:spcPct val="150000"/>
              </a:lnSpc>
              <a:buNone/>
            </a:pPr>
            <a:r>
              <a:rPr lang="en-US" sz="32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5. Stratum </a:t>
            </a:r>
            <a:r>
              <a:rPr lang="en-US" sz="3200" b="1" dirty="0" err="1">
                <a:solidFill>
                  <a:schemeClr val="accent5"/>
                </a:solidFill>
                <a:latin typeface="+mj-lt"/>
                <a:cs typeface="Arial" pitchFamily="34" charset="0"/>
              </a:rPr>
              <a:t>Corneum</a:t>
            </a:r>
            <a:r>
              <a:rPr lang="en-US" sz="3200" b="1" dirty="0">
                <a:latin typeface="+mj-lt"/>
                <a:cs typeface="Arial" pitchFamily="34" charset="0"/>
              </a:rPr>
              <a:t>: The outermost skin layer, with many keratin filaments within an amorphous matrix</a:t>
            </a:r>
            <a:r>
              <a:rPr lang="en-US" sz="3200" b="1" dirty="0" smtClean="0">
                <a:latin typeface="+mj-lt"/>
                <a:cs typeface="Arial" pitchFamily="34" charset="0"/>
              </a:rPr>
              <a:t>.</a:t>
            </a:r>
          </a:p>
          <a:p>
            <a:pPr marL="109728" indent="0" algn="l" rtl="0">
              <a:lnSpc>
                <a:spcPct val="150000"/>
              </a:lnSpc>
              <a:buNone/>
            </a:pPr>
            <a:endParaRPr lang="ar-IQ" sz="3200" b="1" dirty="0">
              <a:latin typeface="+mj-lt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854968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2"/>
                </a:solidFill>
              </a:rPr>
              <a:t>The layers of the </a:t>
            </a:r>
            <a:r>
              <a:rPr lang="en-US" sz="3600" dirty="0">
                <a:solidFill>
                  <a:schemeClr val="accent2"/>
                </a:solidFill>
              </a:rPr>
              <a:t>epidermis </a:t>
            </a:r>
            <a:r>
              <a:rPr lang="en-US" sz="3600" dirty="0" smtClean="0">
                <a:solidFill>
                  <a:schemeClr val="accent2"/>
                </a:solidFill>
              </a:rPr>
              <a:t>in the thick skin</a:t>
            </a:r>
            <a:r>
              <a:rPr lang="en-US" sz="3600" dirty="0">
                <a:solidFill>
                  <a:schemeClr val="accent2"/>
                </a:solidFill>
              </a:rPr>
              <a:t/>
            </a:r>
            <a:br>
              <a:rPr lang="en-US" sz="3600" dirty="0">
                <a:solidFill>
                  <a:schemeClr val="accent2"/>
                </a:solidFill>
              </a:rPr>
            </a:br>
            <a:endParaRPr lang="ar-IQ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36" y="211520"/>
            <a:ext cx="9143999" cy="664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38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481328"/>
            <a:ext cx="8856984" cy="5188032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3200" b="1" dirty="0" smtClean="0"/>
              <a:t>Found </a:t>
            </a:r>
            <a:r>
              <a:rPr lang="en-US" sz="3200" b="1" dirty="0"/>
              <a:t>on most of the body, characterized by a thin stratum </a:t>
            </a:r>
            <a:r>
              <a:rPr lang="en-US" sz="3200" b="1" dirty="0" err="1"/>
              <a:t>corneum</a:t>
            </a:r>
            <a:r>
              <a:rPr lang="en-US" sz="3200" b="1" dirty="0"/>
              <a:t>. It lacks a distinct stratum </a:t>
            </a:r>
            <a:r>
              <a:rPr lang="en-US" sz="3200" b="1" dirty="0" err="1"/>
              <a:t>lucidum</a:t>
            </a:r>
            <a:r>
              <a:rPr lang="en-US" sz="3200" b="1" dirty="0"/>
              <a:t> and stratum </a:t>
            </a:r>
            <a:r>
              <a:rPr lang="en-US" sz="3200" b="1" dirty="0" err="1"/>
              <a:t>granulosum</a:t>
            </a:r>
            <a:r>
              <a:rPr lang="en-US" sz="3200" b="1" dirty="0"/>
              <a:t>. Contains hair follicles, </a:t>
            </a:r>
            <a:r>
              <a:rPr lang="en-US" sz="3200" b="1" dirty="0" err="1"/>
              <a:t>arrector</a:t>
            </a:r>
            <a:r>
              <a:rPr lang="en-US" sz="3200" b="1" dirty="0"/>
              <a:t> </a:t>
            </a:r>
            <a:r>
              <a:rPr lang="en-US" sz="3200" b="1" dirty="0" err="1"/>
              <a:t>pili</a:t>
            </a:r>
            <a:r>
              <a:rPr lang="en-US" sz="3200" b="1" dirty="0"/>
              <a:t> muscles, sebaceous glands, and sweat glands.</a:t>
            </a:r>
            <a:endParaRPr lang="ar-IQ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Thin skin</a:t>
            </a:r>
            <a:endParaRPr lang="ar-IQ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47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4582</TotalTime>
  <Words>413</Words>
  <Application>Microsoft Office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General Histology Practical    for second stage students </vt:lpstr>
      <vt:lpstr>Integument system </vt:lpstr>
      <vt:lpstr>PowerPoint Presentation</vt:lpstr>
      <vt:lpstr>Thick skin</vt:lpstr>
      <vt:lpstr>The layers of the epidermis in the thick skin </vt:lpstr>
      <vt:lpstr>The layers of the epidermis in the thick skin </vt:lpstr>
      <vt:lpstr>The layers of the epidermis in the thick skin </vt:lpstr>
      <vt:lpstr>PowerPoint Presentation</vt:lpstr>
      <vt:lpstr>Thin skin</vt:lpstr>
      <vt:lpstr>PowerPoint Presentation</vt:lpstr>
      <vt:lpstr>Dermis</vt:lpstr>
      <vt:lpstr>Skin appendages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2O14</dc:creator>
  <cp:lastModifiedBy>DR.Ahmed Saker 2O14</cp:lastModifiedBy>
  <cp:revision>39</cp:revision>
  <dcterms:created xsi:type="dcterms:W3CDTF">2024-02-05T22:13:00Z</dcterms:created>
  <dcterms:modified xsi:type="dcterms:W3CDTF">2024-03-05T16:06:45Z</dcterms:modified>
</cp:coreProperties>
</file>