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ebp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Lab. 17: Examination of the Autonomic Nervous System (ANS)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dirty="0"/>
              <a:t>A study on the functions and clinical conditions of the ANS</a:t>
            </a:r>
            <a:endParaRPr lang="ar-IQ" dirty="0"/>
          </a:p>
          <a:p>
            <a:endParaRPr lang="ar-IQ" dirty="0"/>
          </a:p>
          <a:p>
            <a:r>
              <a:rPr lang="en-US" dirty="0"/>
              <a:t>Najem </a:t>
            </a:r>
            <a:r>
              <a:rPr lang="en-US"/>
              <a:t>hussein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Standing Test for Orthostatic Hypotension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dirty="0"/>
              <a:t>This test assesses the function of the cardio-depressor nerves (ninth cranial nerve) that detect a decrease in pressure at the carotid sinus, which then triggers an increase in heart rate (&gt;15 bpm) to compensate for the drop in pressure.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dirty="0"/>
              <a:t>1. Prepare the Subject:</a:t>
            </a:r>
          </a:p>
          <a:p>
            <a:r>
              <a:rPr dirty="0"/>
              <a:t>- Ask the subject to lie quietly on a couch for 15 minutes with a sphygmomanometer.</a:t>
            </a:r>
          </a:p>
          <a:p>
            <a:endParaRPr dirty="0"/>
          </a:p>
          <a:p>
            <a:r>
              <a:rPr dirty="0"/>
              <a:t>2. Resting Blood Pressure:</a:t>
            </a:r>
          </a:p>
          <a:p>
            <a:r>
              <a:rPr dirty="0"/>
              <a:t>- Record the resting blood pressure.</a:t>
            </a:r>
          </a:p>
          <a:p>
            <a:endParaRPr dirty="0"/>
          </a:p>
          <a:p>
            <a:r>
              <a:rPr dirty="0"/>
              <a:t>3. Standing Up:</a:t>
            </a:r>
          </a:p>
          <a:p>
            <a:r>
              <a:rPr dirty="0"/>
              <a:t>- Ask the subject to stand up.</a:t>
            </a:r>
          </a:p>
          <a:p>
            <a:endParaRPr dirty="0"/>
          </a:p>
          <a:p>
            <a:r>
              <a:rPr dirty="0"/>
              <a:t>4. Measure Blood Pressure:</a:t>
            </a:r>
          </a:p>
          <a:p>
            <a:r>
              <a:rPr dirty="0"/>
              <a:t>- Measure the blood pressure 1 minute and 3 minutes after standing.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Normal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In normal subjects, systolic blood pressure should not drop by more than 20 mmHg or diastolic by more than 10 mmHg.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Orthostatic Hypotension (OH)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OH is defined as a sustained drop in systolic (&gt; 20 mmHg) or diastolic (&gt; 10 mmHg) BP within 3 minutes of standing.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 Non-Neurogenic Causes of OH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BP drop is typically accompanied by a compensatory increase in heart rate of &gt; 15 beats/min (e.g., in hypovolemia).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18838-8C19-CAC5-A7B8-719A8BE5F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II. Deep Breaths Test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98E6F-5532-2D4D-0773-B42D8BF8D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test assesses parasympathetic function on cardiovascular reflexes through the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Vagus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nerve.</a:t>
            </a: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Steps to Perform the Test: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Prepare the Subject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the subject to lie flat on the examination couch.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Record Initial Pulse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Record the subject's normal pulse rate.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Pulse Rate During Breathing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 the recording of the pulse rate during </a:t>
            </a:r>
            <a:r>
              <a:rPr lang="en-US" sz="16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maximal deep breaths</a:t>
            </a:r>
            <a:r>
              <a:rPr lang="en-US" sz="16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minute.</a:t>
            </a:r>
            <a:endParaRPr lang="en-US" sz="2400" kern="1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052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57813-5C76-61D9-D538-221A8951D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II. Deep Breaths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EABA2-8156-BC25-75A0-50CB20400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Normal Findings: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individuals aged 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&gt; 20 years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the pulse rate should fall 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&gt; 15 bpm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during deep breathing.</a:t>
            </a: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Autonomic Dysfunction: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individuals with autonomic dysfunction, the pulse rate falls 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&lt; 10 bpm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1776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III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dirty="0"/>
              <a:t>Heart Beat Variation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Test for heart rate variation using R-R interval in ECG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III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dirty="0"/>
              <a:t>Heart Beat Variation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This test measures heart rate variation by calculating the R-R interval in a resting ECG to evaluate the effect of breathing on heart rate.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How to Perform the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Perform an ECG to measure the R-R interval at rest.</a:t>
            </a:r>
          </a:p>
          <a:p>
            <a:r>
              <a:t>2. Calculate the heart rate based on the R-R interval.</a:t>
            </a:r>
          </a:p>
          <a:p>
            <a:r>
              <a:t>3. Observe the heart rate variation during breathing.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Principle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dirty="0"/>
          </a:p>
          <a:p>
            <a:r>
              <a:rPr dirty="0"/>
              <a:t>The Autonomic Nervous System (ANS) controls visceral functions such as:</a:t>
            </a:r>
          </a:p>
          <a:p>
            <a:r>
              <a:rPr dirty="0"/>
              <a:t>- Arterial blood pressure</a:t>
            </a:r>
          </a:p>
          <a:p>
            <a:r>
              <a:rPr dirty="0"/>
              <a:t>- Heart rate</a:t>
            </a:r>
          </a:p>
          <a:p>
            <a:r>
              <a:rPr dirty="0"/>
              <a:t>- Gastrointestinal motility/secretion</a:t>
            </a:r>
          </a:p>
          <a:p>
            <a:r>
              <a:rPr dirty="0"/>
              <a:t>- Urinary bladder emptying</a:t>
            </a:r>
          </a:p>
          <a:p>
            <a:r>
              <a:rPr dirty="0"/>
              <a:t>- Sweating</a:t>
            </a:r>
          </a:p>
          <a:p>
            <a:r>
              <a:rPr dirty="0"/>
              <a:t>ANS operates rapidly and intensely to change visceral function.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Normal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A variation of &gt; 10 bpm in heart rate during breathing (sinus arrhythmia) is considered a normal physiological process.</a:t>
            </a:r>
          </a:p>
          <a:p>
            <a:r>
              <a:rPr dirty="0"/>
              <a:t>- Sinus arrhythmia indicates healthy autonomic response to breathing.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Autonomic Dysfunction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In cases of autonomic dysfunction, heart rate variation may be reduced or absent.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0" marR="0">
              <a:spcAft>
                <a:spcPts val="820"/>
              </a:spcAft>
            </a:pPr>
            <a:r>
              <a:rPr lang="en-US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IV. Handgrip test: </a:t>
            </a:r>
            <a:endParaRPr lang="en-US" sz="4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Test for autonomic response by measuring blood pressure during handgrip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This test evaluates the autonomic nervous system's response to handgrip by measuring changes in blood pressure.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How to Perform the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/>
              <a:t>1. Ask the subject to lie down and grip the sphygmomanometer cuff forcefully.</a:t>
            </a:r>
          </a:p>
          <a:p>
            <a:r>
              <a:rPr dirty="0"/>
              <a:t>2. Record the pressure value from the mercury manometer with this grip.</a:t>
            </a:r>
          </a:p>
          <a:p>
            <a:r>
              <a:rPr dirty="0"/>
              <a:t>3. Reduce the grip to 30% of the maximum pressure recorded and maintain it for 5 minutes.</a:t>
            </a:r>
          </a:p>
          <a:p>
            <a:r>
              <a:rPr dirty="0"/>
              <a:t>4. Record the diastolic pressure with the sustained handgrip.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Normal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Diastolic blood pressure should rise &gt; 16 mmHg during sustained handgrip.</a:t>
            </a:r>
            <a:endParaRPr lang="en-US" dirty="0"/>
          </a:p>
          <a:p>
            <a:endParaRPr lang="en-US" dirty="0"/>
          </a:p>
          <a:p>
            <a:r>
              <a:rPr lang="en-US" dirty="0"/>
              <a:t>Autonomic Dysfunction</a:t>
            </a:r>
          </a:p>
          <a:p>
            <a:r>
              <a:rPr lang="en-US" dirty="0"/>
              <a:t>- In autonomic disorders, diastolic pressure rises &lt; 10 mmHg with sustained grip.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102BCF3-D8AF-4978-E4C4-79352DC2EF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5864" y="575036"/>
            <a:ext cx="7824247" cy="5986020"/>
          </a:xfrm>
        </p:spPr>
      </p:pic>
    </p:spTree>
    <p:extLst>
      <p:ext uri="{BB962C8B-B14F-4D97-AF65-F5344CB8AC3E}">
        <p14:creationId xmlns:p14="http://schemas.microsoft.com/office/powerpoint/2010/main" val="24538984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AC2C4-211D-2845-1680-47ABEADFE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Valsalva Test</a:t>
            </a:r>
            <a:endParaRPr lang="en-US" sz="7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62BA8-B90B-2AA8-86D5-F35862439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Valsalva Test</a:t>
            </a:r>
            <a:r>
              <a:rPr lang="en-US" dirty="0"/>
              <a:t> Assessment of Baroreflex Control of Heart Rate and Blood Pressure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Valsalva test is used to evaluate </a:t>
            </a:r>
            <a:r>
              <a:rPr lang="en-US" b="1" dirty="0"/>
              <a:t>autonomic nervous system control</a:t>
            </a:r>
            <a:r>
              <a:rPr lang="en-US" dirty="0"/>
              <a:t> of heart rate and blood pressure.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measures the response of the autonomic nervous system to </a:t>
            </a:r>
            <a:r>
              <a:rPr lang="en-US" b="1" dirty="0"/>
              <a:t>changes in venous return</a:t>
            </a:r>
            <a:r>
              <a:rPr lang="en-US" dirty="0"/>
              <a:t> and its impact on circulation.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1687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79843-FEB1-F8C8-B069-6CA930271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 Physiological Phases of the Valsalva Test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0F90A-4307-6B93-B7BD-2E01C7DED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Phase 1: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During forced exhalation, intrathoracic pressure increases, leading to a brief rise in blood pressure.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Phase 2: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Blood pressure starts to drop due to decreased venous return, causing a compensatory increase in heart rate.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Phase 3: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Upon release of pressure, there is a temporary drop in blood pressure.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Phase 4: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Blood pressure overshoots above baseline, leading to a reflex slowing of the heart rate.</a:t>
            </a:r>
          </a:p>
        </p:txBody>
      </p:sp>
    </p:spTree>
    <p:extLst>
      <p:ext uri="{BB962C8B-B14F-4D97-AF65-F5344CB8AC3E}">
        <p14:creationId xmlns:p14="http://schemas.microsoft.com/office/powerpoint/2010/main" val="20283712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404FE-1CFB-B15C-6C5A-D7FD175F3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Perform the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E6B00-C4C3-51C8-C367-CE7FF029B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/>
            </a:pPr>
            <a:r>
              <a:rPr lang="en-US" dirty="0"/>
              <a:t>Ask the subject to </a:t>
            </a:r>
            <a:r>
              <a:rPr lang="en-US" b="1" dirty="0"/>
              <a:t>lie supine on an examination couch</a:t>
            </a:r>
            <a:r>
              <a:rPr lang="en-US" dirty="0"/>
              <a:t>.</a:t>
            </a:r>
          </a:p>
          <a:p>
            <a:pPr>
              <a:buFont typeface="+mj-lt"/>
              <a:buAutoNum type="arabicPeriod"/>
            </a:pPr>
            <a:r>
              <a:rPr lang="en-US" dirty="0"/>
              <a:t>Measure the </a:t>
            </a:r>
            <a:r>
              <a:rPr lang="en-US" b="1" dirty="0"/>
              <a:t>baseline heart rate</a:t>
            </a:r>
            <a:r>
              <a:rPr lang="en-US" dirty="0"/>
              <a:t>.</a:t>
            </a:r>
          </a:p>
          <a:p>
            <a:pPr>
              <a:buFont typeface="+mj-lt"/>
              <a:buAutoNum type="arabicPeriod"/>
            </a:pPr>
            <a:r>
              <a:rPr lang="en-US" dirty="0"/>
              <a:t>Have the subject </a:t>
            </a:r>
            <a:r>
              <a:rPr lang="en-US" b="1" dirty="0"/>
              <a:t>blow into a sphygmomanometer tube to maintain a pressure of 40 mmHg for 15 seconds</a:t>
            </a:r>
            <a:r>
              <a:rPr lang="en-US" dirty="0"/>
              <a:t>.</a:t>
            </a:r>
          </a:p>
          <a:p>
            <a:pPr>
              <a:buFont typeface="+mj-lt"/>
              <a:buAutoNum type="arabicPeriod"/>
            </a:pPr>
            <a:r>
              <a:rPr lang="en-US" dirty="0"/>
              <a:t>An alternative method is to </a:t>
            </a:r>
            <a:r>
              <a:rPr lang="en-US" b="1" dirty="0"/>
              <a:t>pinch the nose, close the mouth, and strain as if having a bowel movement</a:t>
            </a:r>
            <a:r>
              <a:rPr lang="en-US" dirty="0"/>
              <a:t>.</a:t>
            </a:r>
          </a:p>
          <a:p>
            <a:pPr>
              <a:buFont typeface="+mj-lt"/>
              <a:buAutoNum type="arabicPeriod"/>
            </a:pPr>
            <a:r>
              <a:rPr lang="en-US" dirty="0"/>
              <a:t>Measure </a:t>
            </a:r>
            <a:r>
              <a:rPr lang="en-US" b="1" dirty="0"/>
              <a:t>heart rate during and after the maneuver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5808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ANS Activation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dirty="0"/>
          </a:p>
          <a:p>
            <a:r>
              <a:rPr dirty="0"/>
              <a:t>Activated by centers in:</a:t>
            </a:r>
          </a:p>
          <a:p>
            <a:r>
              <a:rPr dirty="0"/>
              <a:t>- Spinal cord</a:t>
            </a:r>
          </a:p>
          <a:p>
            <a:r>
              <a:rPr dirty="0"/>
              <a:t>- Brain stem</a:t>
            </a:r>
          </a:p>
          <a:p>
            <a:r>
              <a:rPr dirty="0"/>
              <a:t>- Hypothalamus</a:t>
            </a:r>
          </a:p>
          <a:p>
            <a:r>
              <a:rPr dirty="0"/>
              <a:t>The limbic cortex influences the ANS via lower centers.</a:t>
            </a:r>
          </a:p>
          <a:p>
            <a:r>
              <a:rPr dirty="0"/>
              <a:t>Operates through visceral reflexes.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541B7-578F-65BE-6183-381FCD134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Interpretation of Results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76DC2-E7E2-6A1F-6B08-E8A3CF132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Normal Response:</a:t>
            </a:r>
            <a:r>
              <a:rPr lang="en-US" dirty="0"/>
              <a:t> The </a:t>
            </a:r>
            <a:r>
              <a:rPr lang="en-US" b="1" dirty="0"/>
              <a:t>ratio of highest to lowest heart rate &gt; 1.5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Autonomic Dysfunction:</a:t>
            </a:r>
            <a:r>
              <a:rPr lang="en-US" dirty="0"/>
              <a:t> The </a:t>
            </a:r>
            <a:r>
              <a:rPr lang="en-US" b="1" dirty="0"/>
              <a:t>ratio &lt; 1.1</a:t>
            </a:r>
            <a:r>
              <a:rPr lang="en-US" dirty="0"/>
              <a:t>, indicating impaired nervous system response.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00"/>
                </a:highlight>
              </a:rPr>
              <a:t>Uses of the Valsalva Test Diagnosis of autonomic nervous system disorders. Evaluation of cardiac function in patients with circulatory problems. Detection of autonomic dysfunction, such as in diabetic neuropathy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4277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2037487-260B-02EA-231B-DC043D42DE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9876" y="329938"/>
            <a:ext cx="7956223" cy="6315959"/>
          </a:xfrm>
        </p:spPr>
      </p:pic>
    </p:spTree>
    <p:extLst>
      <p:ext uri="{BB962C8B-B14F-4D97-AF65-F5344CB8AC3E}">
        <p14:creationId xmlns:p14="http://schemas.microsoft.com/office/powerpoint/2010/main" val="19782141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2593C-4CEE-CCB2-791D-9B494425F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Pupillary Light Reflex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AC773-8837-9B54-54A4-B5F10215E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b="1" dirty="0"/>
              <a:t>pupillary light reflex</a:t>
            </a:r>
            <a:r>
              <a:rPr lang="en-US" dirty="0"/>
              <a:t> is a neurological response that controls the size of the pupil in response to light.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It helps assess </a:t>
            </a:r>
            <a:r>
              <a:rPr lang="en-US" b="1" dirty="0"/>
              <a:t>optic nerve (afferent limb)</a:t>
            </a:r>
            <a:r>
              <a:rPr lang="en-US" dirty="0"/>
              <a:t> and </a:t>
            </a:r>
            <a:r>
              <a:rPr lang="en-US" b="1" dirty="0"/>
              <a:t>oculomotor nerve (efferent limb)</a:t>
            </a:r>
            <a:r>
              <a:rPr lang="en-US" dirty="0"/>
              <a:t> function.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437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B3BCB-4168-3F51-9991-4AD385605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Anatomy &amp; Physiology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C4035-4F58-EB98-FE8A-5EB275893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Afferent Limb (Sensory Pathway):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Light enters the eye and stimulates </a:t>
            </a:r>
            <a:r>
              <a:rPr lang="en-US" b="1" dirty="0"/>
              <a:t>retinal photoreceptors</a:t>
            </a:r>
            <a:r>
              <a:rPr lang="en-US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signal is transmitted via the </a:t>
            </a:r>
            <a:r>
              <a:rPr lang="en-US" b="1" dirty="0"/>
              <a:t>optic nerve (CN II)</a:t>
            </a:r>
            <a:r>
              <a:rPr lang="en-US" dirty="0"/>
              <a:t> to the </a:t>
            </a:r>
            <a:r>
              <a:rPr lang="en-US" b="1" dirty="0"/>
              <a:t>pretectal nucleus</a:t>
            </a:r>
            <a:r>
              <a:rPr lang="en-US" dirty="0"/>
              <a:t> in the midbrain.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signal bypasses the </a:t>
            </a:r>
            <a:r>
              <a:rPr lang="en-US" b="1" dirty="0"/>
              <a:t>lateral geniculate nucleus</a:t>
            </a:r>
            <a:r>
              <a:rPr lang="en-US" dirty="0"/>
              <a:t> and reaches the </a:t>
            </a:r>
            <a:r>
              <a:rPr lang="en-US" b="1" dirty="0"/>
              <a:t>Edinger-Westphal nucleus</a:t>
            </a:r>
            <a:r>
              <a:rPr lang="en-US" dirty="0"/>
              <a:t> (part of CN III).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Efferent Limb (Motor Pathway):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parasympathetic fibers from </a:t>
            </a:r>
            <a:r>
              <a:rPr lang="en-US" b="1" dirty="0"/>
              <a:t>Edinger-Westphal nucleus</a:t>
            </a:r>
            <a:r>
              <a:rPr lang="en-US" dirty="0"/>
              <a:t> travel via the </a:t>
            </a:r>
            <a:r>
              <a:rPr lang="en-US" b="1" dirty="0"/>
              <a:t>oculomotor nerve (CN III)</a:t>
            </a:r>
            <a:r>
              <a:rPr lang="en-US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They synapse in the </a:t>
            </a:r>
            <a:r>
              <a:rPr lang="en-US" b="1" dirty="0"/>
              <a:t>ciliary ganglion</a:t>
            </a:r>
            <a:r>
              <a:rPr lang="en-US" dirty="0"/>
              <a:t> in the orbit.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postganglionic fibers stimulate the </a:t>
            </a:r>
            <a:r>
              <a:rPr lang="en-US" b="1" dirty="0"/>
              <a:t>sphincter pupillae muscle</a:t>
            </a:r>
            <a:r>
              <a:rPr lang="en-US" dirty="0"/>
              <a:t>, causing </a:t>
            </a:r>
            <a:r>
              <a:rPr lang="en-US" b="1" dirty="0"/>
              <a:t>pupil constriction (miosis).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3230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26E4F-FF52-D188-855E-5EDA35E70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: Sympathetic vs Parasympathetic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A139B-8251-937E-21AE-A4F2C8B24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Sympathetic Stimulation: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Pupil </a:t>
            </a:r>
            <a:r>
              <a:rPr lang="en-US" b="1" dirty="0"/>
              <a:t>dilation (mydriasis)</a:t>
            </a:r>
            <a:r>
              <a:rPr lang="en-US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Eyelid retraction.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Inhibition of sphincter pupillae muscle.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Parasympathetic Stimulation: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Pupil </a:t>
            </a:r>
            <a:r>
              <a:rPr lang="en-US" b="1" dirty="0"/>
              <a:t>constriction (miosis)</a:t>
            </a:r>
            <a:r>
              <a:rPr lang="en-US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Activation of sphincter pupillae muscle.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8068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096DB-15C5-5BE9-5582-9D474CA06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Testing the Pupillary Light Reflex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C9F3F-6774-CBE1-BA04-F9DFE3464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/>
              <a:t>Procedure: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/>
              <a:t>Ask the subject to </a:t>
            </a:r>
            <a:r>
              <a:rPr lang="en-US" b="1" dirty="0"/>
              <a:t>look straight ahead</a:t>
            </a:r>
            <a:r>
              <a:rPr lang="en-US" dirty="0"/>
              <a:t> with eyes wide open.</a:t>
            </a:r>
          </a:p>
          <a:p>
            <a:pPr>
              <a:buFont typeface="+mj-lt"/>
              <a:buAutoNum type="arabicPeriod"/>
            </a:pPr>
            <a:r>
              <a:rPr lang="en-US" dirty="0"/>
              <a:t>Shine a </a:t>
            </a:r>
            <a:r>
              <a:rPr lang="en-US" b="1" dirty="0"/>
              <a:t>torchlight</a:t>
            </a:r>
            <a:r>
              <a:rPr lang="en-US" dirty="0"/>
              <a:t> from the </a:t>
            </a:r>
            <a:r>
              <a:rPr lang="en-US" b="1" dirty="0"/>
              <a:t>lateral side</a:t>
            </a:r>
            <a:r>
              <a:rPr lang="en-US" dirty="0"/>
              <a:t> of one eye towards the center.</a:t>
            </a:r>
          </a:p>
          <a:p>
            <a:pPr>
              <a:buFont typeface="+mj-lt"/>
              <a:buAutoNum type="arabicPeriod"/>
            </a:pPr>
            <a:r>
              <a:rPr lang="en-US" dirty="0"/>
              <a:t>Observe </a:t>
            </a:r>
            <a:r>
              <a:rPr lang="en-US" b="1" dirty="0"/>
              <a:t>pupil constriction</a:t>
            </a:r>
            <a:r>
              <a:rPr lang="en-US" dirty="0"/>
              <a:t> (Direct Reflex).</a:t>
            </a:r>
          </a:p>
          <a:p>
            <a:pPr>
              <a:buFont typeface="+mj-lt"/>
              <a:buAutoNum type="arabicPeriod"/>
            </a:pPr>
            <a:r>
              <a:rPr lang="en-US" dirty="0"/>
              <a:t>Quickly remove the light and observe </a:t>
            </a:r>
            <a:r>
              <a:rPr lang="en-US" b="1" dirty="0"/>
              <a:t>pupil dilation</a:t>
            </a:r>
            <a:r>
              <a:rPr lang="en-US" dirty="0"/>
              <a:t>.</a:t>
            </a:r>
          </a:p>
          <a:p>
            <a:pPr>
              <a:buFont typeface="+mj-lt"/>
              <a:buAutoNum type="arabicPeriod"/>
            </a:pPr>
            <a:r>
              <a:rPr lang="en-US" dirty="0"/>
              <a:t>Repeat by shining the light in one eye and observing the opposite eye (Consensual Reflex).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95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79CF8-3E07-A359-803F-13D32C096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Types of Pupillary Light Reflexes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D8865-160E-A09F-346D-E63E1ED46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✅ </a:t>
            </a:r>
            <a:r>
              <a:rPr lang="en-US" b="1" dirty="0"/>
              <a:t>Direct Pupillary Light Reflex: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Constriction of the same eye</a:t>
            </a:r>
            <a:r>
              <a:rPr lang="en-US" dirty="0"/>
              <a:t> exposed to light.</a:t>
            </a:r>
          </a:p>
          <a:p>
            <a:pPr>
              <a:buNone/>
            </a:pPr>
            <a:r>
              <a:rPr lang="en-US" dirty="0"/>
              <a:t>✅ </a:t>
            </a:r>
            <a:r>
              <a:rPr lang="en-US" b="1" dirty="0"/>
              <a:t>Consensual Pupillary Light Reflex: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Constriction of the opposite eye</a:t>
            </a:r>
            <a:r>
              <a:rPr lang="en-US" dirty="0"/>
              <a:t> when light is shone in one eye.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825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DC300-22E7-825D-8429-713174EEB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Clinical Significance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B0939-1DA8-010E-A8F5-D78751B72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🔍 </a:t>
            </a:r>
            <a:r>
              <a:rPr lang="en-US" b="1" dirty="0"/>
              <a:t>Abnormal Pupillary Responses Indicate: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Optic nerve lesion (Afferent defect)</a:t>
            </a:r>
            <a:r>
              <a:rPr lang="en-US" dirty="0"/>
              <a:t> → No direct or consensual response in the affected eye.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Oculomotor nerve lesion (Efferent defect)</a:t>
            </a:r>
            <a:r>
              <a:rPr lang="en-US" dirty="0"/>
              <a:t> → No constriction in the affected eye, but consensual response present.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Brainstem lesions</a:t>
            </a:r>
            <a:r>
              <a:rPr lang="en-US" dirty="0"/>
              <a:t> affecting the </a:t>
            </a:r>
            <a:r>
              <a:rPr lang="en-US" b="1" dirty="0"/>
              <a:t>midbrain</a:t>
            </a:r>
            <a:r>
              <a:rPr lang="en-US" dirty="0"/>
              <a:t> (pretectal area).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Horner's syndrome</a:t>
            </a:r>
            <a:r>
              <a:rPr lang="en-US" dirty="0"/>
              <a:t> → Miosis, ptosis, and anhidrosis.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Adie’s pupil</a:t>
            </a:r>
            <a:r>
              <a:rPr lang="en-US" dirty="0"/>
              <a:t> → Slow or absent response due to ciliary ganglion dysfunction.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2507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7A956C6-28D5-58EC-3E6A-420B2F6262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7833" y="631596"/>
            <a:ext cx="7688334" cy="5494567"/>
          </a:xfrm>
        </p:spPr>
      </p:pic>
    </p:spTree>
    <p:extLst>
      <p:ext uri="{BB962C8B-B14F-4D97-AF65-F5344CB8AC3E}">
        <p14:creationId xmlns:p14="http://schemas.microsoft.com/office/powerpoint/2010/main" val="1738399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Sympathetic vs. Parasympathetic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/>
          </a:p>
          <a:p>
            <a:r>
              <a:t>Efferent autonomic signals are transmitted through:</a:t>
            </a:r>
          </a:p>
          <a:p>
            <a:r>
              <a:t>- Sympathetic Nervous System</a:t>
            </a:r>
          </a:p>
          <a:p>
            <a:r>
              <a:t>- Parasympathetic Nervous System</a:t>
            </a:r>
          </a:p>
          <a:p>
            <a:r>
              <a:t>Neurotransmitters:</a:t>
            </a:r>
          </a:p>
          <a:p>
            <a:r>
              <a:t>- Sympathetic: Adrenaline (AD), Noradrenaline (NA)</a:t>
            </a:r>
          </a:p>
          <a:p>
            <a:r>
              <a:t>- Parasympathetic: Acetylcholine (Ach)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Cholinergic &amp; Adrenergic Fibers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dirty="0"/>
          </a:p>
          <a:p>
            <a:r>
              <a:rPr dirty="0"/>
              <a:t>All preganglionic sympathetic &amp; parasympathetic neurons are cholinergic.</a:t>
            </a:r>
          </a:p>
          <a:p>
            <a:r>
              <a:rPr dirty="0"/>
              <a:t>Postganglionic sympathetic neurons are adrenergic, except:</a:t>
            </a:r>
          </a:p>
          <a:p>
            <a:r>
              <a:rPr dirty="0"/>
              <a:t>- Sweat glands</a:t>
            </a:r>
          </a:p>
          <a:p>
            <a:r>
              <a:rPr dirty="0"/>
              <a:t>- Some blood vessels in the skin and skeletal muscles (cholinergic).</a:t>
            </a:r>
          </a:p>
          <a:p>
            <a:r>
              <a:rPr dirty="0"/>
              <a:t>All postganglionic parasympathetic fibers are cholinergic.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Receptor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dirty="0"/>
              <a:t>Cholinergic Receptors:</a:t>
            </a:r>
          </a:p>
          <a:p>
            <a:r>
              <a:rPr dirty="0"/>
              <a:t>- Muscarinic</a:t>
            </a:r>
          </a:p>
          <a:p>
            <a:r>
              <a:rPr dirty="0"/>
              <a:t>- Nicotinic</a:t>
            </a:r>
          </a:p>
          <a:p>
            <a:r>
              <a:rPr dirty="0"/>
              <a:t>Adrenergic Receptors:</a:t>
            </a:r>
          </a:p>
          <a:p>
            <a:r>
              <a:rPr dirty="0"/>
              <a:t>- Alpha (α1, α2)</a:t>
            </a:r>
          </a:p>
          <a:p>
            <a:r>
              <a:rPr dirty="0"/>
              <a:t>- Beta (β1, β2, β3)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Clinical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dirty="0"/>
          </a:p>
          <a:p>
            <a:r>
              <a:rPr dirty="0"/>
              <a:t>ANS abnormalities seen in:</a:t>
            </a:r>
          </a:p>
          <a:p>
            <a:r>
              <a:rPr dirty="0"/>
              <a:t>- Diabetes Mellitus</a:t>
            </a:r>
          </a:p>
          <a:p>
            <a:r>
              <a:rPr dirty="0"/>
              <a:t>- Alcoholism</a:t>
            </a:r>
          </a:p>
          <a:p>
            <a:r>
              <a:rPr dirty="0"/>
              <a:t>- Chronic lead poisoning</a:t>
            </a:r>
          </a:p>
          <a:p>
            <a:r>
              <a:rPr dirty="0"/>
              <a:t>- Leprosy</a:t>
            </a:r>
          </a:p>
          <a:p>
            <a:r>
              <a:rPr dirty="0"/>
              <a:t>- Amyloidosis</a:t>
            </a:r>
          </a:p>
          <a:p>
            <a:r>
              <a:rPr dirty="0"/>
              <a:t>Symptoms:</a:t>
            </a:r>
          </a:p>
          <a:p>
            <a:r>
              <a:rPr dirty="0"/>
              <a:t>- Impaired cardiovascular reflexes</a:t>
            </a:r>
          </a:p>
          <a:p>
            <a:r>
              <a:rPr dirty="0"/>
              <a:t>- Impaired bladder control</a:t>
            </a:r>
          </a:p>
          <a:p>
            <a:r>
              <a:rPr dirty="0"/>
              <a:t>- Decreased sensation in extremities</a:t>
            </a:r>
          </a:p>
          <a:p>
            <a:r>
              <a:rPr dirty="0"/>
              <a:t>- Peripheral nerve damage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- Torch</a:t>
            </a:r>
          </a:p>
          <a:p>
            <a:r>
              <a:t>- Hand watch</a:t>
            </a:r>
          </a:p>
          <a:p>
            <a:r>
              <a:t>- Sphygmomanometer</a:t>
            </a:r>
          </a:p>
          <a:p>
            <a:r>
              <a:t>- Stethoscope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I.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dirty="0"/>
              <a:t>Standing Test for Orthostatic Hypotension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Test to assess cardio-depressor nerve function and blood pressure changes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1505</Words>
  <Application>Microsoft Office PowerPoint</Application>
  <PresentationFormat>On-screen Show (4:3)</PresentationFormat>
  <Paragraphs>184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Courier New</vt:lpstr>
      <vt:lpstr>Symbol</vt:lpstr>
      <vt:lpstr>Times New Roman</vt:lpstr>
      <vt:lpstr>Office Theme</vt:lpstr>
      <vt:lpstr>Lab. 17: Examination of the Autonomic Nervous System (ANS)</vt:lpstr>
      <vt:lpstr>Principle</vt:lpstr>
      <vt:lpstr>ANS Activation</vt:lpstr>
      <vt:lpstr>Sympathetic vs. Parasympathetic Systems</vt:lpstr>
      <vt:lpstr>Cholinergic &amp; Adrenergic Fibers</vt:lpstr>
      <vt:lpstr>Receptor Types</vt:lpstr>
      <vt:lpstr>Clinical Conditions</vt:lpstr>
      <vt:lpstr>Materials</vt:lpstr>
      <vt:lpstr>I. Standing Test for Orthostatic Hypotension</vt:lpstr>
      <vt:lpstr>Standing Test for Orthostatic Hypotension</vt:lpstr>
      <vt:lpstr>Steps</vt:lpstr>
      <vt:lpstr>Normal Findings</vt:lpstr>
      <vt:lpstr>Orthostatic Hypotension (OH)</vt:lpstr>
      <vt:lpstr>In Non-Neurogenic Causes of OH</vt:lpstr>
      <vt:lpstr>II. Deep Breaths Test</vt:lpstr>
      <vt:lpstr>II. Deep Breaths Test</vt:lpstr>
      <vt:lpstr>III .Heart Beat Variation</vt:lpstr>
      <vt:lpstr>III .Heart Beat Variation</vt:lpstr>
      <vt:lpstr>How to Perform the Test</vt:lpstr>
      <vt:lpstr>Normal Findings</vt:lpstr>
      <vt:lpstr>Autonomic Dysfunction</vt:lpstr>
      <vt:lpstr>IV. Handgrip test: </vt:lpstr>
      <vt:lpstr>Purpose</vt:lpstr>
      <vt:lpstr>How to Perform the Test</vt:lpstr>
      <vt:lpstr>Normal Findings</vt:lpstr>
      <vt:lpstr>PowerPoint Presentation</vt:lpstr>
      <vt:lpstr>Valsalva Test</vt:lpstr>
      <vt:lpstr>  Physiological Phases of the Valsalva Test </vt:lpstr>
      <vt:lpstr>How to Perform the Test</vt:lpstr>
      <vt:lpstr>Interpretation of Results</vt:lpstr>
      <vt:lpstr>PowerPoint Presentation</vt:lpstr>
      <vt:lpstr>Pupillary Light Reflex</vt:lpstr>
      <vt:lpstr>Anatomy &amp; Physiology</vt:lpstr>
      <vt:lpstr>: Sympathetic vs Parasympathetic Effect</vt:lpstr>
      <vt:lpstr> Testing the Pupillary Light Reflex</vt:lpstr>
      <vt:lpstr>Types of Pupillary Light Reflexes</vt:lpstr>
      <vt:lpstr>Clinical Significance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ACER</dc:creator>
  <cp:keywords/>
  <dc:description>generated using python-pptx</dc:description>
  <cp:lastModifiedBy>ACER</cp:lastModifiedBy>
  <cp:revision>8</cp:revision>
  <dcterms:created xsi:type="dcterms:W3CDTF">2013-01-27T09:14:16Z</dcterms:created>
  <dcterms:modified xsi:type="dcterms:W3CDTF">2025-03-17T19:35:25Z</dcterms:modified>
  <cp:category/>
</cp:coreProperties>
</file>