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7" r:id="rId1"/>
  </p:sldMasterIdLst>
  <p:sldIdLst>
    <p:sldId id="256" r:id="rId2"/>
    <p:sldId id="257" r:id="rId3"/>
    <p:sldId id="277" r:id="rId4"/>
    <p:sldId id="268" r:id="rId5"/>
    <p:sldId id="269" r:id="rId6"/>
    <p:sldId id="278" r:id="rId7"/>
    <p:sldId id="270" r:id="rId8"/>
    <p:sldId id="279" r:id="rId9"/>
    <p:sldId id="271" r:id="rId10"/>
    <p:sldId id="272" r:id="rId11"/>
    <p:sldId id="280" r:id="rId12"/>
    <p:sldId id="273" r:id="rId13"/>
    <p:sldId id="281" r:id="rId14"/>
    <p:sldId id="274" r:id="rId15"/>
    <p:sldId id="282" r:id="rId16"/>
    <p:sldId id="275" r:id="rId17"/>
    <p:sldId id="283" r:id="rId18"/>
    <p:sldId id="284" r:id="rId19"/>
    <p:sldId id="276" r:id="rId20"/>
    <p:sldId id="267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287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459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72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86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73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555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507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742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710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360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123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285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673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8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541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0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DB59-FDFC-4A9A-8EB0-A70CB2E89B4A}" type="datetimeFigureOut">
              <a:rPr lang="ar-IQ" smtClean="0"/>
              <a:t>11/09/1446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531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992888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 smtClean="0">
                <a:solidFill>
                  <a:srgbClr val="000000"/>
                </a:solidFill>
                <a:effectLst/>
                <a:latin typeface="Arial"/>
              </a:rPr>
              <a:t>General Histology Practical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ar-IQ" dirty="0" smtClean="0"/>
              <a:t> </a:t>
            </a:r>
            <a:r>
              <a:rPr lang="en-US" dirty="0" smtClean="0"/>
              <a:t> for second stage students</a:t>
            </a:r>
            <a:br>
              <a:rPr lang="en-US" dirty="0" smtClean="0"/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300" b="1" dirty="0">
                <a:solidFill>
                  <a:srgbClr val="DA1F28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Endocrine system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4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56" y="-315416"/>
            <a:ext cx="8496944" cy="9807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Parathyroid gland</a:t>
            </a:r>
            <a:endParaRPr lang="ar-IQ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692696"/>
            <a:ext cx="9149368" cy="61653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consists </a:t>
            </a:r>
            <a:r>
              <a:rPr lang="en-US" sz="2800" b="1" dirty="0">
                <a:cs typeface="+mj-cs"/>
              </a:rPr>
              <a:t>of four small, oval lobes situated on the back of the thyroid gland. </a:t>
            </a:r>
            <a:endParaRPr lang="en-US" sz="2800" b="1" dirty="0" smtClean="0">
              <a:cs typeface="+mj-cs"/>
            </a:endParaRP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Compose of </a:t>
            </a:r>
            <a:r>
              <a:rPr lang="en-US" sz="2800" b="1" dirty="0" smtClean="0">
                <a:cs typeface="+mj-cs"/>
              </a:rPr>
              <a:t>two </a:t>
            </a:r>
            <a:r>
              <a:rPr lang="en-US" sz="2800" b="1" dirty="0">
                <a:cs typeface="+mj-cs"/>
              </a:rPr>
              <a:t>cell </a:t>
            </a:r>
            <a:r>
              <a:rPr lang="en-US" sz="2800" b="1" dirty="0" smtClean="0">
                <a:cs typeface="+mj-cs"/>
              </a:rPr>
              <a:t>types </a:t>
            </a:r>
            <a:endParaRPr lang="en-US" sz="2800" b="1" dirty="0" smtClean="0">
              <a:cs typeface="+mj-cs"/>
            </a:endParaRP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/>
                </a:solidFill>
                <a:cs typeface="+mj-cs"/>
              </a:rPr>
              <a:t>chief cells </a:t>
            </a:r>
            <a:r>
              <a:rPr lang="en-US" sz="2800" b="1" dirty="0" smtClean="0">
                <a:cs typeface="+mj-cs"/>
              </a:rPr>
              <a:t>which </a:t>
            </a:r>
            <a:r>
              <a:rPr lang="en-US" sz="2800" b="1" dirty="0">
                <a:cs typeface="+mj-cs"/>
              </a:rPr>
              <a:t>stain </a:t>
            </a:r>
            <a:r>
              <a:rPr lang="en-US" sz="2800" b="1" dirty="0" err="1" smtClean="0">
                <a:cs typeface="+mj-cs"/>
              </a:rPr>
              <a:t>eosinophilic</a:t>
            </a:r>
            <a:endParaRPr lang="en-US" sz="2800" b="1" dirty="0" smtClean="0">
              <a:cs typeface="+mj-cs"/>
            </a:endParaRP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2"/>
                </a:solidFill>
                <a:cs typeface="+mj-cs"/>
              </a:rPr>
              <a:t>oxyphil</a:t>
            </a:r>
            <a:r>
              <a:rPr lang="en-US" sz="2800" b="1" dirty="0" smtClean="0">
                <a:solidFill>
                  <a:schemeClr val="accent2"/>
                </a:solidFill>
                <a:cs typeface="+mj-cs"/>
              </a:rPr>
              <a:t> cells</a:t>
            </a:r>
            <a:r>
              <a:rPr lang="en-US" sz="2800" b="1" dirty="0" smtClean="0">
                <a:cs typeface="+mj-cs"/>
              </a:rPr>
              <a:t>  </a:t>
            </a:r>
            <a:r>
              <a:rPr lang="en-US" sz="2800" b="1" dirty="0">
                <a:cs typeface="+mj-cs"/>
              </a:rPr>
              <a:t>which are fewer in number, larger, and stain more deeply with eosin compared to the chief cells.</a:t>
            </a:r>
            <a:endParaRPr lang="en-US" sz="28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31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34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56" y="-315416"/>
            <a:ext cx="8496944" cy="9807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Adrenal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glands</a:t>
            </a:r>
            <a:endParaRPr lang="ar-IQ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692696"/>
            <a:ext cx="9149368" cy="61653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 Location: Cranial to the kidneys, surrounded by dense connective tissue.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Regions</a:t>
            </a:r>
            <a:r>
              <a:rPr lang="en-US" sz="2800" b="1" dirty="0" smtClean="0">
                <a:cs typeface="+mj-cs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cs typeface="+mj-cs"/>
              </a:rPr>
              <a:t> Cortex </a:t>
            </a:r>
            <a:r>
              <a:rPr lang="en-US" sz="2800" b="1" dirty="0">
                <a:cs typeface="+mj-cs"/>
              </a:rPr>
              <a:t>(80-90% of the gland, yellowish, outer </a:t>
            </a:r>
            <a:r>
              <a:rPr lang="en-US" sz="2800" b="1" dirty="0" smtClean="0">
                <a:cs typeface="+mj-cs"/>
              </a:rPr>
              <a:t>part)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cs typeface="+mj-cs"/>
              </a:rPr>
              <a:t>Medulla </a:t>
            </a:r>
            <a:r>
              <a:rPr lang="en-US" sz="2800" b="1" dirty="0">
                <a:cs typeface="+mj-cs"/>
              </a:rPr>
              <a:t>(inner region)</a:t>
            </a:r>
          </a:p>
        </p:txBody>
      </p:sp>
    </p:spTree>
    <p:extLst>
      <p:ext uri="{BB962C8B-B14F-4D97-AF65-F5344CB8AC3E}">
        <p14:creationId xmlns:p14="http://schemas.microsoft.com/office/powerpoint/2010/main" val="24870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"/>
            <a:ext cx="97210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8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56" y="-315416"/>
            <a:ext cx="8496944" cy="9807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adrenal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glands</a:t>
            </a:r>
            <a:endParaRPr lang="ar-IQ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692696"/>
            <a:ext cx="9149368" cy="61653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cs typeface="+mj-cs"/>
              </a:rPr>
              <a:t>Cortex Layers: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>
                <a:solidFill>
                  <a:schemeClr val="accent1"/>
                </a:solidFill>
                <a:cs typeface="+mj-cs"/>
              </a:rPr>
              <a:t>1. Zona Glomerulosa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(13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% of adrenal volume)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Small 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columnar cells in cords and clusters.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1"/>
                </a:solidFill>
                <a:cs typeface="+mj-cs"/>
              </a:rPr>
              <a:t>2</a:t>
            </a:r>
            <a:r>
              <a:rPr lang="en-US" sz="2400" b="1" dirty="0">
                <a:solidFill>
                  <a:schemeClr val="accent1"/>
                </a:solidFill>
                <a:cs typeface="+mj-cs"/>
              </a:rPr>
              <a:t>. Zona </a:t>
            </a:r>
            <a:r>
              <a:rPr lang="en-US" sz="2400" b="1" dirty="0" err="1">
                <a:solidFill>
                  <a:schemeClr val="accent1"/>
                </a:solidFill>
                <a:cs typeface="+mj-cs"/>
              </a:rPr>
              <a:t>Fasciculata</a:t>
            </a:r>
            <a:r>
              <a:rPr lang="en-US" sz="2400" b="1" dirty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(80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% of adrenal volume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Largest layer, contains large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polyhedral </a:t>
            </a:r>
            <a:r>
              <a:rPr lang="en-US" sz="2400" b="1" dirty="0" err="1" smtClean="0">
                <a:solidFill>
                  <a:schemeClr val="tx1"/>
                </a:solidFill>
                <a:cs typeface="+mj-cs"/>
              </a:rPr>
              <a:t>spongiocytes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in radial columns.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>
                <a:solidFill>
                  <a:schemeClr val="accent1"/>
                </a:solidFill>
                <a:cs typeface="+mj-cs"/>
              </a:rPr>
              <a:t>3. Zona </a:t>
            </a:r>
            <a:r>
              <a:rPr lang="en-US" sz="2400" b="1" dirty="0" err="1">
                <a:solidFill>
                  <a:schemeClr val="accent1"/>
                </a:solidFill>
                <a:cs typeface="+mj-cs"/>
              </a:rPr>
              <a:t>Reticularis</a:t>
            </a:r>
            <a:r>
              <a:rPr lang="en-US" sz="2400" b="1" dirty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(7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% of adrenal volume)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Dark 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acidophilic cells in cords, smaller than </a:t>
            </a:r>
            <a:r>
              <a:rPr lang="en-US" sz="2400" b="1" dirty="0" err="1">
                <a:solidFill>
                  <a:schemeClr val="tx1"/>
                </a:solidFill>
                <a:cs typeface="+mj-cs"/>
              </a:rPr>
              <a:t>spongiocytes</a:t>
            </a:r>
            <a:r>
              <a:rPr lang="en-US" sz="2400" b="1" dirty="0">
                <a:solidFill>
                  <a:schemeClr val="tx1"/>
                </a:solidFill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1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3" y="143910"/>
            <a:ext cx="964907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07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56" y="-315416"/>
            <a:ext cx="8496944" cy="9807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Suprarenal (adrenal) glands</a:t>
            </a: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692696"/>
            <a:ext cx="9149368" cy="61653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Medulla</a:t>
            </a:r>
            <a:endParaRPr lang="en-US" sz="2800" b="1" dirty="0">
              <a:solidFill>
                <a:schemeClr val="bg2">
                  <a:lumMod val="25000"/>
                </a:schemeClr>
              </a:solidFill>
              <a:cs typeface="+mj-cs"/>
            </a:endParaRPr>
          </a:p>
          <a:p>
            <a:pPr marL="457200" lvl="0" indent="-457200">
              <a:lnSpc>
                <a:spcPct val="15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Contains </a:t>
            </a:r>
            <a:r>
              <a:rPr lang="en-US" sz="2800" b="1" dirty="0" err="1">
                <a:solidFill>
                  <a:schemeClr val="accent1"/>
                </a:solidFill>
                <a:cs typeface="+mj-cs"/>
              </a:rPr>
              <a:t>chromaffin</a:t>
            </a:r>
            <a:r>
              <a:rPr lang="en-US" sz="2800" b="1" dirty="0">
                <a:solidFill>
                  <a:schemeClr val="accent1"/>
                </a:solidFill>
                <a:cs typeface="+mj-cs"/>
              </a:rPr>
              <a:t> cells </a:t>
            </a:r>
            <a:r>
              <a:rPr lang="en-US" sz="2800" b="1" dirty="0">
                <a:cs typeface="+mj-cs"/>
              </a:rPr>
              <a:t>(large epithelial cells in clusters or short cords).</a:t>
            </a:r>
          </a:p>
          <a:p>
            <a:pPr marL="457200" lvl="0" indent="-457200">
              <a:lnSpc>
                <a:spcPct val="15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Sympathetic </a:t>
            </a:r>
            <a:r>
              <a:rPr lang="en-US" sz="2800" b="1" dirty="0">
                <a:cs typeface="+mj-cs"/>
              </a:rPr>
              <a:t>ganglion cells interspersed within dense connective tissue.</a:t>
            </a:r>
            <a:endParaRPr lang="en-US" sz="28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3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1" y="-45640"/>
            <a:ext cx="9601514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35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7"/>
            <a:ext cx="9144000" cy="685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28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56" y="-315416"/>
            <a:ext cx="8496944" cy="9807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Pineal gland</a:t>
            </a:r>
            <a:endParaRPr lang="ar-IQ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692696"/>
            <a:ext cx="9149368" cy="61653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457200" lvl="0" indent="-457200" algn="l" rtl="0">
              <a:lnSpc>
                <a:spcPct val="15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it is conically shaped, </a:t>
            </a:r>
            <a:r>
              <a:rPr lang="en-US" sz="2800" b="1" dirty="0" smtClean="0">
                <a:cs typeface="+mj-cs"/>
              </a:rPr>
              <a:t>the parenchymal </a:t>
            </a:r>
            <a:r>
              <a:rPr lang="en-US" sz="2800" b="1" dirty="0">
                <a:cs typeface="+mj-cs"/>
              </a:rPr>
              <a:t>cells are composed of:</a:t>
            </a:r>
          </a:p>
          <a:p>
            <a:pPr marL="457200" lvl="0" indent="-457200" algn="l" rtl="0">
              <a:lnSpc>
                <a:spcPct val="15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  <a:cs typeface="+mj-cs"/>
              </a:rPr>
              <a:t>1.Pinealocytes.</a:t>
            </a:r>
          </a:p>
          <a:p>
            <a:pPr marL="457200" lvl="0" indent="-457200" algn="l" rtl="0">
              <a:lnSpc>
                <a:spcPct val="15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  <a:cs typeface="+mj-cs"/>
              </a:rPr>
              <a:t>2.interstitial cells(</a:t>
            </a:r>
            <a:r>
              <a:rPr lang="en-US" sz="2800" b="1" dirty="0" err="1">
                <a:solidFill>
                  <a:schemeClr val="accent2"/>
                </a:solidFill>
                <a:cs typeface="+mj-cs"/>
              </a:rPr>
              <a:t>neuroglial</a:t>
            </a:r>
            <a:r>
              <a:rPr lang="en-US" sz="2800" b="1" dirty="0">
                <a:solidFill>
                  <a:schemeClr val="accent2"/>
                </a:solidFill>
                <a:cs typeface="+mj-cs"/>
              </a:rPr>
              <a:t> cells).</a:t>
            </a:r>
          </a:p>
          <a:p>
            <a:pPr marL="457200" lvl="0" indent="-457200" algn="l" rtl="0">
              <a:lnSpc>
                <a:spcPct val="15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  <a:cs typeface="+mj-cs"/>
              </a:rPr>
              <a:t>3. Brain sand</a:t>
            </a:r>
            <a:r>
              <a:rPr lang="en-US" sz="2800" b="1" dirty="0">
                <a:cs typeface="+mj-cs"/>
              </a:rPr>
              <a:t>.</a:t>
            </a:r>
          </a:p>
          <a:p>
            <a:pPr marL="457200" lvl="0" indent="-457200" algn="l" rtl="0">
              <a:lnSpc>
                <a:spcPct val="15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accent5"/>
                </a:solidFill>
                <a:cs typeface="+mj-cs"/>
              </a:rPr>
              <a:t>Pinealocytes</a:t>
            </a:r>
            <a:r>
              <a:rPr lang="en-US" sz="2800" b="1" dirty="0">
                <a:solidFill>
                  <a:schemeClr val="accent5"/>
                </a:solidFill>
                <a:cs typeface="+mj-cs"/>
              </a:rPr>
              <a:t> </a:t>
            </a:r>
            <a:r>
              <a:rPr lang="en-US" sz="2800" b="1" dirty="0">
                <a:cs typeface="+mj-cs"/>
              </a:rPr>
              <a:t>are basophilic </a:t>
            </a:r>
            <a:r>
              <a:rPr lang="en-US" sz="2800" b="1" dirty="0" smtClean="0">
                <a:cs typeface="+mj-cs"/>
              </a:rPr>
              <a:t>cells with </a:t>
            </a:r>
            <a:r>
              <a:rPr lang="en-US" sz="2800" b="1" dirty="0">
                <a:cs typeface="+mj-cs"/>
              </a:rPr>
              <a:t>one or two long </a:t>
            </a:r>
            <a:r>
              <a:rPr lang="en-US" sz="2800" b="1" dirty="0" smtClean="0">
                <a:cs typeface="+mj-cs"/>
              </a:rPr>
              <a:t>processes.</a:t>
            </a:r>
          </a:p>
        </p:txBody>
      </p:sp>
    </p:spTree>
    <p:extLst>
      <p:ext uri="{BB962C8B-B14F-4D97-AF65-F5344CB8AC3E}">
        <p14:creationId xmlns:p14="http://schemas.microsoft.com/office/powerpoint/2010/main" val="3023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3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Pituitary gland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2" y="1148881"/>
            <a:ext cx="9149368" cy="5854824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 err="1" smtClean="0">
                <a:cs typeface="+mj-cs"/>
              </a:rPr>
              <a:t>Hypophysis</a:t>
            </a:r>
            <a:r>
              <a:rPr lang="en-US" sz="3200" b="1" dirty="0" smtClean="0">
                <a:cs typeface="+mj-cs"/>
              </a:rPr>
              <a:t> has two subdivisions</a:t>
            </a:r>
            <a:r>
              <a:rPr lang="en-US" sz="3200" b="1" dirty="0">
                <a:cs typeface="+mj-cs"/>
              </a:rPr>
              <a:t>:</a:t>
            </a:r>
          </a:p>
          <a:p>
            <a:pPr marL="0" indent="0" algn="l" rtl="0">
              <a:buNone/>
            </a:pPr>
            <a:r>
              <a:rPr lang="en-US" sz="3200" b="1" dirty="0" smtClean="0">
                <a:cs typeface="+mj-cs"/>
              </a:rPr>
              <a:t>A. </a:t>
            </a:r>
            <a:r>
              <a:rPr lang="en-US" sz="3200" b="1" dirty="0" smtClean="0">
                <a:solidFill>
                  <a:schemeClr val="accent2"/>
                </a:solidFill>
                <a:cs typeface="+mj-cs"/>
              </a:rPr>
              <a:t>Adeno </a:t>
            </a:r>
            <a:r>
              <a:rPr lang="en-US" sz="3200" b="1" dirty="0" err="1" smtClean="0">
                <a:solidFill>
                  <a:schemeClr val="accent2"/>
                </a:solidFill>
                <a:cs typeface="+mj-cs"/>
              </a:rPr>
              <a:t>hypophysis</a:t>
            </a:r>
            <a:r>
              <a:rPr lang="en-US" sz="3200" b="1" dirty="0" smtClean="0">
                <a:solidFill>
                  <a:schemeClr val="accent2"/>
                </a:solidFill>
                <a:cs typeface="+mj-cs"/>
              </a:rPr>
              <a:t> </a:t>
            </a:r>
            <a:r>
              <a:rPr lang="en-US" sz="3200" b="1" dirty="0">
                <a:solidFill>
                  <a:schemeClr val="accent2"/>
                </a:solidFill>
                <a:cs typeface="+mj-cs"/>
              </a:rPr>
              <a:t>(glandular portion)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>
                <a:cs typeface="+mj-cs"/>
              </a:rPr>
              <a:t>1- Pars </a:t>
            </a:r>
            <a:r>
              <a:rPr lang="en-US" sz="3200" b="1" dirty="0" err="1">
                <a:cs typeface="+mj-cs"/>
              </a:rPr>
              <a:t>distalis</a:t>
            </a:r>
            <a:endParaRPr lang="en-US" sz="3200" b="1" dirty="0">
              <a:cs typeface="+mj-cs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>
                <a:cs typeface="+mj-cs"/>
              </a:rPr>
              <a:t>2- Pars intermedia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>
                <a:cs typeface="+mj-cs"/>
              </a:rPr>
              <a:t>3- Pars </a:t>
            </a:r>
            <a:r>
              <a:rPr lang="en-US" sz="3200" b="1" dirty="0" err="1">
                <a:cs typeface="+mj-cs"/>
              </a:rPr>
              <a:t>tuberalis</a:t>
            </a:r>
            <a:endParaRPr lang="en-US" sz="3200" b="1" dirty="0">
              <a:cs typeface="+mj-cs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cs typeface="+mj-cs"/>
              </a:rPr>
              <a:t>B. </a:t>
            </a:r>
            <a:r>
              <a:rPr lang="en-US" sz="3200" b="1" dirty="0" smtClean="0">
                <a:solidFill>
                  <a:schemeClr val="accent2"/>
                </a:solidFill>
                <a:cs typeface="+mj-cs"/>
              </a:rPr>
              <a:t>Neuro </a:t>
            </a:r>
            <a:r>
              <a:rPr lang="en-US" sz="3200" b="1" dirty="0" err="1" smtClean="0">
                <a:solidFill>
                  <a:schemeClr val="accent2"/>
                </a:solidFill>
                <a:cs typeface="+mj-cs"/>
              </a:rPr>
              <a:t>hypophysis</a:t>
            </a:r>
            <a:r>
              <a:rPr lang="en-US" sz="3200" b="1" dirty="0" smtClean="0">
                <a:solidFill>
                  <a:schemeClr val="accent2"/>
                </a:solidFill>
                <a:cs typeface="+mj-cs"/>
              </a:rPr>
              <a:t> </a:t>
            </a:r>
            <a:r>
              <a:rPr lang="en-US" sz="3200" b="1" dirty="0">
                <a:solidFill>
                  <a:schemeClr val="accent2"/>
                </a:solidFill>
                <a:cs typeface="+mj-cs"/>
              </a:rPr>
              <a:t>(nervous portion)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>
                <a:cs typeface="+mj-cs"/>
              </a:rPr>
              <a:t>1- Median eminence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>
                <a:cs typeface="+mj-cs"/>
              </a:rPr>
              <a:t>2- infundibulum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>
                <a:cs typeface="+mj-cs"/>
              </a:rPr>
              <a:t>3- Pars nervosa</a:t>
            </a:r>
          </a:p>
        </p:txBody>
      </p:sp>
    </p:spTree>
    <p:extLst>
      <p:ext uri="{BB962C8B-B14F-4D97-AF65-F5344CB8AC3E}">
        <p14:creationId xmlns:p14="http://schemas.microsoft.com/office/powerpoint/2010/main" val="24572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4" y="0"/>
            <a:ext cx="9303528" cy="683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496944" cy="9807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Pituitary gland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702636"/>
            <a:ext cx="9149368" cy="6165304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           Pars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Distalis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cs typeface="+mj-cs"/>
              </a:rPr>
              <a:t>Contains </a:t>
            </a:r>
            <a:r>
              <a:rPr lang="en-US" sz="2800" b="1" dirty="0">
                <a:cs typeface="+mj-cs"/>
              </a:rPr>
              <a:t>glandular cells arranged in irregular clusters or cords.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cs typeface="+mj-cs"/>
              </a:rPr>
              <a:t>Chromophils</a:t>
            </a: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(cells with dye affinity) are divided into: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cs typeface="+mj-cs"/>
              </a:rPr>
              <a:t>Acidophils</a:t>
            </a: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(most </a:t>
            </a:r>
            <a:r>
              <a:rPr lang="en-US" sz="2800" b="1" dirty="0" smtClean="0">
                <a:cs typeface="+mj-cs"/>
              </a:rPr>
              <a:t>abundant) Stain </a:t>
            </a:r>
            <a:r>
              <a:rPr lang="en-US" sz="2800" b="1" dirty="0">
                <a:cs typeface="+mj-cs"/>
              </a:rPr>
              <a:t>pink/red, include </a:t>
            </a:r>
            <a:r>
              <a:rPr lang="en-US" sz="2800" b="1" dirty="0" err="1">
                <a:cs typeface="+mj-cs"/>
              </a:rPr>
              <a:t>somatotrophs</a:t>
            </a:r>
            <a:r>
              <a:rPr lang="en-US" sz="2800" b="1" dirty="0">
                <a:cs typeface="+mj-cs"/>
              </a:rPr>
              <a:t> &amp; </a:t>
            </a:r>
            <a:r>
              <a:rPr lang="en-US" sz="2800" b="1" dirty="0" err="1">
                <a:cs typeface="+mj-cs"/>
              </a:rPr>
              <a:t>mammotrophs</a:t>
            </a:r>
            <a:r>
              <a:rPr lang="en-US" sz="2800" b="1" dirty="0" smtClean="0">
                <a:cs typeface="+mj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Basophils (stain blue):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cs typeface="+mj-cs"/>
              </a:rPr>
              <a:t>Subtypes of basophils </a:t>
            </a:r>
            <a:r>
              <a:rPr lang="en-US" sz="2800" b="1" dirty="0" err="1" smtClean="0">
                <a:cs typeface="+mj-cs"/>
              </a:rPr>
              <a:t>corticotrophs</a:t>
            </a:r>
            <a:r>
              <a:rPr lang="en-US" sz="2800" b="1" dirty="0">
                <a:cs typeface="+mj-cs"/>
              </a:rPr>
              <a:t>, </a:t>
            </a:r>
            <a:r>
              <a:rPr lang="en-US" sz="2800" b="1" dirty="0" err="1">
                <a:cs typeface="+mj-cs"/>
              </a:rPr>
              <a:t>thyrotrophs</a:t>
            </a:r>
            <a:r>
              <a:rPr lang="en-US" sz="2800" b="1" dirty="0">
                <a:cs typeface="+mj-cs"/>
              </a:rPr>
              <a:t>, </a:t>
            </a:r>
            <a:r>
              <a:rPr lang="en-US" sz="2800" b="1" dirty="0" err="1" smtClean="0">
                <a:cs typeface="+mj-cs"/>
              </a:rPr>
              <a:t>gonadotrophs</a:t>
            </a:r>
            <a:r>
              <a:rPr lang="en-US" sz="2800" b="1" dirty="0" smtClean="0"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3.</a:t>
            </a:r>
            <a:r>
              <a:rPr lang="en-US" sz="2800" b="1" dirty="0" smtClean="0">
                <a:cs typeface="+mj-cs"/>
              </a:rPr>
              <a:t>  </a:t>
            </a:r>
            <a:r>
              <a:rPr lang="en-US" sz="2800" b="1" dirty="0" err="1" smtClean="0">
                <a:cs typeface="+mj-cs"/>
              </a:rPr>
              <a:t>Chromophobes</a:t>
            </a:r>
            <a:r>
              <a:rPr lang="en-US" sz="2800" b="1" dirty="0">
                <a:cs typeface="+mj-cs"/>
              </a:rPr>
              <a:t>: Weakly staining small cells</a:t>
            </a:r>
            <a:r>
              <a:rPr lang="en-US" sz="2800" b="1" dirty="0" smtClean="0">
                <a:cs typeface="+mj-cs"/>
              </a:rPr>
              <a:t>.</a:t>
            </a:r>
            <a:endParaRPr lang="en-US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29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9807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Pituitary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gland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702635"/>
            <a:ext cx="9149368" cy="6165304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Pars Intermedia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/>
              <a:t>  </a:t>
            </a:r>
            <a:r>
              <a:rPr lang="en-US" sz="3200" b="1" dirty="0"/>
              <a:t>Located between pars </a:t>
            </a:r>
            <a:r>
              <a:rPr lang="en-US" sz="3200" b="1" dirty="0" err="1"/>
              <a:t>distalis</a:t>
            </a:r>
            <a:r>
              <a:rPr lang="en-US" sz="3200" b="1" dirty="0"/>
              <a:t> and pars nervosa.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/>
              <a:t> </a:t>
            </a:r>
            <a:r>
              <a:rPr lang="en-US" sz="3200" b="1" dirty="0" smtClean="0"/>
              <a:t>Characterized </a:t>
            </a:r>
            <a:r>
              <a:rPr lang="en-US" sz="3200" b="1" dirty="0"/>
              <a:t>by cuboidal cells.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/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Pars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Tuberalis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Infundibulum </a:t>
            </a:r>
            <a:r>
              <a:rPr lang="en-US" sz="3200" b="1" dirty="0" smtClean="0"/>
              <a:t>Form </a:t>
            </a:r>
            <a:r>
              <a:rPr lang="en-US" sz="3200" b="1" dirty="0"/>
              <a:t>the </a:t>
            </a:r>
            <a:r>
              <a:rPr lang="en-US" sz="3200" b="1" dirty="0" err="1"/>
              <a:t>hypophyseal</a:t>
            </a:r>
            <a:r>
              <a:rPr lang="en-US" sz="3200" b="1" dirty="0"/>
              <a:t> stalk (absent on the posterior aspect).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08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9807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Thyroid gland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692696"/>
            <a:ext cx="9149368" cy="6165304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 smtClean="0">
              <a:cs typeface="+mj-cs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Location</a:t>
            </a:r>
            <a:r>
              <a:rPr lang="en-US" sz="2800" b="1" dirty="0">
                <a:cs typeface="+mj-cs"/>
              </a:rPr>
              <a:t>: Lies just below the larynx.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Structure : Consists </a:t>
            </a:r>
            <a:r>
              <a:rPr lang="en-US" sz="2800" b="1" dirty="0">
                <a:cs typeface="+mj-cs"/>
              </a:rPr>
              <a:t>of two lobes connected by an isthmus.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Surrounded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by a dense, irregular collagenous connective tissue capsule.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Septa </a:t>
            </a:r>
            <a:r>
              <a:rPr lang="en-US" sz="2800" b="1" dirty="0">
                <a:cs typeface="+mj-cs"/>
              </a:rPr>
              <a:t>from the capsule subdivide the gland into lobules.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85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4" y="-3015"/>
            <a:ext cx="9396536" cy="68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9807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Thyroid gland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692696"/>
            <a:ext cx="9149368" cy="6165304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cs typeface="+mj-cs"/>
              </a:rPr>
              <a:t>The cells which consisting of the gland is: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1</a:t>
            </a:r>
            <a:r>
              <a:rPr lang="en-US" sz="2800" b="1" dirty="0">
                <a:cs typeface="+mj-cs"/>
              </a:rPr>
              <a:t>. Follicle( filling with colloid).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2</a:t>
            </a:r>
            <a:r>
              <a:rPr lang="en-US" sz="2800" b="1" dirty="0">
                <a:cs typeface="+mj-cs"/>
              </a:rPr>
              <a:t>. Follicular cells.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3</a:t>
            </a:r>
            <a:r>
              <a:rPr lang="en-US" sz="2800" b="1" dirty="0">
                <a:cs typeface="+mj-cs"/>
              </a:rPr>
              <a:t>. </a:t>
            </a:r>
            <a:r>
              <a:rPr lang="en-US" sz="2800" b="1" dirty="0" err="1">
                <a:cs typeface="+mj-cs"/>
              </a:rPr>
              <a:t>Parafollicular</a:t>
            </a:r>
            <a:r>
              <a:rPr lang="en-US" sz="2800" b="1" dirty="0">
                <a:cs typeface="+mj-cs"/>
              </a:rPr>
              <a:t> cells</a:t>
            </a:r>
            <a:r>
              <a:rPr lang="en-US" sz="2800" b="1" dirty="0" smtClean="0">
                <a:cs typeface="+mj-cs"/>
              </a:rPr>
              <a:t>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>
                <a:cs typeface="+mj-cs"/>
              </a:rPr>
              <a:t>4. Clear cells.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5</a:t>
            </a:r>
            <a:r>
              <a:rPr lang="en-US" sz="2800" b="1" dirty="0">
                <a:cs typeface="+mj-cs"/>
              </a:rPr>
              <a:t>. C - cells.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cs typeface="+mj-cs"/>
              </a:rPr>
              <a:t>6</a:t>
            </a:r>
            <a:r>
              <a:rPr lang="en-US" sz="2800" b="1" dirty="0">
                <a:cs typeface="+mj-cs"/>
              </a:rPr>
              <a:t>. </a:t>
            </a:r>
            <a:r>
              <a:rPr lang="en-US" sz="2800" b="1" smtClean="0">
                <a:cs typeface="+mj-cs"/>
              </a:rPr>
              <a:t>reabsorption </a:t>
            </a:r>
            <a:r>
              <a:rPr lang="en-US" sz="2800" b="1" dirty="0">
                <a:cs typeface="+mj-cs"/>
              </a:rPr>
              <a:t>vesicles.</a:t>
            </a:r>
            <a:endParaRPr lang="en-US" sz="28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56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4719</TotalTime>
  <Words>458</Words>
  <Application>Microsoft Office PowerPoint</Application>
  <PresentationFormat>عرض على الشاشة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Tahoma</vt:lpstr>
      <vt:lpstr>Wingdings</vt:lpstr>
      <vt:lpstr>Wingdings 3</vt:lpstr>
      <vt:lpstr>ربطة</vt:lpstr>
      <vt:lpstr>General Histology Practical    for second stage students </vt:lpstr>
      <vt:lpstr>Pituitary gland </vt:lpstr>
      <vt:lpstr>عرض تقديمي في PowerPoint</vt:lpstr>
      <vt:lpstr>Pituitary gland </vt:lpstr>
      <vt:lpstr>Pituitary gland </vt:lpstr>
      <vt:lpstr>عرض تقديمي في PowerPoint</vt:lpstr>
      <vt:lpstr>Thyroid gland </vt:lpstr>
      <vt:lpstr>عرض تقديمي في PowerPoint</vt:lpstr>
      <vt:lpstr>Thyroid gland </vt:lpstr>
      <vt:lpstr>Parathyroid gland</vt:lpstr>
      <vt:lpstr>عرض تقديمي في PowerPoint</vt:lpstr>
      <vt:lpstr>Adrenal glands</vt:lpstr>
      <vt:lpstr>عرض تقديمي في PowerPoint</vt:lpstr>
      <vt:lpstr>adrenal glands</vt:lpstr>
      <vt:lpstr>عرض تقديمي في PowerPoint</vt:lpstr>
      <vt:lpstr>Suprarenal (adrenal) glands</vt:lpstr>
      <vt:lpstr>عرض تقديمي في PowerPoint</vt:lpstr>
      <vt:lpstr>عرض تقديمي في PowerPoint</vt:lpstr>
      <vt:lpstr>Pineal gland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Maher</cp:lastModifiedBy>
  <cp:revision>51</cp:revision>
  <dcterms:created xsi:type="dcterms:W3CDTF">2024-02-05T22:13:00Z</dcterms:created>
  <dcterms:modified xsi:type="dcterms:W3CDTF">2025-03-10T20:09:07Z</dcterms:modified>
</cp:coreProperties>
</file>