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81" d="100"/>
          <a:sy n="81" d="100"/>
        </p:scale>
        <p:origin x="725"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7DCE5A-FD8B-413A-8E29-1A43F0868670}"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CD3E0E-2F6D-432A-B75B-17D760C5500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9923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7DCE5A-FD8B-413A-8E29-1A43F0868670}"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CD3E0E-2F6D-432A-B75B-17D760C5500E}" type="slidenum">
              <a:rPr lang="en-US" smtClean="0"/>
              <a:t>‹#›</a:t>
            </a:fld>
            <a:endParaRPr lang="en-US"/>
          </a:p>
        </p:txBody>
      </p:sp>
    </p:spTree>
    <p:extLst>
      <p:ext uri="{BB962C8B-B14F-4D97-AF65-F5344CB8AC3E}">
        <p14:creationId xmlns:p14="http://schemas.microsoft.com/office/powerpoint/2010/main" val="1869194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7DCE5A-FD8B-413A-8E29-1A43F0868670}"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CD3E0E-2F6D-432A-B75B-17D760C5500E}" type="slidenum">
              <a:rPr lang="en-US" smtClean="0"/>
              <a:t>‹#›</a:t>
            </a:fld>
            <a:endParaRPr lang="en-US"/>
          </a:p>
        </p:txBody>
      </p:sp>
    </p:spTree>
    <p:extLst>
      <p:ext uri="{BB962C8B-B14F-4D97-AF65-F5344CB8AC3E}">
        <p14:creationId xmlns:p14="http://schemas.microsoft.com/office/powerpoint/2010/main" val="2098211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37DCE5A-FD8B-413A-8E29-1A43F0868670}"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CD3E0E-2F6D-432A-B75B-17D760C5500E}" type="slidenum">
              <a:rPr lang="en-US" smtClean="0"/>
              <a:t>‹#›</a:t>
            </a:fld>
            <a:endParaRPr lang="en-US"/>
          </a:p>
        </p:txBody>
      </p:sp>
    </p:spTree>
    <p:extLst>
      <p:ext uri="{BB962C8B-B14F-4D97-AF65-F5344CB8AC3E}">
        <p14:creationId xmlns:p14="http://schemas.microsoft.com/office/powerpoint/2010/main" val="2685931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7DCE5A-FD8B-413A-8E29-1A43F0868670}" type="datetimeFigureOut">
              <a:rPr lang="en-US" smtClean="0"/>
              <a:t>11/13/2023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CD3E0E-2F6D-432A-B75B-17D760C5500E}"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2611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7DCE5A-FD8B-413A-8E29-1A43F0868670}"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CD3E0E-2F6D-432A-B75B-17D760C5500E}" type="slidenum">
              <a:rPr lang="en-US" smtClean="0"/>
              <a:t>‹#›</a:t>
            </a:fld>
            <a:endParaRPr lang="en-US"/>
          </a:p>
        </p:txBody>
      </p:sp>
    </p:spTree>
    <p:extLst>
      <p:ext uri="{BB962C8B-B14F-4D97-AF65-F5344CB8AC3E}">
        <p14:creationId xmlns:p14="http://schemas.microsoft.com/office/powerpoint/2010/main" val="1205870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7DCE5A-FD8B-413A-8E29-1A43F0868670}" type="datetimeFigureOut">
              <a:rPr lang="en-US" smtClean="0"/>
              <a:t>11/13/2023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CD3E0E-2F6D-432A-B75B-17D760C5500E}" type="slidenum">
              <a:rPr lang="en-US" smtClean="0"/>
              <a:t>‹#›</a:t>
            </a:fld>
            <a:endParaRPr lang="en-US"/>
          </a:p>
        </p:txBody>
      </p:sp>
    </p:spTree>
    <p:extLst>
      <p:ext uri="{BB962C8B-B14F-4D97-AF65-F5344CB8AC3E}">
        <p14:creationId xmlns:p14="http://schemas.microsoft.com/office/powerpoint/2010/main" val="818990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37DCE5A-FD8B-413A-8E29-1A43F0868670}" type="datetimeFigureOut">
              <a:rPr lang="en-US" smtClean="0"/>
              <a:t>11/13/2023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CD3E0E-2F6D-432A-B75B-17D760C5500E}" type="slidenum">
              <a:rPr lang="en-US" smtClean="0"/>
              <a:t>‹#›</a:t>
            </a:fld>
            <a:endParaRPr lang="en-US"/>
          </a:p>
        </p:txBody>
      </p:sp>
    </p:spTree>
    <p:extLst>
      <p:ext uri="{BB962C8B-B14F-4D97-AF65-F5344CB8AC3E}">
        <p14:creationId xmlns:p14="http://schemas.microsoft.com/office/powerpoint/2010/main" val="2062274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37DCE5A-FD8B-413A-8E29-1A43F0868670}" type="datetimeFigureOut">
              <a:rPr lang="en-US" smtClean="0"/>
              <a:t>11/13/2023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BCD3E0E-2F6D-432A-B75B-17D760C5500E}" type="slidenum">
              <a:rPr lang="en-US" smtClean="0"/>
              <a:t>‹#›</a:t>
            </a:fld>
            <a:endParaRPr lang="en-US"/>
          </a:p>
        </p:txBody>
      </p:sp>
    </p:spTree>
    <p:extLst>
      <p:ext uri="{BB962C8B-B14F-4D97-AF65-F5344CB8AC3E}">
        <p14:creationId xmlns:p14="http://schemas.microsoft.com/office/powerpoint/2010/main" val="1499021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37DCE5A-FD8B-413A-8E29-1A43F0868670}" type="datetimeFigureOut">
              <a:rPr lang="en-US" smtClean="0"/>
              <a:t>11/13/2023</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BCD3E0E-2F6D-432A-B75B-17D760C5500E}" type="slidenum">
              <a:rPr lang="en-US" smtClean="0"/>
              <a:t>‹#›</a:t>
            </a:fld>
            <a:endParaRPr lang="en-US"/>
          </a:p>
        </p:txBody>
      </p:sp>
    </p:spTree>
    <p:extLst>
      <p:ext uri="{BB962C8B-B14F-4D97-AF65-F5344CB8AC3E}">
        <p14:creationId xmlns:p14="http://schemas.microsoft.com/office/powerpoint/2010/main" val="387549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7DCE5A-FD8B-413A-8E29-1A43F0868670}" type="datetimeFigureOut">
              <a:rPr lang="en-US" smtClean="0"/>
              <a:t>11/13/2023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CD3E0E-2F6D-432A-B75B-17D760C5500E}" type="slidenum">
              <a:rPr lang="en-US" smtClean="0"/>
              <a:t>‹#›</a:t>
            </a:fld>
            <a:endParaRPr lang="en-US"/>
          </a:p>
        </p:txBody>
      </p:sp>
    </p:spTree>
    <p:extLst>
      <p:ext uri="{BB962C8B-B14F-4D97-AF65-F5344CB8AC3E}">
        <p14:creationId xmlns:p14="http://schemas.microsoft.com/office/powerpoint/2010/main" val="2851437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37DCE5A-FD8B-413A-8E29-1A43F0868670}" type="datetimeFigureOut">
              <a:rPr lang="en-US" smtClean="0"/>
              <a:t>11/13/2023</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BCD3E0E-2F6D-432A-B75B-17D760C5500E}"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50311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A64BF-5CF5-A0E7-84DD-E8C6DE67AC07}"/>
              </a:ext>
            </a:extLst>
          </p:cNvPr>
          <p:cNvSpPr>
            <a:spLocks noGrp="1"/>
          </p:cNvSpPr>
          <p:nvPr>
            <p:ph type="ctrTitle"/>
          </p:nvPr>
        </p:nvSpPr>
        <p:spPr/>
        <p:txBody>
          <a:bodyPr/>
          <a:lstStyle/>
          <a:p>
            <a:r>
              <a:rPr lang="en-US" dirty="0"/>
              <a:t>Erythrocyte sedimentation rate (ESR)</a:t>
            </a:r>
          </a:p>
        </p:txBody>
      </p:sp>
    </p:spTree>
    <p:extLst>
      <p:ext uri="{BB962C8B-B14F-4D97-AF65-F5344CB8AC3E}">
        <p14:creationId xmlns:p14="http://schemas.microsoft.com/office/powerpoint/2010/main" val="6658621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6446E19F-83C6-93ED-B2DB-FAFDF2DAB160}"/>
              </a:ext>
            </a:extLst>
          </p:cNvPr>
          <p:cNvPicPr>
            <a:picLocks noGrp="1" noChangeAspect="1"/>
          </p:cNvPicPr>
          <p:nvPr>
            <p:ph idx="1"/>
          </p:nvPr>
        </p:nvPicPr>
        <p:blipFill>
          <a:blip r:embed="rId2"/>
          <a:stretch>
            <a:fillRect/>
          </a:stretch>
        </p:blipFill>
        <p:spPr>
          <a:xfrm>
            <a:off x="2083324" y="1046375"/>
            <a:ext cx="7814819" cy="5203596"/>
          </a:xfrm>
          <a:prstGeom prst="rect">
            <a:avLst/>
          </a:prstGeom>
        </p:spPr>
      </p:pic>
    </p:spTree>
    <p:extLst>
      <p:ext uri="{BB962C8B-B14F-4D97-AF65-F5344CB8AC3E}">
        <p14:creationId xmlns:p14="http://schemas.microsoft.com/office/powerpoint/2010/main" val="2501555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5E17-2E25-7A9F-A3B2-53D546EA1891}"/>
              </a:ext>
            </a:extLst>
          </p:cNvPr>
          <p:cNvSpPr>
            <a:spLocks noGrp="1"/>
          </p:cNvSpPr>
          <p:nvPr>
            <p:ph type="title"/>
          </p:nvPr>
        </p:nvSpPr>
        <p:spPr>
          <a:xfrm>
            <a:off x="838200" y="365125"/>
            <a:ext cx="10515600" cy="1114883"/>
          </a:xfrm>
        </p:spPr>
        <p:txBody>
          <a:bodyPr/>
          <a:lstStyle/>
          <a:p>
            <a:pPr>
              <a:spcBef>
                <a:spcPts val="0"/>
              </a:spcBef>
            </a:pPr>
            <a:r>
              <a:rPr lang="en-US" sz="1800" b="1" dirty="0">
                <a:effectLst/>
                <a:latin typeface="Times New Roman" panose="02020603050405020304" pitchFamily="18" charset="0"/>
                <a:ea typeface="Times New Roman" panose="02020603050405020304" pitchFamily="18" charset="0"/>
              </a:rPr>
              <a:t>Introduction and principle </a:t>
            </a: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C1297B8D-586B-43C8-ED44-DE33083F7373}"/>
              </a:ext>
            </a:extLst>
          </p:cNvPr>
          <p:cNvSpPr>
            <a:spLocks noGrp="1"/>
          </p:cNvSpPr>
          <p:nvPr>
            <p:ph idx="1"/>
          </p:nvPr>
        </p:nvSpPr>
        <p:spPr/>
        <p:txBody>
          <a:bodyPr/>
          <a:lstStyle/>
          <a:p>
            <a:pPr marL="0" indent="0" algn="just">
              <a:buNone/>
            </a:pPr>
            <a:r>
              <a:rPr lang="en-US" dirty="0"/>
              <a:t>ESR is the rate of RBCs' settle down in millimeters per one hour. Anticoagulated blood is allowed to stand in a special narrow vertical tube (</a:t>
            </a:r>
            <a:r>
              <a:rPr lang="en-US" dirty="0">
                <a:highlight>
                  <a:srgbClr val="FFFF00"/>
                </a:highlight>
              </a:rPr>
              <a:t>Westergren tube</a:t>
            </a:r>
            <a:r>
              <a:rPr lang="en-US" dirty="0"/>
              <a:t>) for one hour. RBCs by time will settle down (sediment) leaving clear plasma above. </a:t>
            </a:r>
          </a:p>
          <a:p>
            <a:pPr marL="0" indent="0" algn="just">
              <a:buNone/>
            </a:pPr>
            <a:r>
              <a:rPr lang="en-US" dirty="0">
                <a:highlight>
                  <a:srgbClr val="00FF00"/>
                </a:highlight>
              </a:rPr>
              <a:t>Note</a:t>
            </a:r>
            <a:r>
              <a:rPr lang="en-US" dirty="0"/>
              <a:t>: normally RBCs sediment by rouleaux formation (RBCs aggregate one on the top of the other forming a stack or column of RBCs). Rouleaux formation happens faster during inflammatory processes due to formation of high proportion of fibrinogen, globulins, and other acute phase reactant proteins which hasten the RBCs sedimentation rate. </a:t>
            </a:r>
          </a:p>
          <a:p>
            <a:pPr marL="0" indent="0">
              <a:buNone/>
            </a:pPr>
            <a:endParaRPr lang="en-US" dirty="0"/>
          </a:p>
        </p:txBody>
      </p:sp>
    </p:spTree>
    <p:extLst>
      <p:ext uri="{BB962C8B-B14F-4D97-AF65-F5344CB8AC3E}">
        <p14:creationId xmlns:p14="http://schemas.microsoft.com/office/powerpoint/2010/main" val="244389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913726-E550-78E7-E661-25D0D039F3E4}"/>
              </a:ext>
            </a:extLst>
          </p:cNvPr>
          <p:cNvSpPr>
            <a:spLocks noGrp="1"/>
          </p:cNvSpPr>
          <p:nvPr>
            <p:ph idx="1"/>
          </p:nvPr>
        </p:nvSpPr>
        <p:spPr>
          <a:xfrm>
            <a:off x="838200" y="480767"/>
            <a:ext cx="10515600" cy="5696196"/>
          </a:xfrm>
        </p:spPr>
        <p:txBody>
          <a:bodyPr>
            <a:normAutofit/>
          </a:bodyPr>
          <a:lstStyle/>
          <a:p>
            <a:pPr marL="0" marR="0" indent="0">
              <a:spcBef>
                <a:spcPts val="0"/>
              </a:spcBef>
              <a:spcAft>
                <a:spcPts val="0"/>
              </a:spcAft>
              <a:buNone/>
            </a:pPr>
            <a:r>
              <a:rPr lang="en-US" sz="4800" b="1" dirty="0">
                <a:effectLst/>
                <a:latin typeface="Times New Roman" panose="02020603050405020304" pitchFamily="18" charset="0"/>
                <a:ea typeface="Times New Roman" panose="02020603050405020304" pitchFamily="18" charset="0"/>
              </a:rPr>
              <a:t>Normal values of ESR: </a:t>
            </a:r>
          </a:p>
          <a:p>
            <a:pPr marL="0" marR="0" indent="0">
              <a:spcBef>
                <a:spcPts val="0"/>
              </a:spcBef>
              <a:spcAft>
                <a:spcPts val="0"/>
              </a:spcAft>
              <a:buNone/>
            </a:pPr>
            <a:endParaRPr lang="en-US" sz="4800" b="1" dirty="0">
              <a:latin typeface="Times New Roman" panose="02020603050405020304" pitchFamily="18" charset="0"/>
              <a:ea typeface="Times New Roman" panose="02020603050405020304" pitchFamily="18" charset="0"/>
            </a:endParaRPr>
          </a:p>
          <a:p>
            <a:pPr marL="0" marR="0" indent="0">
              <a:spcBef>
                <a:spcPts val="0"/>
              </a:spcBef>
              <a:spcAft>
                <a:spcPts val="0"/>
              </a:spcAft>
              <a:buNone/>
            </a:pPr>
            <a:endParaRPr lang="en-US" sz="4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4800" dirty="0">
                <a:effectLst/>
                <a:latin typeface="Times New Roman" panose="02020603050405020304" pitchFamily="18" charset="0"/>
                <a:ea typeface="Times New Roman" panose="02020603050405020304" pitchFamily="18" charset="0"/>
              </a:rPr>
              <a:t>Adult men             0-17 mm/ </a:t>
            </a:r>
            <a:r>
              <a:rPr lang="en-US" sz="4800" dirty="0" err="1">
                <a:effectLst/>
                <a:latin typeface="Times New Roman" panose="02020603050405020304" pitchFamily="18" charset="0"/>
                <a:ea typeface="Times New Roman" panose="02020603050405020304" pitchFamily="18" charset="0"/>
              </a:rPr>
              <a:t>hr</a:t>
            </a:r>
            <a:endParaRPr lang="en-US" sz="4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4800" dirty="0">
                <a:effectLst/>
                <a:latin typeface="Times New Roman" panose="02020603050405020304" pitchFamily="18" charset="0"/>
                <a:ea typeface="Times New Roman" panose="02020603050405020304" pitchFamily="18" charset="0"/>
              </a:rPr>
              <a:t>Adult women        0- 25 mm/ </a:t>
            </a:r>
            <a:r>
              <a:rPr lang="en-US" sz="4800" dirty="0" err="1">
                <a:effectLst/>
                <a:latin typeface="Times New Roman" panose="02020603050405020304" pitchFamily="18" charset="0"/>
                <a:ea typeface="Times New Roman" panose="02020603050405020304" pitchFamily="18" charset="0"/>
              </a:rPr>
              <a:t>hr</a:t>
            </a:r>
            <a:r>
              <a:rPr lang="en-US" sz="4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endParaRPr lang="en-US" sz="4800" dirty="0">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4800" dirty="0">
              <a:effectLst/>
              <a:latin typeface="Times New Roman" panose="02020603050405020304" pitchFamily="18" charset="0"/>
              <a:ea typeface="Times New Roman" panose="02020603050405020304" pitchFamily="18" charset="0"/>
            </a:endParaRPr>
          </a:p>
          <a:p>
            <a:pPr marL="0" marR="0" indent="0">
              <a:spcBef>
                <a:spcPts val="0"/>
              </a:spcBef>
              <a:spcAft>
                <a:spcPts val="0"/>
              </a:spcAft>
              <a:buNone/>
            </a:pPr>
            <a:r>
              <a:rPr lang="en-US" sz="4800" b="1" dirty="0">
                <a:effectLst/>
                <a:latin typeface="Times New Roman" panose="02020603050405020304" pitchFamily="18" charset="0"/>
                <a:ea typeface="Times New Roman" panose="02020603050405020304" pitchFamily="18" charset="0"/>
              </a:rPr>
              <a:t>Extreme elevation if ESR &gt; 100 mm/</a:t>
            </a:r>
            <a:r>
              <a:rPr lang="en-US" sz="4800" b="1" dirty="0" err="1">
                <a:effectLst/>
                <a:latin typeface="Times New Roman" panose="02020603050405020304" pitchFamily="18" charset="0"/>
                <a:ea typeface="Times New Roman" panose="02020603050405020304" pitchFamily="18" charset="0"/>
              </a:rPr>
              <a:t>hr</a:t>
            </a:r>
            <a:endParaRPr lang="en-US" sz="4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35237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13542-7717-5355-FFD4-206CF1E539B2}"/>
              </a:ext>
            </a:extLst>
          </p:cNvPr>
          <p:cNvSpPr>
            <a:spLocks noGrp="1"/>
          </p:cNvSpPr>
          <p:nvPr>
            <p:ph type="title"/>
          </p:nvPr>
        </p:nvSpPr>
        <p:spPr/>
        <p:txBody>
          <a:bodyPr/>
          <a:lstStyle/>
          <a:p>
            <a:r>
              <a:rPr lang="en-US" b="1" dirty="0"/>
              <a:t>Material and instrument:-</a:t>
            </a:r>
          </a:p>
        </p:txBody>
      </p:sp>
      <p:sp>
        <p:nvSpPr>
          <p:cNvPr id="3" name="Content Placeholder 2">
            <a:extLst>
              <a:ext uri="{FF2B5EF4-FFF2-40B4-BE49-F238E27FC236}">
                <a16:creationId xmlns:a16="http://schemas.microsoft.com/office/drawing/2014/main" id="{27FABF38-78B1-B690-C605-459DA55FAEF1}"/>
              </a:ext>
            </a:extLst>
          </p:cNvPr>
          <p:cNvSpPr>
            <a:spLocks noGrp="1"/>
          </p:cNvSpPr>
          <p:nvPr>
            <p:ph idx="1"/>
          </p:nvPr>
        </p:nvSpPr>
        <p:spPr/>
        <p:txBody>
          <a:bodyPr>
            <a:normAutofit fontScale="92500" lnSpcReduction="20000"/>
          </a:bodyPr>
          <a:lstStyle/>
          <a:p>
            <a:pPr marL="342900" marR="0" lvl="0" indent="-342900" algn="just" rtl="0">
              <a:spcBef>
                <a:spcPts val="0"/>
              </a:spcBef>
              <a:spcAft>
                <a:spcPts val="0"/>
              </a:spcAft>
              <a:buFont typeface="+mj-lt"/>
              <a:buAutoNum type="arabicPeriod"/>
              <a:tabLst>
                <a:tab pos="318770" algn="l"/>
              </a:tabLst>
            </a:pPr>
            <a:r>
              <a:rPr lang="en-US" sz="4000" dirty="0">
                <a:effectLst/>
                <a:highlight>
                  <a:srgbClr val="FFFF00"/>
                </a:highlight>
                <a:latin typeface="Times New Roman" panose="02020603050405020304" pitchFamily="18" charset="0"/>
                <a:ea typeface="Times New Roman" panose="02020603050405020304" pitchFamily="18" charset="0"/>
              </a:rPr>
              <a:t>Westergren pipette</a:t>
            </a:r>
            <a:r>
              <a:rPr lang="en-US" sz="4000" dirty="0">
                <a:effectLst/>
                <a:latin typeface="Times New Roman" panose="02020603050405020304" pitchFamily="18" charset="0"/>
                <a:ea typeface="Times New Roman" panose="02020603050405020304" pitchFamily="18" charset="0"/>
              </a:rPr>
              <a:t> (30 cm in length &amp; 2.55 mm in internal width): it is graduated and open at both ends the graduation is from 0 – 200 mm.</a:t>
            </a:r>
          </a:p>
          <a:p>
            <a:pPr marL="342900" marR="0" lvl="0" indent="-342900" algn="just">
              <a:spcBef>
                <a:spcPts val="0"/>
              </a:spcBef>
              <a:spcAft>
                <a:spcPts val="0"/>
              </a:spcAft>
              <a:buFont typeface="+mj-lt"/>
              <a:buAutoNum type="arabicPeriod"/>
              <a:tabLst>
                <a:tab pos="318770" algn="l"/>
              </a:tabLst>
            </a:pPr>
            <a:r>
              <a:rPr lang="en-US" sz="4000" dirty="0">
                <a:effectLst/>
                <a:highlight>
                  <a:srgbClr val="FFFF00"/>
                </a:highlight>
                <a:latin typeface="Times New Roman" panose="02020603050405020304" pitchFamily="18" charset="0"/>
                <a:ea typeface="Times New Roman" panose="02020603050405020304" pitchFamily="18" charset="0"/>
              </a:rPr>
              <a:t>Westergren pipette rack </a:t>
            </a:r>
            <a:r>
              <a:rPr lang="en-US" sz="4000" dirty="0">
                <a:effectLst/>
                <a:latin typeface="Times New Roman" panose="02020603050405020304" pitchFamily="18" charset="0"/>
                <a:ea typeface="Times New Roman" panose="02020603050405020304" pitchFamily="18" charset="0"/>
              </a:rPr>
              <a:t>equipped with leveling screws.</a:t>
            </a:r>
          </a:p>
          <a:p>
            <a:pPr marL="342900" marR="0" lvl="0" indent="-342900" algn="just">
              <a:spcBef>
                <a:spcPts val="0"/>
              </a:spcBef>
              <a:spcAft>
                <a:spcPts val="0"/>
              </a:spcAft>
              <a:buFont typeface="+mj-lt"/>
              <a:buAutoNum type="arabicPeriod"/>
              <a:tabLst>
                <a:tab pos="318770" algn="l"/>
              </a:tabLst>
            </a:pPr>
            <a:r>
              <a:rPr lang="en-US" sz="4000" dirty="0">
                <a:effectLst/>
                <a:highlight>
                  <a:srgbClr val="FFFF00"/>
                </a:highlight>
                <a:latin typeface="Times New Roman" panose="02020603050405020304" pitchFamily="18" charset="0"/>
                <a:ea typeface="Times New Roman" panose="02020603050405020304" pitchFamily="18" charset="0"/>
              </a:rPr>
              <a:t>3.8% Sodium citrate </a:t>
            </a:r>
            <a:r>
              <a:rPr lang="en-US" sz="4000" dirty="0">
                <a:effectLst/>
                <a:latin typeface="Times New Roman" panose="02020603050405020304" pitchFamily="18" charset="0"/>
                <a:ea typeface="Times New Roman" panose="02020603050405020304" pitchFamily="18" charset="0"/>
              </a:rPr>
              <a:t>as an anticoagulant in a ratio of 1:4 with blood.</a:t>
            </a:r>
          </a:p>
          <a:p>
            <a:pPr marL="342900" marR="0" lvl="0" indent="-342900" algn="just">
              <a:spcBef>
                <a:spcPts val="0"/>
              </a:spcBef>
              <a:spcAft>
                <a:spcPts val="0"/>
              </a:spcAft>
              <a:buFont typeface="+mj-lt"/>
              <a:buAutoNum type="arabicPeriod"/>
              <a:tabLst>
                <a:tab pos="318770" algn="l"/>
              </a:tabLst>
            </a:pPr>
            <a:r>
              <a:rPr lang="en-US" sz="4000" dirty="0">
                <a:effectLst/>
                <a:latin typeface="Times New Roman" panose="02020603050405020304" pitchFamily="18" charset="0"/>
                <a:ea typeface="Times New Roman" panose="02020603050405020304" pitchFamily="18" charset="0"/>
              </a:rPr>
              <a:t>Syringe for the withdrawal of blood from the vein of the patient.</a:t>
            </a:r>
          </a:p>
        </p:txBody>
      </p:sp>
    </p:spTree>
    <p:extLst>
      <p:ext uri="{BB962C8B-B14F-4D97-AF65-F5344CB8AC3E}">
        <p14:creationId xmlns:p14="http://schemas.microsoft.com/office/powerpoint/2010/main" val="2824210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F7AAE-407C-1578-E398-204589256CFE}"/>
              </a:ext>
            </a:extLst>
          </p:cNvPr>
          <p:cNvSpPr>
            <a:spLocks noGrp="1"/>
          </p:cNvSpPr>
          <p:nvPr>
            <p:ph type="title"/>
          </p:nvPr>
        </p:nvSpPr>
        <p:spPr/>
        <p:txBody>
          <a:bodyPr/>
          <a:lstStyle/>
          <a:p>
            <a:pPr marL="0" marR="0">
              <a:spcBef>
                <a:spcPts val="0"/>
              </a:spcBef>
              <a:spcAft>
                <a:spcPts val="0"/>
              </a:spcAft>
            </a:pPr>
            <a:r>
              <a:rPr lang="en-US" sz="4400" b="1" dirty="0">
                <a:effectLst/>
                <a:latin typeface="Times New Roman" panose="02020603050405020304" pitchFamily="18" charset="0"/>
                <a:ea typeface="Times New Roman" panose="02020603050405020304" pitchFamily="18" charset="0"/>
              </a:rPr>
              <a:t>Procedure:-</a:t>
            </a:r>
            <a:endParaRPr lang="en-US" dirty="0"/>
          </a:p>
        </p:txBody>
      </p:sp>
      <p:sp>
        <p:nvSpPr>
          <p:cNvPr id="3" name="Content Placeholder 2">
            <a:extLst>
              <a:ext uri="{FF2B5EF4-FFF2-40B4-BE49-F238E27FC236}">
                <a16:creationId xmlns:a16="http://schemas.microsoft.com/office/drawing/2014/main" id="{EF76DE24-AA1E-98D1-F0A7-A8F4064C3289}"/>
              </a:ext>
            </a:extLst>
          </p:cNvPr>
          <p:cNvSpPr>
            <a:spLocks noGrp="1"/>
          </p:cNvSpPr>
          <p:nvPr>
            <p:ph idx="1"/>
          </p:nvPr>
        </p:nvSpPr>
        <p:spPr/>
        <p:txBody>
          <a:bodyPr>
            <a:normAutofit/>
          </a:bodyPr>
          <a:lstStyle/>
          <a:p>
            <a:pPr marL="342900" marR="0" lvl="0" indent="-342900" algn="just" rtl="0">
              <a:spcBef>
                <a:spcPts val="0"/>
              </a:spcBef>
              <a:spcAft>
                <a:spcPts val="0"/>
              </a:spcAft>
              <a:buFont typeface="+mj-lt"/>
              <a:buAutoNum type="arabicPeriod"/>
              <a:tabLst>
                <a:tab pos="318770" algn="l"/>
              </a:tabLst>
            </a:pPr>
            <a:r>
              <a:rPr lang="en-US" dirty="0">
                <a:effectLst/>
                <a:latin typeface="Times New Roman" panose="02020603050405020304" pitchFamily="18" charset="0"/>
                <a:ea typeface="Times New Roman" panose="02020603050405020304" pitchFamily="18" charset="0"/>
              </a:rPr>
              <a:t>Withdraw 2 cc of blood from the patients vein using the syringe </a:t>
            </a:r>
          </a:p>
          <a:p>
            <a:pPr marL="342900" marR="0" lvl="0" indent="-342900" algn="just">
              <a:spcBef>
                <a:spcPts val="0"/>
              </a:spcBef>
              <a:spcAft>
                <a:spcPts val="0"/>
              </a:spcAft>
              <a:buFont typeface="+mj-lt"/>
              <a:buAutoNum type="arabicPeriod"/>
              <a:tabLst>
                <a:tab pos="318770" algn="l"/>
              </a:tabLst>
            </a:pPr>
            <a:r>
              <a:rPr lang="en-US" dirty="0">
                <a:effectLst/>
                <a:latin typeface="Times New Roman" panose="02020603050405020304" pitchFamily="18" charset="0"/>
                <a:ea typeface="Times New Roman" panose="02020603050405020304" pitchFamily="18" charset="0"/>
              </a:rPr>
              <a:t>Put 0.4 cc of sodium citrate in a </a:t>
            </a:r>
            <a:r>
              <a:rPr lang="en-US" dirty="0">
                <a:effectLst/>
                <a:highlight>
                  <a:srgbClr val="FFFF00"/>
                </a:highlight>
                <a:latin typeface="Times New Roman" panose="02020603050405020304" pitchFamily="18" charset="0"/>
                <a:ea typeface="Times New Roman" panose="02020603050405020304" pitchFamily="18" charset="0"/>
              </a:rPr>
              <a:t>plain test tube </a:t>
            </a:r>
          </a:p>
          <a:p>
            <a:pPr marL="342900" marR="0" lvl="0" indent="-342900" algn="just">
              <a:spcBef>
                <a:spcPts val="0"/>
              </a:spcBef>
              <a:spcAft>
                <a:spcPts val="0"/>
              </a:spcAft>
              <a:buFont typeface="+mj-lt"/>
              <a:buAutoNum type="arabicPeriod"/>
              <a:tabLst>
                <a:tab pos="318770" algn="l"/>
              </a:tabLst>
            </a:pPr>
            <a:r>
              <a:rPr lang="en-US" dirty="0">
                <a:effectLst/>
                <a:latin typeface="Times New Roman" panose="02020603050405020304" pitchFamily="18" charset="0"/>
                <a:ea typeface="Times New Roman" panose="02020603050405020304" pitchFamily="18" charset="0"/>
              </a:rPr>
              <a:t>Immediately add 1.6 cc blood from the syringe to the plain tube and shake it for mixing </a:t>
            </a:r>
          </a:p>
          <a:p>
            <a:pPr marL="342900" marR="0" lvl="0" indent="-342900" algn="just">
              <a:spcBef>
                <a:spcPts val="0"/>
              </a:spcBef>
              <a:spcAft>
                <a:spcPts val="0"/>
              </a:spcAft>
              <a:buFont typeface="+mj-lt"/>
              <a:buAutoNum type="arabicPeriod"/>
              <a:tabLst>
                <a:tab pos="318770" algn="l"/>
              </a:tabLst>
            </a:pPr>
            <a:r>
              <a:rPr lang="en-US" dirty="0">
                <a:effectLst/>
                <a:latin typeface="Times New Roman" panose="02020603050405020304" pitchFamily="18" charset="0"/>
                <a:ea typeface="Times New Roman" panose="02020603050405020304" pitchFamily="18" charset="0"/>
              </a:rPr>
              <a:t>Fill the Westergren pipette to exactly the </a:t>
            </a:r>
            <a:r>
              <a:rPr lang="en-US" dirty="0">
                <a:effectLst/>
                <a:highlight>
                  <a:srgbClr val="FFFF00"/>
                </a:highlight>
                <a:latin typeface="Times New Roman" panose="02020603050405020304" pitchFamily="18" charset="0"/>
                <a:ea typeface="Times New Roman" panose="02020603050405020304" pitchFamily="18" charset="0"/>
              </a:rPr>
              <a:t>0 mark making </a:t>
            </a:r>
            <a:r>
              <a:rPr lang="en-US" dirty="0">
                <a:effectLst/>
                <a:latin typeface="Times New Roman" panose="02020603050405020304" pitchFamily="18" charset="0"/>
                <a:ea typeface="Times New Roman" panose="02020603050405020304" pitchFamily="18" charset="0"/>
              </a:rPr>
              <a:t>certain that there are no air bubbles at all in the blood  </a:t>
            </a:r>
          </a:p>
          <a:p>
            <a:pPr marL="342900" marR="0" lvl="0" indent="-342900" algn="just">
              <a:spcBef>
                <a:spcPts val="0"/>
              </a:spcBef>
              <a:spcAft>
                <a:spcPts val="0"/>
              </a:spcAft>
              <a:buFont typeface="+mj-lt"/>
              <a:buAutoNum type="arabicPeriod"/>
              <a:tabLst>
                <a:tab pos="318770" algn="l"/>
              </a:tabLst>
            </a:pPr>
            <a:r>
              <a:rPr lang="en-US" dirty="0">
                <a:effectLst/>
                <a:latin typeface="Times New Roman" panose="02020603050405020304" pitchFamily="18" charset="0"/>
                <a:ea typeface="Times New Roman" panose="02020603050405020304" pitchFamily="18" charset="0"/>
              </a:rPr>
              <a:t>Place the pipette vertically on the rack and leave it for </a:t>
            </a:r>
            <a:r>
              <a:rPr lang="en-US" dirty="0">
                <a:effectLst/>
                <a:highlight>
                  <a:srgbClr val="FFFF00"/>
                </a:highlight>
                <a:latin typeface="Times New Roman" panose="02020603050405020304" pitchFamily="18" charset="0"/>
                <a:ea typeface="Times New Roman" panose="02020603050405020304" pitchFamily="18" charset="0"/>
              </a:rPr>
              <a:t>one hour </a:t>
            </a:r>
          </a:p>
          <a:p>
            <a:pPr marL="342900" marR="0" lvl="0" indent="-342900" algn="just">
              <a:spcBef>
                <a:spcPts val="0"/>
              </a:spcBef>
              <a:spcAft>
                <a:spcPts val="0"/>
              </a:spcAft>
              <a:buFont typeface="+mj-lt"/>
              <a:buAutoNum type="arabicPeriod"/>
              <a:tabLst>
                <a:tab pos="318770" algn="l"/>
              </a:tabLst>
            </a:pPr>
            <a:r>
              <a:rPr lang="en-US" dirty="0">
                <a:effectLst/>
                <a:latin typeface="Times New Roman" panose="02020603050405020304" pitchFamily="18" charset="0"/>
                <a:ea typeface="Times New Roman" panose="02020603050405020304" pitchFamily="18" charset="0"/>
              </a:rPr>
              <a:t>At the end of the 60 minutes read the number of millimeters at graduation scale the top of blood column have reached (i.e.: the height of clear plasma above the upper limit of the column of sedimentary cells) the result is the ESR in mm/ in 1 hour.</a:t>
            </a:r>
          </a:p>
        </p:txBody>
      </p:sp>
    </p:spTree>
    <p:extLst>
      <p:ext uri="{BB962C8B-B14F-4D97-AF65-F5344CB8AC3E}">
        <p14:creationId xmlns:p14="http://schemas.microsoft.com/office/powerpoint/2010/main" val="2462622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70E3E-D967-1C08-8F71-D2F4B907641D}"/>
              </a:ext>
            </a:extLst>
          </p:cNvPr>
          <p:cNvSpPr>
            <a:spLocks noGrp="1"/>
          </p:cNvSpPr>
          <p:nvPr>
            <p:ph type="title"/>
          </p:nvPr>
        </p:nvSpPr>
        <p:spPr/>
        <p:txBody>
          <a:bodyPr/>
          <a:lstStyle/>
          <a:p>
            <a:r>
              <a:rPr lang="en-US" b="1" dirty="0"/>
              <a:t>Medical considerations:</a:t>
            </a:r>
          </a:p>
        </p:txBody>
      </p:sp>
      <p:sp>
        <p:nvSpPr>
          <p:cNvPr id="3" name="Content Placeholder 2">
            <a:extLst>
              <a:ext uri="{FF2B5EF4-FFF2-40B4-BE49-F238E27FC236}">
                <a16:creationId xmlns:a16="http://schemas.microsoft.com/office/drawing/2014/main" id="{088F8E26-6494-6282-2508-24EF07E953C5}"/>
              </a:ext>
            </a:extLst>
          </p:cNvPr>
          <p:cNvSpPr>
            <a:spLocks noGrp="1"/>
          </p:cNvSpPr>
          <p:nvPr>
            <p:ph idx="1"/>
          </p:nvPr>
        </p:nvSpPr>
        <p:spPr/>
        <p:txBody>
          <a:bodyPr>
            <a:normAutofit fontScale="92500" lnSpcReduction="20000"/>
          </a:bodyPr>
          <a:lstStyle/>
          <a:p>
            <a:pPr marL="0" marR="0" algn="just">
              <a:spcBef>
                <a:spcPts val="0"/>
              </a:spcBef>
              <a:spcAft>
                <a:spcPts val="0"/>
              </a:spcAft>
            </a:pPr>
            <a:r>
              <a:rPr lang="en-US" sz="3200" dirty="0">
                <a:effectLst/>
                <a:latin typeface="Times New Roman" panose="02020603050405020304" pitchFamily="18" charset="0"/>
                <a:ea typeface="Times New Roman" panose="02020603050405020304" pitchFamily="18" charset="0"/>
              </a:rPr>
              <a:t>There are generally two tests to monitor the inflammatory process during disease state, ESR and C-reactive protein (CRP), so that they are nonspecific markers of inflammation. Generally, ESR does not change as rapidly as does CRP. CRP is not affected by as many other factors as is ESR, making it a better marker of inflammation. However, because ESR test is easily performed, ESR is an initial test when one needs to know if there is an inflammation.</a:t>
            </a:r>
          </a:p>
          <a:p>
            <a:r>
              <a:rPr lang="en-US" sz="3200" b="1" dirty="0">
                <a:effectLst/>
                <a:latin typeface="Times New Roman" panose="02020603050405020304" pitchFamily="18" charset="0"/>
                <a:ea typeface="Times New Roman" panose="02020603050405020304" pitchFamily="18" charset="0"/>
              </a:rPr>
              <a:t>Note: </a:t>
            </a:r>
            <a:r>
              <a:rPr lang="en-US" sz="3200" dirty="0">
                <a:effectLst/>
                <a:latin typeface="Times New Roman" panose="02020603050405020304" pitchFamily="18" charset="0"/>
                <a:ea typeface="Times New Roman" panose="02020603050405020304" pitchFamily="18" charset="0"/>
              </a:rPr>
              <a:t>ESR increased is typically a result of globulins or fibrinogens (serum protein electrophoresis to determine which of them or both is causing the elevated ESR).</a:t>
            </a:r>
            <a:endParaRPr lang="en-US" sz="4400" dirty="0"/>
          </a:p>
        </p:txBody>
      </p:sp>
    </p:spTree>
    <p:extLst>
      <p:ext uri="{BB962C8B-B14F-4D97-AF65-F5344CB8AC3E}">
        <p14:creationId xmlns:p14="http://schemas.microsoft.com/office/powerpoint/2010/main" val="1515682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EF291-D855-2489-AFE7-68F6AE835A4A}"/>
              </a:ext>
            </a:extLst>
          </p:cNvPr>
          <p:cNvSpPr>
            <a:spLocks noGrp="1"/>
          </p:cNvSpPr>
          <p:nvPr>
            <p:ph type="title"/>
          </p:nvPr>
        </p:nvSpPr>
        <p:spPr>
          <a:xfrm>
            <a:off x="838200" y="365125"/>
            <a:ext cx="10515600" cy="756665"/>
          </a:xfrm>
        </p:spPr>
        <p:txBody>
          <a:bodyPr/>
          <a:lstStyle/>
          <a:p>
            <a:r>
              <a:rPr lang="en-US" sz="1800" b="1" dirty="0">
                <a:latin typeface="Times New Roman" panose="02020603050405020304" pitchFamily="18" charset="0"/>
                <a:ea typeface="Times New Roman" panose="02020603050405020304" pitchFamily="18" charset="0"/>
              </a:rPr>
              <a:t>I</a:t>
            </a:r>
            <a:r>
              <a:rPr lang="en-US" sz="1800" b="1" dirty="0">
                <a:effectLst/>
                <a:latin typeface="Times New Roman" panose="02020603050405020304" pitchFamily="18" charset="0"/>
                <a:ea typeface="Times New Roman" panose="02020603050405020304" pitchFamily="18" charset="0"/>
              </a:rPr>
              <a:t>ncreased ESR</a:t>
            </a:r>
            <a:r>
              <a:rPr lang="en-US" sz="1800" dirty="0">
                <a:effectLst/>
                <a:latin typeface="Times New Roman" panose="02020603050405020304" pitchFamily="18" charset="0"/>
                <a:ea typeface="Times New Roman" panose="02020603050405020304" pitchFamily="18" charset="0"/>
              </a:rPr>
              <a:t> occurs in the following conditions:</a:t>
            </a:r>
            <a:endParaRPr lang="en-US" dirty="0"/>
          </a:p>
        </p:txBody>
      </p:sp>
      <p:sp>
        <p:nvSpPr>
          <p:cNvPr id="3" name="Content Placeholder 2">
            <a:extLst>
              <a:ext uri="{FF2B5EF4-FFF2-40B4-BE49-F238E27FC236}">
                <a16:creationId xmlns:a16="http://schemas.microsoft.com/office/drawing/2014/main" id="{73BF2F49-F97B-92FA-501E-94AF0272F053}"/>
              </a:ext>
            </a:extLst>
          </p:cNvPr>
          <p:cNvSpPr>
            <a:spLocks noGrp="1"/>
          </p:cNvSpPr>
          <p:nvPr>
            <p:ph idx="1"/>
          </p:nvPr>
        </p:nvSpPr>
        <p:spPr>
          <a:xfrm>
            <a:off x="838200" y="1121790"/>
            <a:ext cx="10515600" cy="5055173"/>
          </a:xfrm>
        </p:spPr>
        <p:txBody>
          <a:bodyPr>
            <a:normAutofit fontScale="92500" lnSpcReduction="10000"/>
          </a:bodyPr>
          <a:lstStyle/>
          <a:p>
            <a:pPr marL="342900" marR="0" lvl="0" indent="-342900" algn="just" rtl="0">
              <a:spcBef>
                <a:spcPts val="0"/>
              </a:spcBef>
              <a:spcAft>
                <a:spcPts val="0"/>
              </a:spcAft>
              <a:buFont typeface="+mj-lt"/>
              <a:buAutoNum type="alphaUcPeriod"/>
              <a:tabLst>
                <a:tab pos="318770" algn="l"/>
              </a:tabLst>
            </a:pPr>
            <a:r>
              <a:rPr lang="en-US" sz="2600" b="1" u="sng" dirty="0">
                <a:effectLst/>
                <a:latin typeface="Times New Roman" panose="02020603050405020304" pitchFamily="18" charset="0"/>
                <a:ea typeface="Times New Roman" panose="02020603050405020304" pitchFamily="18" charset="0"/>
              </a:rPr>
              <a:t>Physiological</a:t>
            </a:r>
            <a:r>
              <a:rPr lang="en-US" sz="2600" dirty="0">
                <a:effectLst/>
                <a:latin typeface="Times New Roman" panose="02020603050405020304" pitchFamily="18" charset="0"/>
                <a:ea typeface="Times New Roman" panose="02020603050405020304" pitchFamily="18" charset="0"/>
              </a:rPr>
              <a:t>: pregnancy, aging, </a:t>
            </a:r>
          </a:p>
          <a:p>
            <a:pPr marL="342900" marR="0" lvl="0" indent="-342900" algn="just">
              <a:spcBef>
                <a:spcPts val="0"/>
              </a:spcBef>
              <a:spcAft>
                <a:spcPts val="0"/>
              </a:spcAft>
              <a:buFont typeface="+mj-lt"/>
              <a:buAutoNum type="alphaUcPeriod"/>
              <a:tabLst>
                <a:tab pos="318770" algn="l"/>
              </a:tabLst>
            </a:pPr>
            <a:r>
              <a:rPr lang="en-US" sz="2600" b="1" u="sng" dirty="0">
                <a:effectLst/>
                <a:latin typeface="Times New Roman" panose="02020603050405020304" pitchFamily="18" charset="0"/>
                <a:ea typeface="Times New Roman" panose="02020603050405020304" pitchFamily="18" charset="0"/>
              </a:rPr>
              <a:t>Pathological</a:t>
            </a:r>
            <a:endParaRPr lang="en-US" sz="26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anemia </a:t>
            </a: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Temporal arteritis </a:t>
            </a: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polymyalgia rheumatica </a:t>
            </a: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Leukemia and Lymphoma (immunoglobulins are secreted in high amounts</a:t>
            </a: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Children with rheumatoid arthritis or Kawasaki’s Disease. </a:t>
            </a: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Drugs: e.g. (methyldopa, oral contraceptives, theophylline, and vitamin A</a:t>
            </a: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Infection (Tuberculosis ) </a:t>
            </a:r>
            <a:r>
              <a:rPr lang="en-US" sz="2600" b="1" dirty="0">
                <a:effectLst/>
                <a:latin typeface="Times New Roman" panose="02020603050405020304" pitchFamily="18" charset="0"/>
                <a:ea typeface="Times New Roman" panose="02020603050405020304" pitchFamily="18" charset="0"/>
              </a:rPr>
              <a:t>may cause extreme elevation. </a:t>
            </a:r>
            <a:endParaRPr lang="en-US" sz="26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Renal disease </a:t>
            </a:r>
            <a:r>
              <a:rPr lang="en-US" sz="2600" b="1" dirty="0">
                <a:effectLst/>
                <a:latin typeface="Times New Roman" panose="02020603050405020304" pitchFamily="18" charset="0"/>
                <a:ea typeface="Times New Roman" panose="02020603050405020304" pitchFamily="18" charset="0"/>
              </a:rPr>
              <a:t>may cause extreme elevation. </a:t>
            </a:r>
            <a:endParaRPr lang="en-US" sz="26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Collagen vascular disease (Rheumatoid arthritis) </a:t>
            </a:r>
            <a:r>
              <a:rPr lang="en-US" sz="2600" b="1" dirty="0">
                <a:effectLst/>
                <a:latin typeface="Times New Roman" panose="02020603050405020304" pitchFamily="18" charset="0"/>
                <a:ea typeface="Times New Roman" panose="02020603050405020304" pitchFamily="18" charset="0"/>
              </a:rPr>
              <a:t>may cause extreme elevation. </a:t>
            </a:r>
            <a:endParaRPr lang="en-US" sz="26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 Multiple Myeloma or some other type of dysproteinemia </a:t>
            </a:r>
            <a:r>
              <a:rPr lang="en-US" sz="2600" b="1" dirty="0">
                <a:effectLst/>
                <a:latin typeface="Times New Roman" panose="02020603050405020304" pitchFamily="18" charset="0"/>
                <a:ea typeface="Times New Roman" panose="02020603050405020304" pitchFamily="18" charset="0"/>
              </a:rPr>
              <a:t>may cause extreme elevation.</a:t>
            </a:r>
            <a:endParaRPr lang="en-US" sz="26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 Metastatic Malignant tumors especially if metastasis occur </a:t>
            </a:r>
            <a:r>
              <a:rPr lang="en-US" sz="2600" b="1" dirty="0">
                <a:effectLst/>
                <a:latin typeface="Times New Roman" panose="02020603050405020304" pitchFamily="18" charset="0"/>
                <a:ea typeface="Times New Roman" panose="02020603050405020304" pitchFamily="18" charset="0"/>
              </a:rPr>
              <a:t>may cause extreme elevation.</a:t>
            </a:r>
          </a:p>
          <a:p>
            <a:pPr marL="342900" marR="0" lvl="0" indent="-342900" algn="just" rtl="0">
              <a:spcBef>
                <a:spcPts val="0"/>
              </a:spcBef>
              <a:spcAft>
                <a:spcPts val="0"/>
              </a:spcAft>
              <a:buFont typeface="+mj-lt"/>
              <a:buAutoNum type="arabicPeriod"/>
              <a:tabLst>
                <a:tab pos="457200" algn="l"/>
              </a:tabLst>
            </a:pPr>
            <a:r>
              <a:rPr lang="en-US" sz="2600" dirty="0">
                <a:effectLst/>
                <a:latin typeface="Times New Roman" panose="02020603050405020304" pitchFamily="18" charset="0"/>
                <a:ea typeface="Times New Roman" panose="02020603050405020304" pitchFamily="18" charset="0"/>
              </a:rPr>
              <a:t>Nonspecific cause (2% of cases of high ESR).</a:t>
            </a:r>
          </a:p>
          <a:p>
            <a:pPr marL="0" indent="0">
              <a:buNone/>
            </a:pPr>
            <a:endParaRPr lang="en-US" dirty="0"/>
          </a:p>
        </p:txBody>
      </p:sp>
    </p:spTree>
    <p:extLst>
      <p:ext uri="{BB962C8B-B14F-4D97-AF65-F5344CB8AC3E}">
        <p14:creationId xmlns:p14="http://schemas.microsoft.com/office/powerpoint/2010/main" val="2765250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E64FA-92E6-D9E3-51F2-5818BB33AF6B}"/>
              </a:ext>
            </a:extLst>
          </p:cNvPr>
          <p:cNvSpPr>
            <a:spLocks noGrp="1"/>
          </p:cNvSpPr>
          <p:nvPr>
            <p:ph type="title"/>
          </p:nvPr>
        </p:nvSpPr>
        <p:spPr/>
        <p:txBody>
          <a:bodyPr/>
          <a:lstStyle/>
          <a:p>
            <a:r>
              <a:rPr lang="en-US" sz="4400" b="1" dirty="0">
                <a:effectLst/>
                <a:latin typeface="Times New Roman" panose="02020603050405020304" pitchFamily="18" charset="0"/>
                <a:ea typeface="Times New Roman" panose="02020603050405020304" pitchFamily="18" charset="0"/>
              </a:rPr>
              <a:t>Decreased ESR</a:t>
            </a:r>
            <a:r>
              <a:rPr lang="en-US" sz="4400" dirty="0">
                <a:effectLst/>
                <a:latin typeface="Times New Roman" panose="02020603050405020304" pitchFamily="18" charset="0"/>
                <a:ea typeface="Times New Roman" panose="02020603050405020304" pitchFamily="18" charset="0"/>
              </a:rPr>
              <a:t> occurs in:</a:t>
            </a:r>
            <a:br>
              <a:rPr lang="en-US" sz="4400" dirty="0">
                <a:effectLst/>
                <a:latin typeface="Times New Roman" panose="02020603050405020304" pitchFamily="18" charset="0"/>
                <a:ea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A1FE333-9D04-4AC0-4898-2313873C4BE4}"/>
              </a:ext>
            </a:extLst>
          </p:cNvPr>
          <p:cNvSpPr>
            <a:spLocks noGrp="1"/>
          </p:cNvSpPr>
          <p:nvPr>
            <p:ph idx="1"/>
          </p:nvPr>
        </p:nvSpPr>
        <p:spPr>
          <a:xfrm>
            <a:off x="838200" y="1825625"/>
            <a:ext cx="10515600" cy="1813121"/>
          </a:xfrm>
        </p:spPr>
        <p:txBody>
          <a:bodyPr/>
          <a:lstStyle/>
          <a:p>
            <a:pPr marL="342900" marR="16510" lvl="0" indent="-342900" algn="just">
              <a:spcBef>
                <a:spcPts val="0"/>
              </a:spcBef>
              <a:spcAft>
                <a:spcPts val="0"/>
              </a:spcAft>
              <a:buFont typeface="+mj-lt"/>
              <a:buAutoNum type="arabicPeriod"/>
              <a:tabLst>
                <a:tab pos="457200" algn="l"/>
              </a:tabLst>
            </a:pPr>
            <a:r>
              <a:rPr lang="en-US" sz="1800" dirty="0">
                <a:effectLst/>
                <a:latin typeface="Times New Roman" panose="02020603050405020304" pitchFamily="18" charset="0"/>
                <a:ea typeface="Times New Roman" panose="02020603050405020304" pitchFamily="18" charset="0"/>
              </a:rPr>
              <a:t>Congestive heart failure</a:t>
            </a:r>
          </a:p>
          <a:p>
            <a:pPr marL="342900" marR="16510" lvl="0" indent="-342900" algn="just">
              <a:spcBef>
                <a:spcPts val="0"/>
              </a:spcBef>
              <a:spcAft>
                <a:spcPts val="0"/>
              </a:spcAft>
              <a:buFont typeface="+mj-lt"/>
              <a:buAutoNum type="arabicPeriod"/>
              <a:tabLst>
                <a:tab pos="457200" algn="l"/>
              </a:tabLst>
            </a:pPr>
            <a:r>
              <a:rPr lang="en-US" sz="1800" dirty="0">
                <a:effectLst/>
                <a:latin typeface="Times New Roman" panose="02020603050405020304" pitchFamily="18" charset="0"/>
                <a:ea typeface="Times New Roman" panose="02020603050405020304" pitchFamily="18" charset="0"/>
              </a:rPr>
              <a:t>Polycythemia</a:t>
            </a:r>
          </a:p>
          <a:p>
            <a:pPr marL="342900" marR="16510" lvl="0" indent="-342900" algn="just">
              <a:spcBef>
                <a:spcPts val="0"/>
              </a:spcBef>
              <a:spcAft>
                <a:spcPts val="0"/>
              </a:spcAft>
              <a:buFont typeface="+mj-lt"/>
              <a:buAutoNum type="arabicPeriod"/>
              <a:tabLst>
                <a:tab pos="457200" algn="l"/>
              </a:tabLst>
            </a:pPr>
            <a:r>
              <a:rPr lang="en-US" sz="1800" dirty="0">
                <a:effectLst/>
                <a:latin typeface="Times New Roman" panose="02020603050405020304" pitchFamily="18" charset="0"/>
                <a:ea typeface="Times New Roman" panose="02020603050405020304" pitchFamily="18" charset="0"/>
              </a:rPr>
              <a:t>Hereditary spherocytosis</a:t>
            </a:r>
          </a:p>
          <a:p>
            <a:pPr marL="342900" marR="16510" lvl="0" indent="-342900" algn="just">
              <a:spcBef>
                <a:spcPts val="0"/>
              </a:spcBef>
              <a:spcAft>
                <a:spcPts val="0"/>
              </a:spcAft>
              <a:buFont typeface="+mj-lt"/>
              <a:buAutoNum type="arabicPeriod"/>
              <a:tabLst>
                <a:tab pos="457200" algn="l"/>
              </a:tabLst>
            </a:pPr>
            <a:r>
              <a:rPr lang="en-US" sz="1800" dirty="0">
                <a:effectLst/>
                <a:latin typeface="Times New Roman" panose="02020603050405020304" pitchFamily="18" charset="0"/>
                <a:ea typeface="Times New Roman" panose="02020603050405020304" pitchFamily="18" charset="0"/>
              </a:rPr>
              <a:t>Drugs: albumin, aspirin, and cortisone.</a:t>
            </a:r>
          </a:p>
          <a:p>
            <a:pPr marL="0" indent="0">
              <a:buNone/>
            </a:pPr>
            <a:endParaRPr lang="en-US" dirty="0"/>
          </a:p>
        </p:txBody>
      </p:sp>
    </p:spTree>
    <p:extLst>
      <p:ext uri="{BB962C8B-B14F-4D97-AF65-F5344CB8AC3E}">
        <p14:creationId xmlns:p14="http://schemas.microsoft.com/office/powerpoint/2010/main" val="3425796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0A3BF3-C277-B54A-3DA1-CA76C716C20D}"/>
              </a:ext>
            </a:extLst>
          </p:cNvPr>
          <p:cNvSpPr>
            <a:spLocks noGrp="1"/>
          </p:cNvSpPr>
          <p:nvPr>
            <p:ph idx="1"/>
          </p:nvPr>
        </p:nvSpPr>
        <p:spPr>
          <a:xfrm>
            <a:off x="838200" y="603315"/>
            <a:ext cx="10515600" cy="5573648"/>
          </a:xfrm>
        </p:spPr>
        <p:txBody>
          <a:bodyPr>
            <a:normAutofit lnSpcReduction="10000"/>
          </a:bodyPr>
          <a:lstStyle/>
          <a:p>
            <a:pPr marL="0" marR="0" algn="just">
              <a:spcBef>
                <a:spcPts val="0"/>
              </a:spcBef>
              <a:spcAft>
                <a:spcPts val="0"/>
              </a:spcAft>
            </a:pPr>
            <a:r>
              <a:rPr lang="en-US" sz="4000" b="1" dirty="0">
                <a:effectLst/>
                <a:latin typeface="Times New Roman" panose="02020603050405020304" pitchFamily="18" charset="0"/>
                <a:ea typeface="Times New Roman" panose="02020603050405020304" pitchFamily="18" charset="0"/>
              </a:rPr>
              <a:t>Erroneous values (laboratory errors)</a:t>
            </a:r>
            <a:endParaRPr lang="en-US" sz="40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4000" b="1" dirty="0">
                <a:effectLst/>
                <a:latin typeface="Times New Roman" panose="02020603050405020304" pitchFamily="18" charset="0"/>
                <a:ea typeface="Times New Roman" panose="02020603050405020304" pitchFamily="18" charset="0"/>
              </a:rPr>
              <a:t>Artifactual (False) high ESR due to:</a:t>
            </a:r>
            <a:endParaRPr lang="en-US" sz="4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rPr>
              <a:t>Tilted ESR tube</a:t>
            </a:r>
          </a:p>
          <a:p>
            <a:pPr marL="342900" marR="0" lvl="0" indent="-342900" algn="just">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rPr>
              <a:t>High temperature</a:t>
            </a:r>
          </a:p>
          <a:p>
            <a:pPr marL="342900" marR="0" lvl="0" indent="-342900" algn="just">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rPr>
              <a:t>Sample dilution </a:t>
            </a:r>
          </a:p>
          <a:p>
            <a:pPr marL="0" marR="0" algn="just">
              <a:spcBef>
                <a:spcPts val="0"/>
              </a:spcBef>
              <a:spcAft>
                <a:spcPts val="0"/>
              </a:spcAft>
            </a:pPr>
            <a:r>
              <a:rPr lang="en-US" sz="4000" b="1" dirty="0">
                <a:effectLst/>
                <a:latin typeface="Times New Roman" panose="02020603050405020304" pitchFamily="18" charset="0"/>
                <a:ea typeface="Times New Roman" panose="02020603050405020304" pitchFamily="18" charset="0"/>
              </a:rPr>
              <a:t>Artifactual (False) low ESR due to:</a:t>
            </a:r>
            <a:endParaRPr lang="en-US" sz="40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rPr>
              <a:t>Inadequate anticoagulation with clotting of the blood sample (consequently will consume fibrinogen)</a:t>
            </a:r>
          </a:p>
          <a:p>
            <a:pPr marL="342900" marR="0" lvl="0" indent="-342900" algn="just">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rPr>
              <a:t>Short ESR tube</a:t>
            </a:r>
          </a:p>
          <a:p>
            <a:pPr marL="342900" marR="0" lvl="0" indent="-342900" algn="just">
              <a:spcBef>
                <a:spcPts val="0"/>
              </a:spcBef>
              <a:spcAft>
                <a:spcPts val="0"/>
              </a:spcAft>
              <a:buFont typeface="+mj-lt"/>
              <a:buAutoNum type="arabicPeriod"/>
            </a:pPr>
            <a:r>
              <a:rPr lang="en-US" sz="4000" dirty="0">
                <a:effectLst/>
                <a:latin typeface="Times New Roman" panose="02020603050405020304" pitchFamily="18" charset="0"/>
                <a:ea typeface="Times New Roman" panose="02020603050405020304" pitchFamily="18" charset="0"/>
              </a:rPr>
              <a:t>Vibration during testing </a:t>
            </a:r>
          </a:p>
          <a:p>
            <a:pPr marL="0" indent="0">
              <a:buNone/>
            </a:pPr>
            <a:endParaRPr lang="en-US" dirty="0"/>
          </a:p>
        </p:txBody>
      </p:sp>
    </p:spTree>
    <p:extLst>
      <p:ext uri="{BB962C8B-B14F-4D97-AF65-F5344CB8AC3E}">
        <p14:creationId xmlns:p14="http://schemas.microsoft.com/office/powerpoint/2010/main" val="4271014871"/>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71</TotalTime>
  <Words>659</Words>
  <Application>Microsoft Office PowerPoint</Application>
  <PresentationFormat>Widescreen</PresentationFormat>
  <Paragraphs>56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Calibri Light</vt:lpstr>
      <vt:lpstr>Times New Roman</vt:lpstr>
      <vt:lpstr>Retrospect</vt:lpstr>
      <vt:lpstr>Erythrocyte sedimentation rate (ESR)</vt:lpstr>
      <vt:lpstr>Introduction and principle  </vt:lpstr>
      <vt:lpstr>PowerPoint Presentation</vt:lpstr>
      <vt:lpstr>Material and instrument:-</vt:lpstr>
      <vt:lpstr>Procedure:-</vt:lpstr>
      <vt:lpstr>Medical considerations:</vt:lpstr>
      <vt:lpstr>Increased ESR occurs in the following conditions:</vt:lpstr>
      <vt:lpstr>Decreased ESR occurs in: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Erythrocyte sedimentation rate (ESR)</dc:title>
  <dc:creator>ACER</dc:creator>
  <cp:lastModifiedBy>ACER</cp:lastModifiedBy>
  <cp:revision>3</cp:revision>
  <dcterms:created xsi:type="dcterms:W3CDTF">2023-11-13T14:50:44Z</dcterms:created>
  <dcterms:modified xsi:type="dcterms:W3CDTF">2023-11-13T19:55:09Z</dcterms:modified>
</cp:coreProperties>
</file>