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67" r:id="rId15"/>
    <p:sldId id="268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2" d="100"/>
          <a:sy n="82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9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53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5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9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7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81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6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0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C5AD9F-7F7E-491C-A0FA-36E56DE0C82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088675-0D6F-46E0-ADB5-32182946E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0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21934" y="2276872"/>
            <a:ext cx="5308866" cy="10505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Medical Terminology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Understanding Prefixes, Roots, and Suffixes </a:t>
            </a:r>
            <a:br>
              <a:rPr lang="en-US" sz="2800" b="1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</a:br>
            <a:endParaRPr lang="en-US" sz="2800" b="1" dirty="0" smtClean="0">
              <a:ln w="3175" cmpd="sng">
                <a:noFill/>
              </a:ln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Presented by: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Assist.Lect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Noor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Alaa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Abdulrazzaq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6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53246" y="908720"/>
            <a:ext cx="41654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Roots in Medical Terminology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647563" y="1772816"/>
            <a:ext cx="7776864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Definition and Importance</a:t>
            </a:r>
            <a:endParaRPr lang="ar-IQ" sz="2800" b="1" dirty="0" smtClean="0"/>
          </a:p>
          <a:p>
            <a:endParaRPr lang="ar-IQ" sz="2800" dirty="0" smtClean="0"/>
          </a:p>
          <a:p>
            <a:r>
              <a:rPr lang="en-US" sz="2800" b="1" dirty="0" smtClean="0"/>
              <a:t>Root: </a:t>
            </a:r>
            <a:r>
              <a:rPr lang="en-US" sz="2800" dirty="0" smtClean="0"/>
              <a:t>Provides the core meaning of the term, often relating to a body part, system, or condition.</a:t>
            </a:r>
            <a:endParaRPr lang="ar-IQ" sz="2800" dirty="0" smtClean="0"/>
          </a:p>
          <a:p>
            <a:endParaRPr lang="ar-IQ" sz="2800" dirty="0"/>
          </a:p>
          <a:p>
            <a:r>
              <a:rPr lang="en-US" sz="2800" b="1" dirty="0" smtClean="0"/>
              <a:t>Importance:</a:t>
            </a:r>
            <a:r>
              <a:rPr lang="en-US" sz="2800" dirty="0" smtClean="0"/>
              <a:t> Knowing the root helps pinpoint the main subject or area of focus.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9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3" y="692696"/>
            <a:ext cx="74888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Common Roots with Meanings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683567" y="1412776"/>
            <a:ext cx="7776865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Body Parts: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/>
              <a:t>Cardi</a:t>
            </a:r>
            <a:r>
              <a:rPr lang="en-US" dirty="0" smtClean="0"/>
              <a:t>- (heart) → Cardiologist (heart specialist)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Gastro</a:t>
            </a:r>
            <a:r>
              <a:rPr lang="en-US" dirty="0" smtClean="0"/>
              <a:t>- (stomach) → Gastroenteritis (inflammation of stomach and intestines)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Neuro</a:t>
            </a:r>
            <a:r>
              <a:rPr lang="en-US" dirty="0" smtClean="0"/>
              <a:t>- (nerve) → Neuropathy (disease affecting nerves)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Conditions: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Path</a:t>
            </a:r>
            <a:r>
              <a:rPr lang="en-US" dirty="0" smtClean="0"/>
              <a:t>- (disease) → Pathology (study of disease)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Hem- or </a:t>
            </a:r>
            <a:r>
              <a:rPr lang="en-US" b="1" dirty="0" err="1" smtClean="0"/>
              <a:t>Hemo</a:t>
            </a:r>
            <a:r>
              <a:rPr lang="en-US" dirty="0" smtClean="0"/>
              <a:t>- (blood) → Hemorrhage (excessive bleeding)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Psych</a:t>
            </a:r>
            <a:r>
              <a:rPr lang="en-US" dirty="0" smtClean="0"/>
              <a:t>- (mind) → Psychology (study of the mind)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Processes or Actions:</a:t>
            </a:r>
          </a:p>
          <a:p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/>
              <a:t>Therm</a:t>
            </a:r>
            <a:r>
              <a:rPr lang="en-US" b="1" dirty="0" smtClean="0"/>
              <a:t>-</a:t>
            </a:r>
            <a:r>
              <a:rPr lang="en-US" dirty="0" smtClean="0"/>
              <a:t> (heat) → Thermometer (device to measure temperature)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Gen-</a:t>
            </a:r>
            <a:r>
              <a:rPr lang="en-US" dirty="0" smtClean="0"/>
              <a:t> (create, form) → Carcinogen (substance that can cause cancer)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18530" y="836712"/>
            <a:ext cx="44349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Suffixes in Medical Terminology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683568" y="1484784"/>
            <a:ext cx="7704856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Definition and Importance</a:t>
            </a:r>
          </a:p>
          <a:p>
            <a:endParaRPr lang="en-US" sz="2800" dirty="0"/>
          </a:p>
          <a:p>
            <a:r>
              <a:rPr lang="en-US" sz="2800" b="1" dirty="0" smtClean="0"/>
              <a:t>Suffix:</a:t>
            </a:r>
            <a:r>
              <a:rPr lang="en-US" sz="2800" dirty="0" smtClean="0"/>
              <a:t> A word part that completes the term, often providing information about the procedure, condition, or disease.</a:t>
            </a:r>
          </a:p>
          <a:p>
            <a:endParaRPr lang="en-US" sz="2800" dirty="0" smtClean="0"/>
          </a:p>
          <a:p>
            <a:r>
              <a:rPr lang="en-US" sz="2800" b="1" dirty="0" smtClean="0"/>
              <a:t>Importance: </a:t>
            </a:r>
            <a:r>
              <a:rPr lang="en-US" sz="2800" dirty="0" smtClean="0"/>
              <a:t>Suffixes help identify the type of word, whether it's a condition, a specialty, a procedure, or a type of disease.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19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9652" y="692696"/>
            <a:ext cx="64087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Common Suffixes with Meanings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683568" y="1340768"/>
            <a:ext cx="777686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Conditions and Diseases:</a:t>
            </a:r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-itis </a:t>
            </a:r>
            <a:r>
              <a:rPr lang="en-US" sz="2400" dirty="0" smtClean="0"/>
              <a:t>(inflammation) → Arthritis (inflammation of the joints)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osis</a:t>
            </a:r>
            <a:r>
              <a:rPr lang="en-US" sz="2400" b="1" dirty="0" smtClean="0"/>
              <a:t> </a:t>
            </a:r>
            <a:r>
              <a:rPr lang="en-US" sz="2400" dirty="0" smtClean="0"/>
              <a:t>(abnormal condition) → Cirrhosis (liver disease)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Procedures and Treatments: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ectomy</a:t>
            </a:r>
            <a:r>
              <a:rPr lang="en-US" sz="2400" b="1" dirty="0" smtClean="0"/>
              <a:t> </a:t>
            </a:r>
            <a:r>
              <a:rPr lang="en-US" sz="2400" dirty="0" smtClean="0"/>
              <a:t>(removal) → Appendectomy (removal of the appendix)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scopy</a:t>
            </a:r>
            <a:r>
              <a:rPr lang="en-US" sz="2400" b="1" dirty="0" smtClean="0"/>
              <a:t> </a:t>
            </a:r>
            <a:r>
              <a:rPr lang="en-US" sz="2400" dirty="0" smtClean="0"/>
              <a:t>(to view) → Endoscopy (viewing the inside of the body)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9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628800"/>
            <a:ext cx="7704856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Specialties or Studies:</a:t>
            </a:r>
          </a:p>
          <a:p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b="1" dirty="0" smtClean="0"/>
              <a:t>ology</a:t>
            </a:r>
            <a:r>
              <a:rPr lang="en-US" sz="2400" dirty="0" smtClean="0"/>
              <a:t> (study of) → Neurology (study of the nervous system)</a:t>
            </a:r>
          </a:p>
          <a:p>
            <a:r>
              <a:rPr lang="en-US" sz="2400" b="1" dirty="0" smtClean="0"/>
              <a:t>-</a:t>
            </a:r>
            <a:r>
              <a:rPr lang="en-US" sz="2400" b="1" dirty="0" err="1" smtClean="0"/>
              <a:t>logist</a:t>
            </a:r>
            <a:r>
              <a:rPr lang="en-US" sz="2400" b="1" dirty="0" smtClean="0"/>
              <a:t> </a:t>
            </a:r>
            <a:r>
              <a:rPr lang="en-US" sz="2400" dirty="0" smtClean="0"/>
              <a:t>(specialist) → Dermatologist (skin specialist)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General Types:</a:t>
            </a:r>
          </a:p>
          <a:p>
            <a:endParaRPr lang="en-US" sz="2400" dirty="0" smtClean="0"/>
          </a:p>
          <a:p>
            <a:r>
              <a:rPr lang="en-US" sz="2400" b="1" dirty="0" smtClean="0"/>
              <a:t>-</a:t>
            </a:r>
            <a:r>
              <a:rPr lang="en-US" sz="2400" b="1" dirty="0" err="1" smtClean="0"/>
              <a:t>emia</a:t>
            </a:r>
            <a:r>
              <a:rPr lang="en-US" sz="2400" b="1" dirty="0" smtClean="0"/>
              <a:t> </a:t>
            </a:r>
            <a:r>
              <a:rPr lang="en-US" sz="2400" dirty="0" smtClean="0"/>
              <a:t>(blood condition) → Leukemia (blood cancer)</a:t>
            </a:r>
          </a:p>
          <a:p>
            <a:r>
              <a:rPr lang="en-US" sz="2400" dirty="0" smtClean="0"/>
              <a:t>-</a:t>
            </a:r>
            <a:r>
              <a:rPr lang="en-US" sz="2400" b="1" dirty="0" err="1" smtClean="0"/>
              <a:t>pathy</a:t>
            </a:r>
            <a:r>
              <a:rPr lang="en-US" sz="2400" dirty="0" smtClean="0"/>
              <a:t> (disease) → Neuropathy (nerve disease)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42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707504"/>
            <a:ext cx="42771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Combining Forms and Vowels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683568" y="1412776"/>
            <a:ext cx="777686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Explanation: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When combining a root and suffix that don’t naturally blend, a vowel (usually “o”) is added for smoother pronunciation.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Gastroenterology: Gastro- (stomach) + </a:t>
            </a:r>
            <a:r>
              <a:rPr lang="en-US" sz="2400" dirty="0" err="1" smtClean="0"/>
              <a:t>Entero</a:t>
            </a:r>
            <a:r>
              <a:rPr lang="en-US" sz="2400" dirty="0" smtClean="0"/>
              <a:t>- (intestine) + -logy (study of)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Cardiovascular: </a:t>
            </a:r>
            <a:r>
              <a:rPr lang="en-US" sz="2400" dirty="0" err="1" smtClean="0"/>
              <a:t>Cardi</a:t>
            </a:r>
            <a:r>
              <a:rPr lang="en-US" sz="2400" dirty="0" smtClean="0"/>
              <a:t>- (heart) + Vascular (vessels) = related to heart and blood vessels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41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41682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1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91680" y="836712"/>
            <a:ext cx="58794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Introduction to Medical Terminology</a:t>
            </a:r>
            <a:endParaRPr lang="en-US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618663" y="1628800"/>
            <a:ext cx="7776864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Medical Terminology</a:t>
            </a:r>
            <a:r>
              <a:rPr lang="en-US" sz="3200" dirty="0" smtClean="0"/>
              <a:t>: </a:t>
            </a:r>
            <a:r>
              <a:rPr lang="en-GB" sz="3200" dirty="0" smtClean="0"/>
              <a:t>is </a:t>
            </a:r>
            <a:r>
              <a:rPr lang="en-GB" sz="3200" dirty="0"/>
              <a:t>the language used by healthcare professionals to describe the human body, its functions, medical procedures, diseases, and treatment methods. It is a specialized vocabulary that allows clear, precise, and efficient communication in medical settings.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38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268760"/>
            <a:ext cx="64636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50000"/>
                  </a:schemeClr>
                </a:solidFill>
              </a:rPr>
              <a:t>Why Do We Study Medical Terminology?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2204864"/>
            <a:ext cx="777686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Accuracy</a:t>
            </a:r>
            <a:r>
              <a:rPr lang="en-GB" sz="2400" dirty="0"/>
              <a:t>: Avoid misunderstandings in diagnosis and </a:t>
            </a:r>
            <a:r>
              <a:rPr lang="en-GB" sz="2400" dirty="0" smtClean="0"/>
              <a:t>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Professional </a:t>
            </a:r>
            <a:r>
              <a:rPr lang="en-GB" sz="2400" b="1" dirty="0"/>
              <a:t>Communication</a:t>
            </a:r>
            <a:r>
              <a:rPr lang="en-GB" sz="2400" dirty="0"/>
              <a:t>: Doctors, nurses, pharmacists, and technicians all use the same terminology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Efficiency</a:t>
            </a:r>
            <a:r>
              <a:rPr lang="en-GB" sz="2400" dirty="0"/>
              <a:t>: It saves time and provides clarity in medical records</a:t>
            </a:r>
            <a:r>
              <a:rPr lang="en-GB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Global </a:t>
            </a:r>
            <a:r>
              <a:rPr lang="en-GB" sz="2400" b="1" dirty="0"/>
              <a:t>Language</a:t>
            </a:r>
            <a:r>
              <a:rPr lang="en-GB" sz="2400" dirty="0"/>
              <a:t>: Medical terms are used 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265341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348880"/>
            <a:ext cx="7704856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Medical terms </a:t>
            </a:r>
            <a:r>
              <a:rPr lang="en-GB" sz="2400" dirty="0" smtClean="0"/>
              <a:t>come </a:t>
            </a:r>
            <a:r>
              <a:rPr lang="en-GB" sz="2400" dirty="0"/>
              <a:t>from </a:t>
            </a:r>
            <a:r>
              <a:rPr lang="en-GB" sz="2400" b="1" dirty="0"/>
              <a:t>Greek</a:t>
            </a:r>
            <a:r>
              <a:rPr lang="en-GB" sz="2400" dirty="0"/>
              <a:t> and </a:t>
            </a:r>
            <a:r>
              <a:rPr lang="en-GB" sz="2400" b="1" dirty="0"/>
              <a:t>Latin</a:t>
            </a:r>
            <a:r>
              <a:rPr lang="en-GB" sz="2400" dirty="0"/>
              <a:t>, which gives them consistency and universal understanding</a:t>
            </a:r>
            <a:r>
              <a:rPr lang="en-GB" sz="2400" dirty="0" smtClean="0"/>
              <a:t>.</a:t>
            </a:r>
          </a:p>
          <a:p>
            <a:pPr algn="just"/>
            <a:r>
              <a:rPr lang="en-GB" sz="2400" b="1" dirty="0" smtClean="0"/>
              <a:t>Greek</a:t>
            </a:r>
            <a:r>
              <a:rPr lang="en-GB" sz="2400" dirty="0" smtClean="0"/>
              <a:t> </a:t>
            </a:r>
            <a:r>
              <a:rPr lang="en-GB" sz="2400" dirty="0"/>
              <a:t>→ often related to diseases, conditions, and </a:t>
            </a:r>
            <a:r>
              <a:rPr lang="en-GB" sz="2400" dirty="0" smtClean="0"/>
              <a:t>treatments</a:t>
            </a:r>
          </a:p>
          <a:p>
            <a:pPr algn="just"/>
            <a:r>
              <a:rPr lang="en-GB" sz="2400" b="1" dirty="0" smtClean="0"/>
              <a:t>Latin</a:t>
            </a:r>
            <a:r>
              <a:rPr lang="en-GB" sz="2400" dirty="0" smtClean="0"/>
              <a:t> </a:t>
            </a:r>
            <a:r>
              <a:rPr lang="en-GB" sz="2400" dirty="0"/>
              <a:t>→ often related to body </a:t>
            </a:r>
            <a:r>
              <a:rPr lang="en-GB" sz="2400" dirty="0" smtClean="0"/>
              <a:t>structures</a:t>
            </a:r>
          </a:p>
          <a:p>
            <a:endParaRPr lang="en-GB" sz="2400" dirty="0" smtClean="0"/>
          </a:p>
          <a:p>
            <a:r>
              <a:rPr lang="en-GB" sz="2400" b="1" dirty="0" smtClean="0"/>
              <a:t>Examples:</a:t>
            </a:r>
          </a:p>
          <a:p>
            <a:r>
              <a:rPr lang="en-GB" sz="2400" dirty="0" smtClean="0"/>
              <a:t>Cardio </a:t>
            </a:r>
            <a:r>
              <a:rPr lang="en-GB" sz="2400" dirty="0"/>
              <a:t>(heart) ← </a:t>
            </a:r>
            <a:r>
              <a:rPr lang="en-GB" sz="2400" dirty="0" smtClean="0"/>
              <a:t>Greek</a:t>
            </a:r>
          </a:p>
          <a:p>
            <a:r>
              <a:rPr lang="en-GB" sz="2400" dirty="0" err="1" smtClean="0"/>
              <a:t>Pulmo</a:t>
            </a:r>
            <a:r>
              <a:rPr lang="en-GB" sz="2400" dirty="0" smtClean="0"/>
              <a:t> </a:t>
            </a:r>
            <a:r>
              <a:rPr lang="en-GB" sz="2400" dirty="0"/>
              <a:t>(lung) ← Latin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1196752"/>
            <a:ext cx="401372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</a:rPr>
              <a:t>Origin of Medical Terms</a:t>
            </a:r>
          </a:p>
        </p:txBody>
      </p:sp>
    </p:spTree>
    <p:extLst>
      <p:ext uri="{BB962C8B-B14F-4D97-AF65-F5344CB8AC3E}">
        <p14:creationId xmlns:p14="http://schemas.microsoft.com/office/powerpoint/2010/main" val="43663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51720" y="759459"/>
            <a:ext cx="539115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The Building Blocks of Medical Terms 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574124" y="1337205"/>
            <a:ext cx="7776864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Medical words are usually composed of three main components: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Prefix</a:t>
            </a:r>
            <a:r>
              <a:rPr lang="en-US" sz="2400" dirty="0" smtClean="0"/>
              <a:t>: A word part at the beginning, often indicating number, location, time, or negation.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Root</a:t>
            </a:r>
            <a:r>
              <a:rPr lang="en-US" sz="2400" dirty="0" smtClean="0"/>
              <a:t>: The base part, indicating the primary meaning, often a body part or condition.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Suffix</a:t>
            </a:r>
            <a:r>
              <a:rPr lang="en-US" sz="2400" dirty="0" smtClean="0"/>
              <a:t>: A word part at the end, frequently indicating a condition, procedure, or type.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Example</a:t>
            </a:r>
            <a:r>
              <a:rPr lang="en-US" sz="2000" dirty="0" smtClean="0"/>
              <a:t>: </a:t>
            </a:r>
            <a:r>
              <a:rPr lang="en-US" sz="2000" i="1" dirty="0" smtClean="0"/>
              <a:t>Hypertension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i="1" dirty="0" smtClean="0"/>
              <a:t>Hyper-</a:t>
            </a:r>
            <a:r>
              <a:rPr lang="en-US" sz="2000" dirty="0" smtClean="0"/>
              <a:t> = Excessive</a:t>
            </a:r>
          </a:p>
          <a:p>
            <a:pPr>
              <a:buFont typeface="Arial"/>
              <a:buChar char="•"/>
            </a:pPr>
            <a:r>
              <a:rPr lang="en-US" sz="2000" i="1" dirty="0" smtClean="0"/>
              <a:t>Tension</a:t>
            </a:r>
            <a:r>
              <a:rPr lang="en-US" sz="2000" dirty="0" smtClean="0"/>
              <a:t> = Pressure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Together: Hypertension means "high blood pressure."</a:t>
            </a:r>
            <a:endParaRPr lang="en-US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107184" cy="187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8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15056" y="692696"/>
            <a:ext cx="445160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Prefixes in Medical Terminology</a:t>
            </a:r>
            <a:endParaRPr lang="en-US" sz="2400" b="1" dirty="0"/>
          </a:p>
        </p:txBody>
      </p:sp>
      <p:sp>
        <p:nvSpPr>
          <p:cNvPr id="3" name="مستطيل 2"/>
          <p:cNvSpPr/>
          <p:nvPr/>
        </p:nvSpPr>
        <p:spPr>
          <a:xfrm>
            <a:off x="683568" y="1340768"/>
            <a:ext cx="7776864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Definition and Importance</a:t>
            </a:r>
          </a:p>
          <a:p>
            <a:endParaRPr lang="en-US" sz="2800" b="1" dirty="0" smtClean="0"/>
          </a:p>
          <a:p>
            <a:pPr>
              <a:buFont typeface="Arial"/>
              <a:buChar char="•"/>
            </a:pPr>
            <a:r>
              <a:rPr lang="en-US" sz="2800" b="1" dirty="0" smtClean="0"/>
              <a:t>Prefix</a:t>
            </a:r>
            <a:r>
              <a:rPr lang="en-US" sz="2800" dirty="0" smtClean="0"/>
              <a:t>: Modifies the meaning of the root by adding context—often location, time, quantity, or state.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b="1" dirty="0" smtClean="0"/>
              <a:t>Importance</a:t>
            </a:r>
            <a:r>
              <a:rPr lang="en-US" sz="2800" dirty="0" smtClean="0"/>
              <a:t>: Recognizing prefixes helps identify the context or severity of a condition.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9"/>
            <a:ext cx="777686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0602" y="836712"/>
            <a:ext cx="66967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Common Prefix Examples with Meanings and Medical Examples</a:t>
            </a:r>
            <a:endParaRPr lang="en-US" b="1" dirty="0"/>
          </a:p>
        </p:txBody>
      </p:sp>
      <p:sp>
        <p:nvSpPr>
          <p:cNvPr id="3" name="مستطيل 2"/>
          <p:cNvSpPr/>
          <p:nvPr/>
        </p:nvSpPr>
        <p:spPr>
          <a:xfrm>
            <a:off x="670542" y="1412776"/>
            <a:ext cx="777686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/>
              <a:t>Numbers: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Uni</a:t>
            </a:r>
            <a:r>
              <a:rPr lang="en-US" sz="2400" dirty="0" smtClean="0"/>
              <a:t>- (one) → Unilateral (one-sided)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Bi</a:t>
            </a:r>
            <a:r>
              <a:rPr lang="en-US" sz="2400" dirty="0" smtClean="0"/>
              <a:t>- (two) → Bilateral (both sides)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Tri</a:t>
            </a:r>
            <a:r>
              <a:rPr lang="en-US" sz="2400" dirty="0" smtClean="0"/>
              <a:t>- (three) → Triceps (three-headed muscle)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/>
              <a:t>Time or Speed: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Brady</a:t>
            </a:r>
            <a:r>
              <a:rPr lang="en-US" sz="2400" dirty="0" smtClean="0"/>
              <a:t>- (slow) → Bradycardia (slow heart 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Tachy</a:t>
            </a:r>
            <a:r>
              <a:rPr lang="en-US" sz="2400" dirty="0" smtClean="0"/>
              <a:t>- (fast) → Tachycardia (fast heart 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Neo</a:t>
            </a:r>
            <a:r>
              <a:rPr lang="en-US" sz="2400" dirty="0" smtClean="0"/>
              <a:t>- (new) → Neonatal (newborn)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8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83568" y="836712"/>
            <a:ext cx="774086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Location or Position: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Epi</a:t>
            </a:r>
            <a:r>
              <a:rPr lang="en-US" dirty="0" smtClean="0"/>
              <a:t>- (upon, over) → Epidermis (outer layer of skin)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Sub</a:t>
            </a:r>
            <a:r>
              <a:rPr lang="en-US" dirty="0" smtClean="0"/>
              <a:t>- (under) → Subcutaneous (under the skin)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/>
              <a:t>Peri</a:t>
            </a:r>
            <a:r>
              <a:rPr lang="en-US" dirty="0" smtClean="0"/>
              <a:t>- (around) → Pericardium (around the heart)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/>
              <a:t>Negation: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A- or An- </a:t>
            </a:r>
            <a:r>
              <a:rPr lang="en-US" dirty="0" smtClean="0"/>
              <a:t>(without) → Anemia (without enough blood/iron)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Anti</a:t>
            </a:r>
            <a:r>
              <a:rPr lang="en-US" dirty="0" smtClean="0"/>
              <a:t>- (against) → Antibiotic (against bacteria)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6768752" cy="277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2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836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Arabic Typesetting</vt:lpstr>
      <vt:lpstr>Arial</vt:lpstr>
      <vt:lpstr>Garamond</vt:lpstr>
      <vt:lpstr>Times New Roman</vt:lpstr>
      <vt:lpstr>Wingdings</vt:lpstr>
      <vt:lpstr>Organic</vt:lpstr>
      <vt:lpstr>Medical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Prefixes, Roots, and Suffixes  in Medical Terminology</dc:title>
  <dc:creator>كيتارللحاسبات-pc</dc:creator>
  <cp:lastModifiedBy>FE</cp:lastModifiedBy>
  <cp:revision>13</cp:revision>
  <dcterms:created xsi:type="dcterms:W3CDTF">2024-11-11T19:38:33Z</dcterms:created>
  <dcterms:modified xsi:type="dcterms:W3CDTF">2025-11-19T09:55:41Z</dcterms:modified>
</cp:coreProperties>
</file>