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80" r:id="rId3"/>
    <p:sldId id="258" r:id="rId4"/>
    <p:sldId id="259" r:id="rId5"/>
    <p:sldId id="260" r:id="rId6"/>
    <p:sldId id="261" r:id="rId7"/>
    <p:sldId id="262" r:id="rId8"/>
    <p:sldId id="288" r:id="rId9"/>
    <p:sldId id="264" r:id="rId10"/>
    <p:sldId id="265" r:id="rId11"/>
    <p:sldId id="266" r:id="rId12"/>
    <p:sldId id="267" r:id="rId13"/>
    <p:sldId id="289" r:id="rId14"/>
    <p:sldId id="268" r:id="rId15"/>
    <p:sldId id="269" r:id="rId16"/>
    <p:sldId id="270" r:id="rId17"/>
    <p:sldId id="271" r:id="rId18"/>
    <p:sldId id="281" r:id="rId19"/>
    <p:sldId id="292" r:id="rId20"/>
    <p:sldId id="273" r:id="rId21"/>
    <p:sldId id="293" r:id="rId22"/>
    <p:sldId id="275" r:id="rId23"/>
    <p:sldId id="294" r:id="rId24"/>
    <p:sldId id="282" r:id="rId25"/>
    <p:sldId id="290" r:id="rId26"/>
    <p:sldId id="276" r:id="rId27"/>
    <p:sldId id="283" r:id="rId28"/>
    <p:sldId id="277" r:id="rId29"/>
    <p:sldId id="284" r:id="rId30"/>
    <p:sldId id="285" r:id="rId31"/>
    <p:sldId id="286" r:id="rId32"/>
    <p:sldId id="295" r:id="rId33"/>
    <p:sldId id="287"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81D7E-6CD7-4A70-8608-C5BE5C16EB2A}" type="datetimeFigureOut">
              <a:rPr lang="en-US" smtClean="0"/>
              <a:t>1/11/2025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36CE3-82EC-45F1-BFB1-F0259C6252EB}" type="slidenum">
              <a:rPr lang="en-US" smtClean="0"/>
              <a:t>‹#›</a:t>
            </a:fld>
            <a:endParaRPr lang="en-US"/>
          </a:p>
        </p:txBody>
      </p:sp>
    </p:spTree>
    <p:extLst>
      <p:ext uri="{BB962C8B-B14F-4D97-AF65-F5344CB8AC3E}">
        <p14:creationId xmlns:p14="http://schemas.microsoft.com/office/powerpoint/2010/main" val="181012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36CE3-82EC-45F1-BFB1-F0259C6252EB}" type="slidenum">
              <a:rPr lang="en-US" smtClean="0"/>
              <a:t>4</a:t>
            </a:fld>
            <a:endParaRPr lang="en-US"/>
          </a:p>
        </p:txBody>
      </p:sp>
    </p:spTree>
    <p:extLst>
      <p:ext uri="{BB962C8B-B14F-4D97-AF65-F5344CB8AC3E}">
        <p14:creationId xmlns:p14="http://schemas.microsoft.com/office/powerpoint/2010/main" val="3504701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8C3F9CA-1B42-4EBF-AA3A-D5D2EAE1C33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6BB46-7B69-4E58-AD7C-51E2313399A7}"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3F9CA-1B42-4EBF-AA3A-D5D2EAE1C33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3F9CA-1B42-4EBF-AA3A-D5D2EAE1C33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8C3F9CA-1B42-4EBF-AA3A-D5D2EAE1C33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6BB46-7B69-4E58-AD7C-51E2313399A7}"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3F9CA-1B42-4EBF-AA3A-D5D2EAE1C33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8C3F9CA-1B42-4EBF-AA3A-D5D2EAE1C33A}"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8C3F9CA-1B42-4EBF-AA3A-D5D2EAE1C33A}"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C3F9CA-1B42-4EBF-AA3A-D5D2EAE1C33A}"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3F9CA-1B42-4EBF-AA3A-D5D2EAE1C33A}"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3F9CA-1B42-4EBF-AA3A-D5D2EAE1C33A}"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3F9CA-1B42-4EBF-AA3A-D5D2EAE1C33A}"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6BB46-7B69-4E58-AD7C-51E2313399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8C3F9CA-1B42-4EBF-AA3A-D5D2EAE1C33A}" type="datetimeFigureOut">
              <a:rPr lang="en-US" smtClean="0"/>
              <a:t>1/11/2025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8B6BB46-7B69-4E58-AD7C-51E2313399A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610600" cy="4819650"/>
          </a:xfrm>
        </p:spPr>
        <p:txBody>
          <a:bodyPr>
            <a:noAutofit/>
          </a:bodyPr>
          <a:lstStyle/>
          <a:p>
            <a:pPr algn="ctr"/>
            <a:r>
              <a:rPr lang="en-US" sz="8000" b="1" cap="all" dirty="0">
                <a:solidFill>
                  <a:srgbClr val="FF0000"/>
                </a:solidFill>
                <a:effectLst>
                  <a:reflection blurRad="12700" stA="28000" endPos="45000" dist="1003" dir="5400000" sy="-100000" algn="bl"/>
                </a:effectLst>
                <a:latin typeface="Algerian" pitchFamily="82" charset="0"/>
              </a:rPr>
              <a:t>Physics of </a:t>
            </a:r>
            <a:r>
              <a:rPr lang="en-US" sz="8000" b="1" cap="all" dirty="0" smtClean="0">
                <a:solidFill>
                  <a:srgbClr val="FF0000"/>
                </a:solidFill>
                <a:effectLst>
                  <a:reflection blurRad="12700" stA="28000" endPos="45000" dist="1003" dir="5400000" sy="-100000" algn="bl"/>
                </a:effectLst>
                <a:latin typeface="Algerian" pitchFamily="82" charset="0"/>
              </a:rPr>
              <a:t>Diagnostic</a:t>
            </a:r>
            <a:br>
              <a:rPr lang="en-US" sz="8000" b="1" cap="all" dirty="0" smtClean="0">
                <a:solidFill>
                  <a:srgbClr val="FF0000"/>
                </a:solidFill>
                <a:effectLst>
                  <a:reflection blurRad="12700" stA="28000" endPos="45000" dist="1003" dir="5400000" sy="-100000" algn="bl"/>
                </a:effectLst>
                <a:latin typeface="Algerian" pitchFamily="82" charset="0"/>
              </a:rPr>
            </a:br>
            <a:r>
              <a:rPr lang="en-US" sz="8000" b="1" cap="all" dirty="0" smtClean="0">
                <a:solidFill>
                  <a:srgbClr val="FF0000"/>
                </a:solidFill>
                <a:effectLst>
                  <a:reflection blurRad="12700" stA="28000" endPos="45000" dist="1003" dir="5400000" sy="-100000" algn="bl"/>
                </a:effectLst>
                <a:latin typeface="Algerian" pitchFamily="82" charset="0"/>
              </a:rPr>
              <a:t>  </a:t>
            </a:r>
            <a:r>
              <a:rPr lang="en-US" sz="8000" b="1" cap="all" dirty="0">
                <a:solidFill>
                  <a:srgbClr val="FF0000"/>
                </a:solidFill>
                <a:effectLst>
                  <a:reflection blurRad="12700" stA="28000" endPos="45000" dist="1003" dir="5400000" sy="-100000" algn="bl"/>
                </a:effectLst>
                <a:latin typeface="Algerian" pitchFamily="82" charset="0"/>
              </a:rPr>
              <a:t>X-Rays</a:t>
            </a:r>
            <a:r>
              <a:rPr lang="en-US" sz="8000" dirty="0">
                <a:solidFill>
                  <a:srgbClr val="FF0000"/>
                </a:solidFill>
                <a:latin typeface="Algerian" pitchFamily="82" charset="0"/>
              </a:rPr>
              <a:t/>
            </a:r>
            <a:br>
              <a:rPr lang="en-US" sz="8000" dirty="0">
                <a:solidFill>
                  <a:srgbClr val="FF0000"/>
                </a:solidFill>
                <a:latin typeface="Algerian" pitchFamily="82" charset="0"/>
              </a:rPr>
            </a:br>
            <a:endParaRPr lang="en-US" sz="8000" dirty="0">
              <a:solidFill>
                <a:srgbClr val="FF0000"/>
              </a:solidFill>
              <a:latin typeface="Algerian" pitchFamily="82" charset="0"/>
            </a:endParaRPr>
          </a:p>
        </p:txBody>
      </p:sp>
    </p:spTree>
    <p:extLst>
      <p:ext uri="{BB962C8B-B14F-4D97-AF65-F5344CB8AC3E}">
        <p14:creationId xmlns:p14="http://schemas.microsoft.com/office/powerpoint/2010/main" val="134012910"/>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490" y="27709"/>
            <a:ext cx="8943109" cy="5334000"/>
          </a:xfrm>
        </p:spPr>
        <p:txBody>
          <a:bodyPr>
            <a:normAutofit/>
          </a:bodyPr>
          <a:lstStyle/>
          <a:p>
            <a:pPr lvl="0" algn="just">
              <a:lnSpc>
                <a:spcPct val="150000"/>
              </a:lnSpc>
              <a:buClr>
                <a:srgbClr val="FF388C"/>
              </a:buClr>
            </a:pPr>
            <a:r>
              <a:rPr lang="en-US" sz="2400" dirty="0">
                <a:solidFill>
                  <a:schemeClr val="tx1"/>
                </a:solidFill>
                <a:latin typeface="Times New Roman" pitchFamily="18" charset="0"/>
                <a:cs typeface="Times New Roman" pitchFamily="18" charset="0"/>
              </a:rPr>
              <a:t>A narrow beam of X-rays is produced with a </a:t>
            </a:r>
            <a:r>
              <a:rPr lang="en-US" sz="2400" dirty="0">
                <a:solidFill>
                  <a:srgbClr val="FF0000"/>
                </a:solidFill>
                <a:latin typeface="Times New Roman" pitchFamily="18" charset="0"/>
                <a:cs typeface="Times New Roman" pitchFamily="18" charset="0"/>
              </a:rPr>
              <a:t>collimator-a lead plate </a:t>
            </a:r>
            <a:r>
              <a:rPr lang="en-US" sz="2400" dirty="0">
                <a:solidFill>
                  <a:schemeClr val="tx1"/>
                </a:solidFill>
                <a:latin typeface="Times New Roman" pitchFamily="18" charset="0"/>
                <a:cs typeface="Times New Roman" pitchFamily="18" charset="0"/>
              </a:rPr>
              <a:t>with a </a:t>
            </a:r>
            <a:r>
              <a:rPr lang="en-US" sz="2400" dirty="0">
                <a:solidFill>
                  <a:srgbClr val="FF0000"/>
                </a:solidFill>
                <a:latin typeface="Times New Roman" pitchFamily="18" charset="0"/>
                <a:cs typeface="Times New Roman" pitchFamily="18" charset="0"/>
              </a:rPr>
              <a:t>hole</a:t>
            </a:r>
            <a:r>
              <a:rPr lang="en-US" sz="2400" dirty="0">
                <a:solidFill>
                  <a:schemeClr val="tx1"/>
                </a:solidFill>
                <a:latin typeface="Times New Roman" pitchFamily="18" charset="0"/>
                <a:cs typeface="Times New Roman" pitchFamily="18" charset="0"/>
              </a:rPr>
              <a:t> in it-and an </a:t>
            </a:r>
            <a:r>
              <a:rPr lang="en-US" sz="2400" dirty="0" err="1">
                <a:solidFill>
                  <a:srgbClr val="FF0000"/>
                </a:solidFill>
                <a:latin typeface="Times New Roman" pitchFamily="18" charset="0"/>
                <a:cs typeface="Times New Roman" pitchFamily="18" charset="0"/>
              </a:rPr>
              <a:t>Xray</a:t>
            </a:r>
            <a:r>
              <a:rPr lang="en-US" sz="2400" dirty="0">
                <a:solidFill>
                  <a:srgbClr val="FF0000"/>
                </a:solidFill>
                <a:latin typeface="Times New Roman" pitchFamily="18" charset="0"/>
                <a:cs typeface="Times New Roman" pitchFamily="18" charset="0"/>
              </a:rPr>
              <a:t> detector </a:t>
            </a:r>
            <a:r>
              <a:rPr lang="en-US" sz="2400" dirty="0">
                <a:solidFill>
                  <a:schemeClr val="tx1"/>
                </a:solidFill>
                <a:latin typeface="Times New Roman" pitchFamily="18" charset="0"/>
                <a:cs typeface="Times New Roman" pitchFamily="18" charset="0"/>
              </a:rPr>
              <a:t>measures the beam intensity. The </a:t>
            </a:r>
            <a:r>
              <a:rPr lang="en-US" sz="2400" dirty="0" err="1">
                <a:solidFill>
                  <a:srgbClr val="FFFF00"/>
                </a:solidFill>
                <a:latin typeface="Times New Roman" pitchFamily="18" charset="0"/>
                <a:cs typeface="Times New Roman" pitchFamily="18" charset="0"/>
              </a:rPr>
              <a:t>unattenuated</a:t>
            </a:r>
            <a:r>
              <a:rPr lang="en-US" sz="2400" dirty="0">
                <a:solidFill>
                  <a:schemeClr val="tx1"/>
                </a:solidFill>
                <a:latin typeface="Times New Roman" pitchFamily="18" charset="0"/>
                <a:cs typeface="Times New Roman" pitchFamily="18" charset="0"/>
              </a:rPr>
              <a:t> beam intensity is </a:t>
            </a:r>
            <a:r>
              <a:rPr lang="en-US" sz="2400" b="1" dirty="0">
                <a:solidFill>
                  <a:srgbClr val="FF0000"/>
                </a:solidFill>
                <a:latin typeface="Times New Roman" pitchFamily="18" charset="0"/>
                <a:cs typeface="Times New Roman" pitchFamily="18" charset="0"/>
              </a:rPr>
              <a:t>I</a:t>
            </a:r>
            <a:r>
              <a:rPr lang="en-US" sz="2000" dirty="0">
                <a:solidFill>
                  <a:srgbClr val="FF0000"/>
                </a:solidFill>
                <a:latin typeface="Times New Roman" pitchFamily="18" charset="0"/>
                <a:cs typeface="Times New Roman" pitchFamily="18" charset="0"/>
              </a:rPr>
              <a:t>o</a:t>
            </a:r>
            <a:r>
              <a:rPr lang="en-US" sz="2400" dirty="0">
                <a:solidFill>
                  <a:schemeClr val="tx1"/>
                </a:solidFill>
                <a:latin typeface="Times New Roman" pitchFamily="18" charset="0"/>
                <a:cs typeface="Times New Roman" pitchFamily="18" charset="0"/>
              </a:rPr>
              <a:t>. As sheets of aluminum are introduced into the beam, the intensity </a:t>
            </a:r>
            <a:r>
              <a:rPr lang="en-US" sz="2400" b="1" dirty="0">
                <a:solidFill>
                  <a:srgbClr val="FF0000"/>
                </a:solidFill>
                <a:latin typeface="Times New Roman" pitchFamily="18" charset="0"/>
                <a:cs typeface="Times New Roman" pitchFamily="18" charset="0"/>
              </a:rPr>
              <a:t>I</a:t>
            </a:r>
            <a:r>
              <a:rPr lang="en-US" sz="2400" dirty="0">
                <a:solidFill>
                  <a:schemeClr val="tx1"/>
                </a:solidFill>
                <a:latin typeface="Times New Roman" pitchFamily="18" charset="0"/>
                <a:cs typeface="Times New Roman" pitchFamily="18" charset="0"/>
              </a:rPr>
              <a:t> decrease approximately </a:t>
            </a:r>
            <a:r>
              <a:rPr lang="en-US" sz="2400" dirty="0" err="1">
                <a:solidFill>
                  <a:schemeClr val="tx1"/>
                </a:solidFill>
                <a:latin typeface="Times New Roman" pitchFamily="18" charset="0"/>
                <a:cs typeface="Times New Roman" pitchFamily="18" charset="0"/>
              </a:rPr>
              <a:t>exponentially.The</a:t>
            </a:r>
            <a:r>
              <a:rPr lang="en-US" sz="2400" dirty="0">
                <a:solidFill>
                  <a:schemeClr val="tx1"/>
                </a:solidFill>
                <a:latin typeface="Times New Roman" pitchFamily="18" charset="0"/>
                <a:cs typeface="Times New Roman" pitchFamily="18" charset="0"/>
              </a:rPr>
              <a:t> lower energy (soft) X-rays are absorbed more readily than the higher energy (hard) X-rays.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97253"/>
            <a:ext cx="669174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082" y="4791508"/>
            <a:ext cx="1447800" cy="107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960292"/>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52400"/>
            <a:ext cx="8991600" cy="6477000"/>
          </a:xfrm>
        </p:spPr>
        <p:txBody>
          <a:bodyPr>
            <a:normAutofit fontScale="92500" lnSpcReduction="20000"/>
          </a:bodyPr>
          <a:lstStyle/>
          <a:p>
            <a:pPr algn="just"/>
            <a:endParaRPr lang="en-US" b="1" dirty="0">
              <a:solidFill>
                <a:schemeClr val="tx1">
                  <a:lumMod val="95000"/>
                  <a:lumOff val="5000"/>
                </a:schemeClr>
              </a:solidFill>
              <a:latin typeface="Times New Roman" pitchFamily="18" charset="0"/>
              <a:cs typeface="Times New Roman" pitchFamily="18" charset="0"/>
            </a:endParaRPr>
          </a:p>
          <a:p>
            <a:pPr algn="just">
              <a:lnSpc>
                <a:spcPct val="150000"/>
              </a:lnSpc>
            </a:pPr>
            <a:r>
              <a:rPr lang="en-US" sz="2400" b="1" dirty="0">
                <a:solidFill>
                  <a:schemeClr val="tx1"/>
                </a:solidFill>
                <a:latin typeface="Times New Roman" pitchFamily="18" charset="0"/>
                <a:cs typeface="Times New Roman" pitchFamily="18" charset="0"/>
              </a:rPr>
              <a:t>The intensity of a </a:t>
            </a:r>
            <a:r>
              <a:rPr lang="en-US" sz="2400" b="1" dirty="0" err="1">
                <a:solidFill>
                  <a:schemeClr val="tx1"/>
                </a:solidFill>
                <a:latin typeface="Times New Roman" pitchFamily="18" charset="0"/>
                <a:cs typeface="Times New Roman" pitchFamily="18" charset="0"/>
              </a:rPr>
              <a:t>monoenergetic</a:t>
            </a:r>
            <a:r>
              <a:rPr lang="en-US" sz="2400" b="1" dirty="0">
                <a:solidFill>
                  <a:schemeClr val="tx1"/>
                </a:solidFill>
                <a:latin typeface="Times New Roman" pitchFamily="18" charset="0"/>
                <a:cs typeface="Times New Roman" pitchFamily="18" charset="0"/>
              </a:rPr>
              <a:t> X-ray beam would decrease </a:t>
            </a:r>
            <a:r>
              <a:rPr lang="en-US" sz="2400" b="1" dirty="0">
                <a:solidFill>
                  <a:srgbClr val="FF0000"/>
                </a:solidFill>
                <a:latin typeface="Times New Roman" pitchFamily="18" charset="0"/>
                <a:cs typeface="Times New Roman" pitchFamily="18" charset="0"/>
              </a:rPr>
              <a:t>exponentially</a:t>
            </a:r>
            <a:r>
              <a:rPr lang="en-US" sz="2400" b="1" dirty="0">
                <a:solidFill>
                  <a:schemeClr val="tx1"/>
                </a:solidFill>
                <a:latin typeface="Times New Roman" pitchFamily="18" charset="0"/>
                <a:cs typeface="Times New Roman" pitchFamily="18" charset="0"/>
              </a:rPr>
              <a:t>. The exponential equation describing the attenuation curve for a </a:t>
            </a:r>
            <a:r>
              <a:rPr lang="en-US" sz="2400" b="1" dirty="0" err="1">
                <a:solidFill>
                  <a:schemeClr val="tx1"/>
                </a:solidFill>
                <a:latin typeface="Times New Roman" pitchFamily="18" charset="0"/>
                <a:cs typeface="Times New Roman" pitchFamily="18" charset="0"/>
              </a:rPr>
              <a:t>monoenergetic</a:t>
            </a:r>
            <a:r>
              <a:rPr lang="en-US" sz="2400" b="1" dirty="0">
                <a:solidFill>
                  <a:schemeClr val="tx1"/>
                </a:solidFill>
                <a:latin typeface="Times New Roman" pitchFamily="18" charset="0"/>
                <a:cs typeface="Times New Roman" pitchFamily="18" charset="0"/>
              </a:rPr>
              <a:t> X-ray beam</a:t>
            </a:r>
          </a:p>
          <a:p>
            <a:pPr algn="just"/>
            <a:r>
              <a:rPr lang="en-US" sz="2400" b="1" dirty="0">
                <a:solidFill>
                  <a:schemeClr val="tx1"/>
                </a:solidFill>
                <a:latin typeface="Times New Roman" pitchFamily="18" charset="0"/>
                <a:cs typeface="Times New Roman" pitchFamily="18" charset="0"/>
              </a:rPr>
              <a:t>is: -      </a:t>
            </a:r>
            <a:endParaRPr lang="en-US" sz="2400" b="1" dirty="0" smtClean="0">
              <a:solidFill>
                <a:schemeClr val="tx1"/>
              </a:solidFill>
              <a:latin typeface="Times New Roman" pitchFamily="18" charset="0"/>
              <a:cs typeface="Times New Roman" pitchFamily="18" charset="0"/>
            </a:endParaRPr>
          </a:p>
          <a:p>
            <a:pPr algn="just"/>
            <a:endParaRPr lang="en-US" sz="2400" b="1" dirty="0">
              <a:solidFill>
                <a:schemeClr val="tx1"/>
              </a:solidFill>
              <a:latin typeface="Times New Roman" pitchFamily="18" charset="0"/>
              <a:cs typeface="Times New Roman" pitchFamily="18" charset="0"/>
            </a:endParaRPr>
          </a:p>
          <a:p>
            <a:pPr algn="l"/>
            <a:r>
              <a:rPr lang="en-US" sz="2400" b="1" dirty="0" smtClean="0">
                <a:solidFill>
                  <a:srgbClr val="FFFF00"/>
                </a:solidFill>
                <a:latin typeface="Times New Roman" pitchFamily="18" charset="0"/>
                <a:cs typeface="Times New Roman" pitchFamily="18" charset="0"/>
              </a:rPr>
              <a:t>                                   </a:t>
            </a:r>
            <a:r>
              <a:rPr lang="en-US" sz="2400" b="1" i="1" dirty="0">
                <a:solidFill>
                  <a:srgbClr val="FFFF00"/>
                </a:solidFill>
                <a:latin typeface="Times New Roman" pitchFamily="18" charset="0"/>
                <a:cs typeface="Times New Roman" pitchFamily="18" charset="0"/>
              </a:rPr>
              <a:t>I</a:t>
            </a:r>
            <a:r>
              <a:rPr lang="en-US" sz="2400" b="1" dirty="0">
                <a:solidFill>
                  <a:srgbClr val="FFFF00"/>
                </a:solidFill>
                <a:latin typeface="Times New Roman" pitchFamily="18" charset="0"/>
                <a:cs typeface="Times New Roman" pitchFamily="18" charset="0"/>
              </a:rPr>
              <a:t> = </a:t>
            </a:r>
            <a:r>
              <a:rPr lang="en-US" sz="2400" b="1" i="1" dirty="0">
                <a:solidFill>
                  <a:srgbClr val="FFFF00"/>
                </a:solidFill>
                <a:latin typeface="Times New Roman" pitchFamily="18" charset="0"/>
                <a:cs typeface="Times New Roman" pitchFamily="18" charset="0"/>
              </a:rPr>
              <a:t>I</a:t>
            </a:r>
            <a:r>
              <a:rPr lang="en-US" sz="2400" b="1" baseline="-25000" dirty="0">
                <a:solidFill>
                  <a:srgbClr val="FFFF00"/>
                </a:solidFill>
                <a:latin typeface="Times New Roman" pitchFamily="18" charset="0"/>
                <a:cs typeface="Times New Roman" pitchFamily="18" charset="0"/>
              </a:rPr>
              <a:t>o</a:t>
            </a:r>
            <a:r>
              <a:rPr lang="en-US" sz="2400" b="1" dirty="0">
                <a:solidFill>
                  <a:srgbClr val="FFFF00"/>
                </a:solidFill>
                <a:latin typeface="Times New Roman" pitchFamily="18" charset="0"/>
                <a:cs typeface="Times New Roman" pitchFamily="18" charset="0"/>
              </a:rPr>
              <a:t> e</a:t>
            </a:r>
            <a:r>
              <a:rPr lang="en-US" sz="4400" b="1" baseline="30000" dirty="0">
                <a:solidFill>
                  <a:srgbClr val="FFFF00"/>
                </a:solidFill>
                <a:latin typeface="Times New Roman" pitchFamily="18" charset="0"/>
                <a:cs typeface="Times New Roman" pitchFamily="18" charset="0"/>
                <a:sym typeface="Symbol"/>
              </a:rPr>
              <a:t></a:t>
            </a:r>
            <a:r>
              <a:rPr lang="en-US" sz="4400" b="1" baseline="30000" dirty="0">
                <a:solidFill>
                  <a:srgbClr val="FFFF00"/>
                </a:solidFill>
                <a:latin typeface="Times New Roman" pitchFamily="18" charset="0"/>
                <a:cs typeface="Times New Roman" pitchFamily="18" charset="0"/>
              </a:rPr>
              <a:t> </a:t>
            </a:r>
            <a:r>
              <a:rPr lang="en-US" sz="4400" b="1" baseline="30000" dirty="0">
                <a:solidFill>
                  <a:srgbClr val="FFFF00"/>
                </a:solidFill>
                <a:latin typeface="Times New Roman" pitchFamily="18" charset="0"/>
                <a:cs typeface="Times New Roman" pitchFamily="18" charset="0"/>
                <a:sym typeface="Symbol"/>
              </a:rPr>
              <a:t></a:t>
            </a:r>
            <a:r>
              <a:rPr lang="en-US" sz="2400" b="1" dirty="0">
                <a:solidFill>
                  <a:srgbClr val="FFFF00"/>
                </a:solidFill>
                <a:latin typeface="Times New Roman" pitchFamily="18" charset="0"/>
                <a:cs typeface="Times New Roman" pitchFamily="18" charset="0"/>
              </a:rPr>
              <a:t> </a:t>
            </a:r>
          </a:p>
          <a:p>
            <a:pPr algn="just"/>
            <a:endParaRPr lang="en-US" sz="2400" b="1" dirty="0" smtClean="0">
              <a:solidFill>
                <a:schemeClr val="tx1">
                  <a:lumMod val="95000"/>
                  <a:lumOff val="5000"/>
                </a:schemeClr>
              </a:solidFill>
              <a:latin typeface="Times New Roman" pitchFamily="18" charset="0"/>
              <a:cs typeface="Times New Roman" pitchFamily="18" charset="0"/>
            </a:endParaRPr>
          </a:p>
          <a:p>
            <a:pPr algn="just">
              <a:lnSpc>
                <a:spcPct val="160000"/>
              </a:lnSpc>
            </a:pPr>
            <a:r>
              <a:rPr lang="en-US" sz="2400" b="1" dirty="0" smtClean="0">
                <a:solidFill>
                  <a:schemeClr val="tx1">
                    <a:lumMod val="95000"/>
                    <a:lumOff val="5000"/>
                  </a:schemeClr>
                </a:solidFill>
                <a:latin typeface="Times New Roman" pitchFamily="18" charset="0"/>
                <a:cs typeface="Times New Roman" pitchFamily="18" charset="0"/>
              </a:rPr>
              <a:t>Where   </a:t>
            </a:r>
            <a:r>
              <a:rPr lang="en-US" sz="2400" b="1" dirty="0">
                <a:solidFill>
                  <a:srgbClr val="FFFF00"/>
                </a:solidFill>
                <a:latin typeface="Times New Roman" pitchFamily="18" charset="0"/>
                <a:cs typeface="Times New Roman" pitchFamily="18" charset="0"/>
              </a:rPr>
              <a:t>e = 2.718 </a:t>
            </a:r>
            <a:r>
              <a:rPr lang="en-US" sz="2400" b="1" dirty="0">
                <a:solidFill>
                  <a:schemeClr val="tx1">
                    <a:lumMod val="95000"/>
                    <a:lumOff val="5000"/>
                  </a:schemeClr>
                </a:solidFill>
                <a:latin typeface="Times New Roman" pitchFamily="18" charset="0"/>
                <a:cs typeface="Times New Roman" pitchFamily="18" charset="0"/>
              </a:rPr>
              <a:t>, </a:t>
            </a:r>
            <a:r>
              <a:rPr lang="en-US" sz="2400" b="1" dirty="0">
                <a:solidFill>
                  <a:srgbClr val="FFFF00"/>
                </a:solidFill>
                <a:latin typeface="Times New Roman" pitchFamily="18" charset="0"/>
                <a:cs typeface="Times New Roman" pitchFamily="18" charset="0"/>
              </a:rPr>
              <a:t>x</a:t>
            </a:r>
            <a:r>
              <a:rPr lang="en-US" sz="2400" b="1" dirty="0">
                <a:solidFill>
                  <a:schemeClr val="tx1">
                    <a:lumMod val="95000"/>
                    <a:lumOff val="5000"/>
                  </a:schemeClr>
                </a:solidFill>
                <a:latin typeface="Times New Roman" pitchFamily="18" charset="0"/>
                <a:cs typeface="Times New Roman" pitchFamily="18" charset="0"/>
              </a:rPr>
              <a:t> is the thickness of the attenuator, and </a:t>
            </a:r>
            <a:r>
              <a:rPr lang="en-US" sz="2400" b="1" dirty="0">
                <a:solidFill>
                  <a:srgbClr val="FFFF00"/>
                </a:solidFill>
                <a:latin typeface="Times New Roman" pitchFamily="18" charset="0"/>
                <a:cs typeface="Times New Roman" pitchFamily="18" charset="0"/>
              </a:rPr>
              <a:t>μ</a:t>
            </a:r>
            <a:r>
              <a:rPr lang="en-US" sz="2400" b="1" dirty="0">
                <a:solidFill>
                  <a:schemeClr val="tx1">
                    <a:lumMod val="95000"/>
                    <a:lumOff val="5000"/>
                  </a:schemeClr>
                </a:solidFill>
                <a:latin typeface="Times New Roman" pitchFamily="18" charset="0"/>
                <a:cs typeface="Times New Roman" pitchFamily="18" charset="0"/>
              </a:rPr>
              <a:t> is the linear attenuation coefficient of the </a:t>
            </a:r>
            <a:r>
              <a:rPr lang="en-US" sz="2400" b="1" dirty="0">
                <a:solidFill>
                  <a:schemeClr val="tx1"/>
                </a:solidFill>
                <a:latin typeface="Times New Roman" pitchFamily="18" charset="0"/>
                <a:cs typeface="Times New Roman" pitchFamily="18" charset="0"/>
              </a:rPr>
              <a:t>attenuator. The linear attenuation coefficient is dependent on the energy of the X-ray photons; as the beam becomes </a:t>
            </a:r>
            <a:r>
              <a:rPr lang="en-US" sz="2400" b="1" dirty="0">
                <a:solidFill>
                  <a:srgbClr val="FF0000"/>
                </a:solidFill>
                <a:latin typeface="Times New Roman" pitchFamily="18" charset="0"/>
                <a:cs typeface="Times New Roman" pitchFamily="18" charset="0"/>
              </a:rPr>
              <a:t>harder</a:t>
            </a:r>
            <a:r>
              <a:rPr lang="en-US" sz="2400" b="1" dirty="0">
                <a:solidFill>
                  <a:schemeClr val="tx1"/>
                </a:solidFill>
                <a:latin typeface="Times New Roman" pitchFamily="18" charset="0"/>
                <a:cs typeface="Times New Roman" pitchFamily="18" charset="0"/>
              </a:rPr>
              <a:t>, it </a:t>
            </a:r>
            <a:r>
              <a:rPr lang="en-US" sz="2400" b="1" dirty="0">
                <a:solidFill>
                  <a:srgbClr val="00B0F0"/>
                </a:solidFill>
                <a:latin typeface="Times New Roman" pitchFamily="18" charset="0"/>
                <a:cs typeface="Times New Roman" pitchFamily="18" charset="0"/>
              </a:rPr>
              <a:t>decreases</a:t>
            </a:r>
            <a:r>
              <a:rPr lang="en-US" sz="2400" b="1" dirty="0" smtClean="0">
                <a:solidFill>
                  <a:schemeClr val="tx1"/>
                </a:solidFill>
                <a:latin typeface="Times New Roman" pitchFamily="18" charset="0"/>
                <a:cs typeface="Times New Roman" pitchFamily="18" charset="0"/>
              </a:rPr>
              <a:t>.</a:t>
            </a:r>
          </a:p>
          <a:p>
            <a:pPr algn="just"/>
            <a:endParaRPr lang="en-US" sz="2400" b="1" dirty="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35468819"/>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52400"/>
                <a:ext cx="9144000" cy="6553200"/>
              </a:xfrm>
            </p:spPr>
            <p:txBody>
              <a:bodyPr>
                <a:noAutofit/>
              </a:bodyPr>
              <a:lstStyle/>
              <a:p>
                <a:pPr algn="just"/>
                <a:r>
                  <a:rPr lang="en-US" sz="2800" b="1" dirty="0">
                    <a:solidFill>
                      <a:srgbClr val="FFFF00"/>
                    </a:solidFill>
                    <a:latin typeface="Times New Roman" pitchFamily="18" charset="0"/>
                    <a:cs typeface="Times New Roman" pitchFamily="18" charset="0"/>
                  </a:rPr>
                  <a:t>The half-value layer (HVL) </a:t>
                </a:r>
                <a:r>
                  <a:rPr lang="en-US" sz="2800" b="1" dirty="0">
                    <a:solidFill>
                      <a:schemeClr val="tx1">
                        <a:lumMod val="95000"/>
                        <a:lumOff val="5000"/>
                      </a:schemeClr>
                    </a:solidFill>
                    <a:latin typeface="Times New Roman" pitchFamily="18" charset="0"/>
                    <a:cs typeface="Times New Roman" pitchFamily="18" charset="0"/>
                  </a:rPr>
                  <a:t>for an X-ray beam is the thickness of a given material </a:t>
                </a:r>
                <a:r>
                  <a:rPr lang="en-US" sz="2800" b="1" dirty="0" smtClean="0">
                    <a:solidFill>
                      <a:schemeClr val="tx1">
                        <a:lumMod val="95000"/>
                        <a:lumOff val="5000"/>
                      </a:schemeClr>
                    </a:solidFill>
                    <a:latin typeface="Times New Roman" pitchFamily="18" charset="0"/>
                    <a:cs typeface="Times New Roman" pitchFamily="18" charset="0"/>
                  </a:rPr>
                  <a:t>that will </a:t>
                </a:r>
                <a:r>
                  <a:rPr lang="en-US" sz="2800" b="1" dirty="0">
                    <a:solidFill>
                      <a:schemeClr val="tx1">
                        <a:lumMod val="95000"/>
                        <a:lumOff val="5000"/>
                      </a:schemeClr>
                    </a:solidFill>
                    <a:latin typeface="Times New Roman" pitchFamily="18" charset="0"/>
                    <a:cs typeface="Times New Roman" pitchFamily="18" charset="0"/>
                  </a:rPr>
                  <a:t>reduce the beam intensity by one-half</a:t>
                </a:r>
                <a:r>
                  <a:rPr lang="en-US" sz="2800" b="1" dirty="0" smtClean="0">
                    <a:solidFill>
                      <a:schemeClr val="tx1">
                        <a:lumMod val="95000"/>
                        <a:lumOff val="5000"/>
                      </a:schemeClr>
                    </a:solidFill>
                    <a:latin typeface="Times New Roman" pitchFamily="18" charset="0"/>
                    <a:cs typeface="Times New Roman" pitchFamily="18" charset="0"/>
                  </a:rPr>
                  <a:t>.</a:t>
                </a:r>
              </a:p>
              <a:p>
                <a:pPr algn="just"/>
                <a:endParaRPr lang="en-US" sz="2800" b="1" dirty="0">
                  <a:solidFill>
                    <a:schemeClr val="tx1">
                      <a:lumMod val="95000"/>
                      <a:lumOff val="5000"/>
                    </a:schemeClr>
                  </a:solidFill>
                  <a:latin typeface="Times New Roman" pitchFamily="18" charset="0"/>
                  <a:cs typeface="Times New Roman" pitchFamily="18" charset="0"/>
                </a:endParaRPr>
              </a:p>
              <a:p>
                <a:pPr algn="just"/>
                <a:r>
                  <a:rPr lang="en-US" sz="2800" b="1" dirty="0">
                    <a:solidFill>
                      <a:schemeClr val="tx1">
                        <a:lumMod val="95000"/>
                        <a:lumOff val="5000"/>
                      </a:schemeClr>
                    </a:solidFill>
                    <a:latin typeface="Times New Roman" pitchFamily="18" charset="0"/>
                    <a:cs typeface="Times New Roman" pitchFamily="18" charset="0"/>
                  </a:rPr>
                  <a:t>For a </a:t>
                </a:r>
                <a:r>
                  <a:rPr lang="en-US" sz="2800" b="1" dirty="0" err="1">
                    <a:solidFill>
                      <a:schemeClr val="tx1">
                        <a:lumMod val="95000"/>
                        <a:lumOff val="5000"/>
                      </a:schemeClr>
                    </a:solidFill>
                    <a:latin typeface="Times New Roman" pitchFamily="18" charset="0"/>
                    <a:cs typeface="Times New Roman" pitchFamily="18" charset="0"/>
                  </a:rPr>
                  <a:t>monenergetic</a:t>
                </a:r>
                <a:r>
                  <a:rPr lang="en-US" sz="2800" b="1" dirty="0">
                    <a:solidFill>
                      <a:schemeClr val="tx1">
                        <a:lumMod val="95000"/>
                        <a:lumOff val="5000"/>
                      </a:schemeClr>
                    </a:solidFill>
                    <a:latin typeface="Times New Roman" pitchFamily="18" charset="0"/>
                    <a:cs typeface="Times New Roman" pitchFamily="18" charset="0"/>
                  </a:rPr>
                  <a:t> X-ray beam, the second half-value layer equals the first </a:t>
                </a:r>
                <a:r>
                  <a:rPr lang="en-US" sz="2800" b="1" dirty="0" smtClean="0">
                    <a:solidFill>
                      <a:schemeClr val="tx1">
                        <a:lumMod val="95000"/>
                        <a:lumOff val="5000"/>
                      </a:schemeClr>
                    </a:solidFill>
                    <a:latin typeface="Times New Roman" pitchFamily="18" charset="0"/>
                    <a:cs typeface="Times New Roman" pitchFamily="18" charset="0"/>
                  </a:rPr>
                  <a:t>half-value layer</a:t>
                </a:r>
                <a:r>
                  <a:rPr lang="en-US" sz="2800" b="1" dirty="0">
                    <a:solidFill>
                      <a:schemeClr val="tx1">
                        <a:lumMod val="95000"/>
                        <a:lumOff val="5000"/>
                      </a:schemeClr>
                    </a:solidFill>
                    <a:latin typeface="Times New Roman" pitchFamily="18" charset="0"/>
                    <a:cs typeface="Times New Roman" pitchFamily="18" charset="0"/>
                  </a:rPr>
                  <a:t>. </a:t>
                </a:r>
                <a:endParaRPr lang="en-US" sz="2800" b="1" dirty="0" smtClean="0">
                  <a:solidFill>
                    <a:schemeClr val="tx1">
                      <a:lumMod val="95000"/>
                      <a:lumOff val="5000"/>
                    </a:schemeClr>
                  </a:solidFill>
                  <a:latin typeface="Times New Roman" pitchFamily="18" charset="0"/>
                  <a:cs typeface="Times New Roman" pitchFamily="18" charset="0"/>
                </a:endParaRPr>
              </a:p>
              <a:p>
                <a:pPr algn="just"/>
                <a:endParaRPr lang="en-US" sz="2800" b="1" dirty="0" smtClean="0">
                  <a:solidFill>
                    <a:schemeClr val="tx1">
                      <a:lumMod val="95000"/>
                      <a:lumOff val="5000"/>
                    </a:schemeClr>
                  </a:solidFill>
                  <a:latin typeface="Times New Roman" pitchFamily="18" charset="0"/>
                  <a:cs typeface="Times New Roman" pitchFamily="18" charset="0"/>
                </a:endParaRPr>
              </a:p>
              <a:p>
                <a:pPr algn="just"/>
                <a:r>
                  <a:rPr lang="en-US" sz="2800" b="1" dirty="0" smtClean="0">
                    <a:solidFill>
                      <a:schemeClr val="tx1">
                        <a:lumMod val="95000"/>
                        <a:lumOff val="5000"/>
                      </a:schemeClr>
                    </a:solidFill>
                    <a:latin typeface="Times New Roman" pitchFamily="18" charset="0"/>
                    <a:cs typeface="Times New Roman" pitchFamily="18" charset="0"/>
                  </a:rPr>
                  <a:t>The </a:t>
                </a:r>
                <a:r>
                  <a:rPr lang="en-US" sz="2800" b="1" dirty="0">
                    <a:solidFill>
                      <a:schemeClr val="tx1">
                        <a:lumMod val="95000"/>
                        <a:lumOff val="5000"/>
                      </a:schemeClr>
                    </a:solidFill>
                    <a:latin typeface="Times New Roman" pitchFamily="18" charset="0"/>
                    <a:cs typeface="Times New Roman" pitchFamily="18" charset="0"/>
                  </a:rPr>
                  <a:t>half-value layer is related to the </a:t>
                </a:r>
                <a:r>
                  <a:rPr lang="en-US" sz="2800" b="1" dirty="0">
                    <a:solidFill>
                      <a:srgbClr val="FFFF00"/>
                    </a:solidFill>
                    <a:latin typeface="Times New Roman" pitchFamily="18" charset="0"/>
                    <a:cs typeface="Times New Roman" pitchFamily="18" charset="0"/>
                  </a:rPr>
                  <a:t>linear attenuation coefficient </a:t>
                </a:r>
                <a:r>
                  <a:rPr lang="en-US" sz="2800" b="1" dirty="0">
                    <a:solidFill>
                      <a:schemeClr val="tx1">
                        <a:lumMod val="95000"/>
                        <a:lumOff val="5000"/>
                      </a:schemeClr>
                    </a:solidFill>
                    <a:latin typeface="Times New Roman" pitchFamily="18" charset="0"/>
                    <a:cs typeface="Times New Roman" pitchFamily="18" charset="0"/>
                  </a:rPr>
                  <a:t>by: </a:t>
                </a:r>
                <a:r>
                  <a:rPr lang="en-US" sz="2800" b="1" dirty="0" smtClean="0">
                    <a:solidFill>
                      <a:schemeClr val="tx1">
                        <a:lumMod val="95000"/>
                        <a:lumOff val="5000"/>
                      </a:schemeClr>
                    </a:solidFill>
                    <a:latin typeface="Times New Roman" pitchFamily="18" charset="0"/>
                    <a:cs typeface="Times New Roman" pitchFamily="18" charset="0"/>
                  </a:rPr>
                  <a:t>-</a:t>
                </a:r>
              </a:p>
              <a:p>
                <a:pPr algn="just"/>
                <a:endParaRPr lang="en-US" sz="2800" b="1" dirty="0">
                  <a:solidFill>
                    <a:schemeClr val="tx1">
                      <a:lumMod val="95000"/>
                      <a:lumOff val="5000"/>
                    </a:schemeClr>
                  </a:solidFill>
                  <a:latin typeface="Times New Roman" pitchFamily="18" charset="0"/>
                  <a:cs typeface="Times New Roman" pitchFamily="18" charset="0"/>
                </a:endParaRPr>
              </a:p>
              <a:p>
                <a:pPr algn="just"/>
                <a:r>
                  <a:rPr lang="en-US" sz="2800" b="1" dirty="0" smtClean="0">
                    <a:solidFill>
                      <a:srgbClr val="FFFF00"/>
                    </a:solidFill>
                    <a:latin typeface="Times New Roman" pitchFamily="18" charset="0"/>
                    <a:cs typeface="Times New Roman" pitchFamily="18" charset="0"/>
                  </a:rPr>
                  <a:t>                            HVL </a:t>
                </a:r>
                <a:r>
                  <a:rPr lang="en-US" sz="2800" b="1" dirty="0">
                    <a:solidFill>
                      <a:srgbClr val="FFFF00"/>
                    </a:solidFill>
                    <a:latin typeface="Times New Roman" pitchFamily="18" charset="0"/>
                    <a:cs typeface="Times New Roman" pitchFamily="18" charset="0"/>
                    <a:sym typeface="Symbol"/>
                  </a:rPr>
                  <a:t></a:t>
                </a:r>
                <a14:m>
                  <m:oMath xmlns:m="http://schemas.openxmlformats.org/officeDocument/2006/math">
                    <m:r>
                      <a:rPr lang="en-US" sz="2800" b="1" i="1">
                        <a:solidFill>
                          <a:srgbClr val="FFFF00"/>
                        </a:solidFill>
                        <a:latin typeface="Cambria Math"/>
                      </a:rPr>
                      <m:t>   </m:t>
                    </m:r>
                    <m:f>
                      <m:fPr>
                        <m:ctrlPr>
                          <a:rPr lang="en-US" sz="2800" b="1" i="1">
                            <a:solidFill>
                              <a:srgbClr val="FFFF00"/>
                            </a:solidFill>
                            <a:latin typeface="Cambria Math"/>
                          </a:rPr>
                        </m:ctrlPr>
                      </m:fPr>
                      <m:num>
                        <m:r>
                          <a:rPr lang="en-US" sz="2800" b="1" i="1">
                            <a:solidFill>
                              <a:srgbClr val="FFFF00"/>
                            </a:solidFill>
                            <a:latin typeface="Cambria Math"/>
                          </a:rPr>
                          <m:t>𝟎</m:t>
                        </m:r>
                        <m:r>
                          <a:rPr lang="en-US" sz="2800" b="1">
                            <a:solidFill>
                              <a:srgbClr val="FFFF00"/>
                            </a:solidFill>
                            <a:latin typeface="Cambria Math"/>
                          </a:rPr>
                          <m:t>.</m:t>
                        </m:r>
                        <m:r>
                          <a:rPr lang="en-US" sz="2800" b="1" i="1">
                            <a:solidFill>
                              <a:srgbClr val="FFFF00"/>
                            </a:solidFill>
                            <a:latin typeface="Cambria Math"/>
                          </a:rPr>
                          <m:t>𝟔𝟗𝟑</m:t>
                        </m:r>
                      </m:num>
                      <m:den>
                        <m:r>
                          <a:rPr lang="en-US" sz="2800" b="1">
                            <a:solidFill>
                              <a:srgbClr val="FFFF00"/>
                            </a:solidFill>
                            <a:latin typeface="Cambria Math"/>
                          </a:rPr>
                          <m:t>µ</m:t>
                        </m:r>
                      </m:den>
                    </m:f>
                  </m:oMath>
                </a14:m>
                <a:endParaRPr lang="en-US" sz="2800" b="1" dirty="0">
                  <a:solidFill>
                    <a:schemeClr val="tx1">
                      <a:lumMod val="95000"/>
                      <a:lumOff val="5000"/>
                    </a:schemeClr>
                  </a:solidFill>
                  <a:latin typeface="Times New Roman" pitchFamily="18" charset="0"/>
                  <a:cs typeface="Times New Roman" pitchFamily="18" charset="0"/>
                </a:endParaRPr>
              </a:p>
              <a:p>
                <a:pPr algn="just"/>
                <a:r>
                  <a:rPr lang="en-US" sz="2800" b="1" dirty="0">
                    <a:solidFill>
                      <a:schemeClr val="tx1">
                        <a:lumMod val="95000"/>
                        <a:lumOff val="5000"/>
                      </a:schemeClr>
                    </a:solidFill>
                    <a:latin typeface="Times New Roman" pitchFamily="18" charset="0"/>
                    <a:cs typeface="Times New Roman" pitchFamily="18" charset="0"/>
                  </a:rPr>
                  <a:t> </a:t>
                </a:r>
                <a:endParaRPr lang="en-US" sz="2800" b="1" dirty="0" smtClean="0">
                  <a:solidFill>
                    <a:schemeClr val="tx1">
                      <a:lumMod val="95000"/>
                      <a:lumOff val="5000"/>
                    </a:schemeClr>
                  </a:solidFill>
                  <a:latin typeface="Times New Roman" pitchFamily="18" charset="0"/>
                  <a:cs typeface="Times New Roman" pitchFamily="18" charset="0"/>
                </a:endParaRPr>
              </a:p>
              <a:p>
                <a:pPr algn="just"/>
                <a:endParaRPr lang="en-US" sz="2000" b="1" dirty="0">
                  <a:solidFill>
                    <a:schemeClr val="tx1">
                      <a:lumMod val="95000"/>
                      <a:lumOff val="5000"/>
                    </a:schemeClr>
                  </a:solidFill>
                  <a:latin typeface="Times New Roman" pitchFamily="18" charset="0"/>
                  <a:cs typeface="Times New Roman" pitchFamily="18" charset="0"/>
                </a:endParaRPr>
              </a:p>
              <a:p>
                <a:endParaRPr lang="en-US" sz="2000"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52400"/>
                <a:ext cx="9144000" cy="6553200"/>
              </a:xfrm>
              <a:blipFill rotWithShape="1">
                <a:blip r:embed="rId2"/>
                <a:stretch>
                  <a:fillRect l="-1333" t="-930" r="-1333"/>
                </a:stretch>
              </a:blipFill>
            </p:spPr>
            <p:txBody>
              <a:bodyPr/>
              <a:lstStyle/>
              <a:p>
                <a:r>
                  <a:rPr lang="en-US">
                    <a:noFill/>
                  </a:rPr>
                  <a:t> </a:t>
                </a:r>
              </a:p>
            </p:txBody>
          </p:sp>
        </mc:Fallback>
      </mc:AlternateContent>
    </p:spTree>
    <p:extLst>
      <p:ext uri="{BB962C8B-B14F-4D97-AF65-F5344CB8AC3E}">
        <p14:creationId xmlns:p14="http://schemas.microsoft.com/office/powerpoint/2010/main" val="3323488464"/>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6400800"/>
          </a:xfrm>
        </p:spPr>
        <p:txBody>
          <a:bodyPr>
            <a:normAutofit/>
          </a:bodyPr>
          <a:lstStyle/>
          <a:p>
            <a:pPr lvl="0" algn="just">
              <a:lnSpc>
                <a:spcPct val="110000"/>
              </a:lnSpc>
              <a:buClr>
                <a:srgbClr val="FF388C"/>
              </a:buClr>
            </a:pPr>
            <a:r>
              <a:rPr lang="en-US" sz="2800" b="1" dirty="0">
                <a:solidFill>
                  <a:schemeClr val="tx1">
                    <a:lumMod val="95000"/>
                    <a:lumOff val="5000"/>
                  </a:schemeClr>
                </a:solidFill>
                <a:latin typeface="Times New Roman" pitchFamily="18" charset="0"/>
                <a:cs typeface="Times New Roman" pitchFamily="18" charset="0"/>
              </a:rPr>
              <a:t>The mass attenuation coefficient </a:t>
            </a:r>
            <a:r>
              <a:rPr lang="en-US" sz="2800" b="1" dirty="0" err="1">
                <a:solidFill>
                  <a:srgbClr val="FFFF00"/>
                </a:solidFill>
                <a:latin typeface="Times New Roman" pitchFamily="18" charset="0"/>
                <a:cs typeface="Times New Roman" pitchFamily="18" charset="0"/>
              </a:rPr>
              <a:t>μm</a:t>
            </a:r>
            <a:r>
              <a:rPr lang="en-US" sz="2800" b="1" dirty="0">
                <a:solidFill>
                  <a:srgbClr val="FFFF00"/>
                </a:solidFill>
                <a:latin typeface="Times New Roman" pitchFamily="18" charset="0"/>
                <a:cs typeface="Times New Roman" pitchFamily="18" charset="0"/>
              </a:rPr>
              <a:t> </a:t>
            </a:r>
            <a:r>
              <a:rPr lang="en-US" sz="2800" b="1" dirty="0">
                <a:solidFill>
                  <a:schemeClr val="tx1">
                    <a:lumMod val="95000"/>
                    <a:lumOff val="5000"/>
                  </a:schemeClr>
                </a:solidFill>
                <a:latin typeface="Times New Roman" pitchFamily="18" charset="0"/>
                <a:cs typeface="Times New Roman" pitchFamily="18" charset="0"/>
              </a:rPr>
              <a:t>is used to remove the effect of density when comparing attenuation in several materials. The mass attenuation coefficient of a material is equal to the linear attenuation coefficient </a:t>
            </a:r>
            <a:r>
              <a:rPr lang="en-US" sz="2800" b="1" i="1" dirty="0">
                <a:solidFill>
                  <a:srgbClr val="FFFF00"/>
                </a:solidFill>
                <a:latin typeface="Times New Roman" pitchFamily="18" charset="0"/>
                <a:cs typeface="Times New Roman" pitchFamily="18" charset="0"/>
              </a:rPr>
              <a:t>μ</a:t>
            </a:r>
            <a:r>
              <a:rPr lang="en-US" sz="2800" b="1" dirty="0">
                <a:solidFill>
                  <a:schemeClr val="tx1">
                    <a:lumMod val="95000"/>
                    <a:lumOff val="5000"/>
                  </a:schemeClr>
                </a:solidFill>
                <a:latin typeface="Times New Roman" pitchFamily="18" charset="0"/>
                <a:cs typeface="Times New Roman" pitchFamily="18" charset="0"/>
              </a:rPr>
              <a:t> divided by the density </a:t>
            </a:r>
            <a:r>
              <a:rPr lang="en-US" sz="2800" b="1" i="1" dirty="0">
                <a:solidFill>
                  <a:srgbClr val="FFFF00"/>
                </a:solidFill>
                <a:latin typeface="Times New Roman" pitchFamily="18" charset="0"/>
                <a:cs typeface="Times New Roman" pitchFamily="18" charset="0"/>
              </a:rPr>
              <a:t>ρ</a:t>
            </a:r>
            <a:r>
              <a:rPr lang="en-US" sz="2800" b="1" dirty="0">
                <a:solidFill>
                  <a:schemeClr val="tx1">
                    <a:lumMod val="95000"/>
                    <a:lumOff val="5000"/>
                  </a:schemeClr>
                </a:solidFill>
                <a:latin typeface="Times New Roman" pitchFamily="18" charset="0"/>
                <a:cs typeface="Times New Roman" pitchFamily="18" charset="0"/>
              </a:rPr>
              <a:t> of the materials.</a:t>
            </a:r>
          </a:p>
          <a:p>
            <a:pPr lvl="0" algn="just">
              <a:buClr>
                <a:srgbClr val="FF388C"/>
              </a:buClr>
            </a:pPr>
            <a:endParaRPr lang="en-US" sz="2800" b="1" dirty="0">
              <a:solidFill>
                <a:schemeClr val="tx1">
                  <a:lumMod val="95000"/>
                  <a:lumOff val="5000"/>
                </a:schemeClr>
              </a:solidFill>
              <a:latin typeface="Times New Roman" pitchFamily="18" charset="0"/>
              <a:cs typeface="Times New Roman" pitchFamily="18" charset="0"/>
            </a:endParaRPr>
          </a:p>
          <a:p>
            <a:pPr lvl="0" algn="just">
              <a:buClr>
                <a:srgbClr val="FF388C"/>
              </a:buClr>
            </a:pPr>
            <a:r>
              <a:rPr lang="en-US" sz="2800" b="1" dirty="0">
                <a:solidFill>
                  <a:schemeClr val="tx1">
                    <a:lumMod val="95000"/>
                    <a:lumOff val="5000"/>
                  </a:schemeClr>
                </a:solidFill>
                <a:latin typeface="Times New Roman" pitchFamily="18" charset="0"/>
                <a:cs typeface="Times New Roman" pitchFamily="18" charset="0"/>
              </a:rPr>
              <a:t>                                               </a:t>
            </a:r>
          </a:p>
          <a:p>
            <a:pPr lvl="0" algn="ctr">
              <a:buClr>
                <a:srgbClr val="FF388C"/>
              </a:buClr>
            </a:pPr>
            <a:r>
              <a:rPr lang="en-US" sz="2800" b="1" dirty="0">
                <a:solidFill>
                  <a:srgbClr val="FFFF00"/>
                </a:solidFill>
                <a:latin typeface="Times New Roman" pitchFamily="18" charset="0"/>
                <a:cs typeface="Times New Roman" pitchFamily="18" charset="0"/>
              </a:rPr>
              <a:t>I=</a:t>
            </a:r>
            <a:r>
              <a:rPr lang="en-US" sz="2800" b="1" dirty="0" err="1">
                <a:solidFill>
                  <a:srgbClr val="FFFF00"/>
                </a:solidFill>
                <a:latin typeface="Times New Roman" pitchFamily="18" charset="0"/>
                <a:cs typeface="Times New Roman" pitchFamily="18" charset="0"/>
              </a:rPr>
              <a:t>I</a:t>
            </a:r>
            <a:r>
              <a:rPr lang="en-US" sz="2000" b="1" dirty="0" err="1">
                <a:solidFill>
                  <a:srgbClr val="FFFF00"/>
                </a:solidFill>
                <a:latin typeface="Times New Roman" pitchFamily="18" charset="0"/>
                <a:cs typeface="Times New Roman" pitchFamily="18" charset="0"/>
              </a:rPr>
              <a:t>o</a:t>
            </a:r>
            <a:r>
              <a:rPr lang="en-US" sz="2800" b="1" dirty="0" err="1">
                <a:solidFill>
                  <a:srgbClr val="FFFF00"/>
                </a:solidFill>
                <a:latin typeface="Times New Roman" pitchFamily="18" charset="0"/>
                <a:cs typeface="Times New Roman" pitchFamily="18" charset="0"/>
              </a:rPr>
              <a:t>e</a:t>
            </a:r>
            <a:r>
              <a:rPr lang="en-US" sz="2800" b="1" dirty="0">
                <a:solidFill>
                  <a:srgbClr val="FFFF00"/>
                </a:solidFill>
                <a:latin typeface="Times New Roman" pitchFamily="18" charset="0"/>
                <a:cs typeface="Times New Roman" pitchFamily="18" charset="0"/>
              </a:rPr>
              <a:t> –(μ/</a:t>
            </a:r>
            <a:r>
              <a:rPr lang="en-US" sz="2800" b="1" i="1" dirty="0">
                <a:solidFill>
                  <a:srgbClr val="FFFF00"/>
                </a:solidFill>
                <a:latin typeface="Times New Roman" pitchFamily="18" charset="0"/>
                <a:cs typeface="Times New Roman" pitchFamily="18" charset="0"/>
              </a:rPr>
              <a:t>ρ</a:t>
            </a:r>
            <a:r>
              <a:rPr lang="en-US" sz="2800" b="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ρ</a:t>
            </a:r>
            <a:r>
              <a:rPr lang="en-US" sz="2800" b="1" dirty="0" err="1">
                <a:solidFill>
                  <a:srgbClr val="FFFF00"/>
                </a:solidFill>
                <a:latin typeface="Times New Roman" pitchFamily="18" charset="0"/>
                <a:cs typeface="Times New Roman" pitchFamily="18" charset="0"/>
              </a:rPr>
              <a:t>x</a:t>
            </a:r>
            <a:r>
              <a:rPr lang="en-US" sz="2800" b="1" dirty="0">
                <a:solidFill>
                  <a:srgbClr val="FFFF00"/>
                </a:solidFill>
                <a:latin typeface="Times New Roman" pitchFamily="18" charset="0"/>
                <a:cs typeface="Times New Roman" pitchFamily="18" charset="0"/>
              </a:rPr>
              <a:t>)  = </a:t>
            </a:r>
            <a:r>
              <a:rPr lang="en-US" sz="2800" b="1" dirty="0" err="1">
                <a:solidFill>
                  <a:srgbClr val="FFFF00"/>
                </a:solidFill>
                <a:latin typeface="Times New Roman" pitchFamily="18" charset="0"/>
                <a:cs typeface="Times New Roman" pitchFamily="18" charset="0"/>
              </a:rPr>
              <a:t>I</a:t>
            </a:r>
            <a:r>
              <a:rPr lang="en-US" sz="2000" b="1" dirty="0" err="1">
                <a:solidFill>
                  <a:srgbClr val="FFFF00"/>
                </a:solidFill>
                <a:latin typeface="Times New Roman" pitchFamily="18" charset="0"/>
                <a:cs typeface="Times New Roman" pitchFamily="18" charset="0"/>
              </a:rPr>
              <a:t>o</a:t>
            </a:r>
            <a:r>
              <a:rPr lang="en-US" sz="2800" b="1" dirty="0" err="1">
                <a:solidFill>
                  <a:srgbClr val="FFFF00"/>
                </a:solidFill>
                <a:latin typeface="Times New Roman" pitchFamily="18" charset="0"/>
                <a:cs typeface="Times New Roman" pitchFamily="18" charset="0"/>
              </a:rPr>
              <a:t>e</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μm</a:t>
            </a:r>
            <a:r>
              <a:rPr lang="en-US" sz="2800" b="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ρ</a:t>
            </a:r>
            <a:r>
              <a:rPr lang="en-US" sz="2800" b="1" dirty="0" err="1">
                <a:solidFill>
                  <a:srgbClr val="FFFF00"/>
                </a:solidFill>
                <a:latin typeface="Times New Roman" pitchFamily="18" charset="0"/>
                <a:cs typeface="Times New Roman" pitchFamily="18" charset="0"/>
              </a:rPr>
              <a:t>x</a:t>
            </a:r>
            <a:r>
              <a:rPr lang="en-US" sz="2800" b="1" dirty="0">
                <a:solidFill>
                  <a:srgbClr val="FFFF00"/>
                </a:solidFill>
                <a:latin typeface="Times New Roman" pitchFamily="18" charset="0"/>
                <a:cs typeface="Times New Roman" pitchFamily="18" charset="0"/>
              </a:rPr>
              <a:t>)</a:t>
            </a:r>
          </a:p>
          <a:p>
            <a:pPr lvl="0" algn="ctr">
              <a:buClr>
                <a:srgbClr val="FF388C"/>
              </a:buClr>
            </a:pPr>
            <a:r>
              <a:rPr lang="en-US" sz="2800" b="1" dirty="0">
                <a:solidFill>
                  <a:schemeClr val="tx1">
                    <a:lumMod val="95000"/>
                    <a:lumOff val="5000"/>
                  </a:schemeClr>
                </a:solidFill>
                <a:latin typeface="Times New Roman" pitchFamily="18" charset="0"/>
                <a:cs typeface="Times New Roman" pitchFamily="18" charset="0"/>
              </a:rPr>
              <a:t> </a:t>
            </a:r>
          </a:p>
          <a:p>
            <a:pPr lvl="0" algn="just">
              <a:buClr>
                <a:srgbClr val="FF388C"/>
              </a:buClr>
            </a:pPr>
            <a:r>
              <a:rPr lang="en-US" sz="2800" b="1" dirty="0">
                <a:solidFill>
                  <a:schemeClr val="tx1">
                    <a:lumMod val="95000"/>
                    <a:lumOff val="5000"/>
                  </a:schemeClr>
                </a:solidFill>
                <a:latin typeface="Times New Roman" pitchFamily="18" charset="0"/>
                <a:cs typeface="Times New Roman" pitchFamily="18" charset="0"/>
              </a:rPr>
              <a:t>The quantity </a:t>
            </a:r>
            <a:r>
              <a:rPr lang="en-US" sz="2800" b="1" i="1" dirty="0" err="1">
                <a:solidFill>
                  <a:srgbClr val="FFFF00"/>
                </a:solidFill>
                <a:latin typeface="Times New Roman" pitchFamily="18" charset="0"/>
                <a:cs typeface="Times New Roman" pitchFamily="18" charset="0"/>
              </a:rPr>
              <a:t>ρ</a:t>
            </a:r>
            <a:r>
              <a:rPr lang="en-US" sz="2800" b="1" dirty="0" err="1">
                <a:solidFill>
                  <a:srgbClr val="FFFF00"/>
                </a:solidFill>
                <a:latin typeface="Times New Roman" pitchFamily="18" charset="0"/>
                <a:cs typeface="Times New Roman" pitchFamily="18" charset="0"/>
              </a:rPr>
              <a:t>x</a:t>
            </a:r>
            <a:r>
              <a:rPr lang="en-US" sz="2800" b="1" dirty="0">
                <a:solidFill>
                  <a:schemeClr val="tx1">
                    <a:lumMod val="95000"/>
                    <a:lumOff val="5000"/>
                  </a:schemeClr>
                </a:solidFill>
                <a:latin typeface="Times New Roman" pitchFamily="18" charset="0"/>
                <a:cs typeface="Times New Roman" pitchFamily="18" charset="0"/>
              </a:rPr>
              <a:t> is in grams per square centimeter and is sometimes called the area density; </a:t>
            </a:r>
            <a:r>
              <a:rPr lang="en-US" sz="2800" b="1" dirty="0" err="1">
                <a:solidFill>
                  <a:srgbClr val="FFFF00"/>
                </a:solidFill>
                <a:latin typeface="Times New Roman" pitchFamily="18" charset="0"/>
                <a:cs typeface="Times New Roman" pitchFamily="18" charset="0"/>
              </a:rPr>
              <a:t>μm</a:t>
            </a:r>
            <a:r>
              <a:rPr lang="en-US" sz="2800" b="1" dirty="0">
                <a:solidFill>
                  <a:srgbClr val="FFFF00"/>
                </a:solidFill>
                <a:latin typeface="Times New Roman" pitchFamily="18" charset="0"/>
                <a:cs typeface="Times New Roman" pitchFamily="18" charset="0"/>
              </a:rPr>
              <a:t> </a:t>
            </a:r>
            <a:r>
              <a:rPr lang="en-US" sz="2800" b="1" dirty="0">
                <a:solidFill>
                  <a:schemeClr val="tx1">
                    <a:lumMod val="95000"/>
                    <a:lumOff val="5000"/>
                  </a:schemeClr>
                </a:solidFill>
                <a:latin typeface="Times New Roman" pitchFamily="18" charset="0"/>
                <a:cs typeface="Times New Roman" pitchFamily="18" charset="0"/>
              </a:rPr>
              <a:t>is in square centimeters per gram.</a:t>
            </a:r>
          </a:p>
          <a:p>
            <a:endParaRPr lang="en-US" sz="3600" dirty="0"/>
          </a:p>
        </p:txBody>
      </p:sp>
    </p:spTree>
    <p:extLst>
      <p:ext uri="{BB962C8B-B14F-4D97-AF65-F5344CB8AC3E}">
        <p14:creationId xmlns:p14="http://schemas.microsoft.com/office/powerpoint/2010/main" val="820711865"/>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0"/>
            <a:ext cx="8915400" cy="6400800"/>
          </a:xfrm>
        </p:spPr>
        <p:txBody>
          <a:bodyPr/>
          <a:lstStyle/>
          <a:p>
            <a:pPr algn="l"/>
            <a:r>
              <a:rPr lang="en-US" sz="2400" b="1" i="1" u="sng" dirty="0">
                <a:solidFill>
                  <a:srgbClr val="FFFF00"/>
                </a:solidFill>
                <a:latin typeface="Times New Roman" pitchFamily="18" charset="0"/>
                <a:cs typeface="Times New Roman" pitchFamily="18" charset="0"/>
              </a:rPr>
              <a:t>Example 1</a:t>
            </a:r>
            <a:r>
              <a:rPr lang="en-US" sz="2400" b="1" dirty="0">
                <a:solidFill>
                  <a:srgbClr val="FFFF00"/>
                </a:solidFill>
                <a:latin typeface="Times New Roman" pitchFamily="18" charset="0"/>
                <a:cs typeface="Times New Roman" pitchFamily="18" charset="0"/>
              </a:rPr>
              <a:t>: Calculate the percentage of X-ray beam absorbed by a bone of thickness </a:t>
            </a:r>
            <a:r>
              <a:rPr lang="en-US" sz="2400" b="1" dirty="0" smtClean="0">
                <a:solidFill>
                  <a:srgbClr val="FFFF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3</a:t>
            </a:r>
            <a:r>
              <a:rPr lang="en-US" sz="2400" b="1" dirty="0" smtClean="0">
                <a:solidFill>
                  <a:srgbClr val="FFFF00"/>
                </a:solidFill>
                <a:latin typeface="Times New Roman" pitchFamily="18" charset="0"/>
                <a:cs typeface="Times New Roman" pitchFamily="18" charset="0"/>
              </a:rPr>
              <a:t>cm) </a:t>
            </a:r>
            <a:r>
              <a:rPr lang="en-US" sz="2400" b="1" dirty="0">
                <a:solidFill>
                  <a:srgbClr val="FFFF00"/>
                </a:solidFill>
                <a:latin typeface="Times New Roman" pitchFamily="18" charset="0"/>
                <a:cs typeface="Times New Roman" pitchFamily="18" charset="0"/>
              </a:rPr>
              <a:t>and </a:t>
            </a:r>
            <a:r>
              <a:rPr lang="en-US" sz="2400" b="1" i="1" dirty="0">
                <a:solidFill>
                  <a:srgbClr val="FFFF00"/>
                </a:solidFill>
                <a:latin typeface="Times New Roman" pitchFamily="18" charset="0"/>
                <a:cs typeface="Times New Roman" pitchFamily="18" charset="0"/>
              </a:rPr>
              <a:t>μ/ρ</a:t>
            </a:r>
            <a:r>
              <a:rPr lang="en-US" sz="2400" b="1" dirty="0">
                <a:solidFill>
                  <a:srgbClr val="FFFF00"/>
                </a:solidFill>
                <a:latin typeface="Times New Roman" pitchFamily="18" charset="0"/>
                <a:cs typeface="Times New Roman" pitchFamily="18" charset="0"/>
              </a:rPr>
              <a:t> of the bone to that X-ray energy is </a:t>
            </a:r>
            <a:r>
              <a:rPr lang="en-US" sz="2400" b="1" dirty="0" smtClean="0">
                <a:solidFill>
                  <a:srgbClr val="FFFF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0.2</a:t>
            </a:r>
            <a:r>
              <a:rPr lang="en-US" sz="2400" b="1" dirty="0" smtClean="0">
                <a:solidFill>
                  <a:srgbClr val="FFFF00"/>
                </a:solidFill>
                <a:latin typeface="Times New Roman" pitchFamily="18" charset="0"/>
                <a:cs typeface="Times New Roman" pitchFamily="18" charset="0"/>
              </a:rPr>
              <a:t>cm</a:t>
            </a:r>
            <a:r>
              <a:rPr lang="en-US" sz="2400" b="1" baseline="30000" dirty="0" smtClean="0">
                <a:solidFill>
                  <a:srgbClr val="FFFF00"/>
                </a:solidFill>
                <a:latin typeface="Times New Roman" pitchFamily="18" charset="0"/>
                <a:cs typeface="Times New Roman" pitchFamily="18" charset="0"/>
              </a:rPr>
              <a:t>2</a:t>
            </a:r>
            <a:r>
              <a:rPr lang="en-US" sz="2400" b="1" dirty="0" smtClean="0">
                <a:solidFill>
                  <a:srgbClr val="FFFF00"/>
                </a:solidFill>
                <a:latin typeface="Times New Roman" pitchFamily="18" charset="0"/>
                <a:cs typeface="Times New Roman" pitchFamily="18" charset="0"/>
              </a:rPr>
              <a:t> </a:t>
            </a:r>
            <a:r>
              <a:rPr lang="en-US" sz="2400" b="1" dirty="0">
                <a:solidFill>
                  <a:srgbClr val="FFFF00"/>
                </a:solidFill>
                <a:latin typeface="Times New Roman" pitchFamily="18" charset="0"/>
                <a:cs typeface="Times New Roman" pitchFamily="18" charset="0"/>
              </a:rPr>
              <a:t>/</a:t>
            </a:r>
            <a:r>
              <a:rPr lang="en-US" sz="2400" b="1" dirty="0" smtClean="0">
                <a:solidFill>
                  <a:srgbClr val="FFFF00"/>
                </a:solidFill>
                <a:latin typeface="Times New Roman" pitchFamily="18" charset="0"/>
                <a:cs typeface="Times New Roman" pitchFamily="18" charset="0"/>
              </a:rPr>
              <a:t>g), </a:t>
            </a:r>
            <a:r>
              <a:rPr lang="en-US" sz="2400" b="1" dirty="0">
                <a:solidFill>
                  <a:srgbClr val="FFFF00"/>
                </a:solidFill>
                <a:latin typeface="Times New Roman" pitchFamily="18" charset="0"/>
                <a:cs typeface="Times New Roman" pitchFamily="18" charset="0"/>
              </a:rPr>
              <a:t>and </a:t>
            </a:r>
            <a:r>
              <a:rPr lang="en-US" sz="2400" b="1" i="1" dirty="0">
                <a:solidFill>
                  <a:srgbClr val="FFFF00"/>
                </a:solidFill>
                <a:latin typeface="Times New Roman" pitchFamily="18" charset="0"/>
                <a:cs typeface="Times New Roman" pitchFamily="18" charset="0"/>
              </a:rPr>
              <a:t>ρ</a:t>
            </a:r>
            <a:r>
              <a:rPr lang="en-US" sz="2400" b="1" dirty="0">
                <a:solidFill>
                  <a:srgbClr val="FFFF00"/>
                </a:solidFill>
                <a:latin typeface="Times New Roman" pitchFamily="18" charset="0"/>
                <a:cs typeface="Times New Roman" pitchFamily="18" charset="0"/>
              </a:rPr>
              <a:t> of the bone is </a:t>
            </a:r>
            <a:r>
              <a:rPr lang="en-US" sz="2400" b="1" dirty="0" smtClean="0">
                <a:solidFill>
                  <a:srgbClr val="FFFF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1.9 </a:t>
            </a:r>
            <a:r>
              <a:rPr lang="en-US" sz="2400" b="1" dirty="0" smtClean="0">
                <a:solidFill>
                  <a:srgbClr val="FFFF00"/>
                </a:solidFill>
                <a:latin typeface="Times New Roman" pitchFamily="18" charset="0"/>
                <a:cs typeface="Times New Roman" pitchFamily="18" charset="0"/>
              </a:rPr>
              <a:t>g/cm</a:t>
            </a:r>
            <a:r>
              <a:rPr lang="en-US" sz="2400" b="1" baseline="30000" dirty="0" smtClean="0">
                <a:solidFill>
                  <a:srgbClr val="FFFF00"/>
                </a:solidFill>
                <a:latin typeface="Times New Roman" pitchFamily="18" charset="0"/>
                <a:cs typeface="Times New Roman" pitchFamily="18" charset="0"/>
              </a:rPr>
              <a:t>3</a:t>
            </a:r>
            <a:r>
              <a:rPr lang="en-US" sz="2400" b="1" dirty="0" smtClean="0">
                <a:solidFill>
                  <a:srgbClr val="FFFF00"/>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a:p>
            <a:pPr algn="l"/>
            <a:r>
              <a:rPr lang="en-US" dirty="0">
                <a:solidFill>
                  <a:schemeClr val="tx1">
                    <a:lumMod val="95000"/>
                    <a:lumOff val="5000"/>
                  </a:schemeClr>
                </a:solidFill>
                <a:latin typeface="Times New Roman" pitchFamily="18" charset="0"/>
                <a:cs typeface="Times New Roman" pitchFamily="18" charset="0"/>
              </a:rPr>
              <a:t> </a:t>
            </a:r>
          </a:p>
          <a:p>
            <a:pPr algn="l"/>
            <a:r>
              <a:rPr lang="en-US" i="1" dirty="0">
                <a:solidFill>
                  <a:schemeClr val="tx1">
                    <a:lumMod val="95000"/>
                    <a:lumOff val="5000"/>
                  </a:schemeClr>
                </a:solidFill>
                <a:latin typeface="Times New Roman" pitchFamily="18" charset="0"/>
                <a:cs typeface="Times New Roman" pitchFamily="18" charset="0"/>
              </a:rPr>
              <a:t>                                      </a:t>
            </a:r>
            <a:r>
              <a:rPr lang="en-US" sz="3600" b="1" i="1" dirty="0">
                <a:solidFill>
                  <a:schemeClr val="tx1">
                    <a:lumMod val="95000"/>
                    <a:lumOff val="5000"/>
                  </a:schemeClr>
                </a:solidFill>
                <a:latin typeface="Times New Roman" pitchFamily="18" charset="0"/>
                <a:cs typeface="Times New Roman" pitchFamily="18" charset="0"/>
              </a:rPr>
              <a:t>I=</a:t>
            </a:r>
            <a:r>
              <a:rPr lang="en-US" sz="3600" b="1" i="1" dirty="0" err="1">
                <a:solidFill>
                  <a:schemeClr val="tx1">
                    <a:lumMod val="95000"/>
                    <a:lumOff val="5000"/>
                  </a:schemeClr>
                </a:solidFill>
                <a:latin typeface="Times New Roman" pitchFamily="18" charset="0"/>
                <a:cs typeface="Times New Roman" pitchFamily="18" charset="0"/>
              </a:rPr>
              <a:t>I</a:t>
            </a:r>
            <a:r>
              <a:rPr lang="en-US" sz="3600" b="1" i="1" baseline="-25000" dirty="0" err="1">
                <a:solidFill>
                  <a:schemeClr val="tx1">
                    <a:lumMod val="95000"/>
                    <a:lumOff val="5000"/>
                  </a:schemeClr>
                </a:solidFill>
                <a:latin typeface="Times New Roman" pitchFamily="18" charset="0"/>
                <a:cs typeface="Times New Roman" pitchFamily="18" charset="0"/>
              </a:rPr>
              <a:t>o</a:t>
            </a:r>
            <a:r>
              <a:rPr lang="en-US" sz="3600" b="1" i="1" dirty="0" err="1">
                <a:solidFill>
                  <a:schemeClr val="tx1">
                    <a:lumMod val="95000"/>
                    <a:lumOff val="5000"/>
                  </a:schemeClr>
                </a:solidFill>
                <a:latin typeface="Times New Roman" pitchFamily="18" charset="0"/>
                <a:cs typeface="Times New Roman" pitchFamily="18" charset="0"/>
              </a:rPr>
              <a:t>e</a:t>
            </a:r>
            <a:r>
              <a:rPr lang="en-US" sz="3600" b="1" i="1" dirty="0">
                <a:solidFill>
                  <a:schemeClr val="tx1">
                    <a:lumMod val="95000"/>
                    <a:lumOff val="5000"/>
                  </a:schemeClr>
                </a:solidFill>
                <a:latin typeface="Times New Roman" pitchFamily="18" charset="0"/>
                <a:cs typeface="Times New Roman" pitchFamily="18" charset="0"/>
              </a:rPr>
              <a:t> </a:t>
            </a:r>
            <a:r>
              <a:rPr lang="en-US" sz="3600" b="1" i="1" baseline="30000" dirty="0">
                <a:solidFill>
                  <a:schemeClr val="tx1">
                    <a:lumMod val="95000"/>
                    <a:lumOff val="5000"/>
                  </a:schemeClr>
                </a:solidFill>
                <a:latin typeface="Times New Roman" pitchFamily="18" charset="0"/>
                <a:cs typeface="Times New Roman" pitchFamily="18" charset="0"/>
              </a:rPr>
              <a:t>–(μ/ρ) (</a:t>
            </a:r>
            <a:r>
              <a:rPr lang="en-US" sz="3600" b="1" i="1" baseline="30000" dirty="0" err="1">
                <a:solidFill>
                  <a:schemeClr val="tx1">
                    <a:lumMod val="95000"/>
                    <a:lumOff val="5000"/>
                  </a:schemeClr>
                </a:solidFill>
                <a:latin typeface="Times New Roman" pitchFamily="18" charset="0"/>
                <a:cs typeface="Times New Roman" pitchFamily="18" charset="0"/>
              </a:rPr>
              <a:t>ρx</a:t>
            </a:r>
            <a:r>
              <a:rPr lang="en-US" sz="3600" b="1" i="1" baseline="30000" dirty="0">
                <a:solidFill>
                  <a:schemeClr val="tx1">
                    <a:lumMod val="95000"/>
                    <a:lumOff val="5000"/>
                  </a:schemeClr>
                </a:solidFill>
                <a:latin typeface="Times New Roman" pitchFamily="18" charset="0"/>
                <a:cs typeface="Times New Roman" pitchFamily="18" charset="0"/>
              </a:rPr>
              <a:t>)</a:t>
            </a:r>
            <a:r>
              <a:rPr lang="en-US" sz="3600" b="1" i="1" dirty="0">
                <a:solidFill>
                  <a:schemeClr val="tx1">
                    <a:lumMod val="95000"/>
                    <a:lumOff val="5000"/>
                  </a:schemeClr>
                </a:solidFill>
                <a:latin typeface="Times New Roman" pitchFamily="18" charset="0"/>
                <a:cs typeface="Times New Roman" pitchFamily="18" charset="0"/>
              </a:rPr>
              <a:t> </a:t>
            </a:r>
            <a:endParaRPr lang="en-US" sz="3600" b="1" i="1" dirty="0" smtClean="0">
              <a:solidFill>
                <a:schemeClr val="tx1">
                  <a:lumMod val="95000"/>
                  <a:lumOff val="5000"/>
                </a:schemeClr>
              </a:solidFill>
              <a:latin typeface="Times New Roman" pitchFamily="18" charset="0"/>
              <a:cs typeface="Times New Roman" pitchFamily="18" charset="0"/>
            </a:endParaRPr>
          </a:p>
          <a:p>
            <a:pPr algn="l"/>
            <a:r>
              <a:rPr lang="en-US" sz="3600" b="1" i="1" dirty="0" smtClean="0">
                <a:solidFill>
                  <a:schemeClr val="tx1">
                    <a:lumMod val="95000"/>
                    <a:lumOff val="5000"/>
                  </a:schemeClr>
                </a:solidFill>
                <a:latin typeface="Times New Roman" pitchFamily="18" charset="0"/>
                <a:cs typeface="Times New Roman" pitchFamily="18" charset="0"/>
              </a:rPr>
              <a:t> </a:t>
            </a:r>
            <a:r>
              <a:rPr lang="en-US" sz="3600" i="1" dirty="0" smtClean="0">
                <a:solidFill>
                  <a:schemeClr val="tx1">
                    <a:lumMod val="95000"/>
                    <a:lumOff val="5000"/>
                  </a:schemeClr>
                </a:solidFill>
                <a:latin typeface="Times New Roman" pitchFamily="18" charset="0"/>
                <a:cs typeface="Times New Roman" pitchFamily="18" charset="0"/>
              </a:rPr>
              <a:t>                    </a:t>
            </a:r>
            <a:endParaRPr lang="en-US" sz="3600" dirty="0">
              <a:solidFill>
                <a:schemeClr val="tx1">
                  <a:lumMod val="95000"/>
                  <a:lumOff val="5000"/>
                </a:schemeClr>
              </a:solidFill>
              <a:latin typeface="Times New Roman" pitchFamily="18" charset="0"/>
              <a:cs typeface="Times New Roman" pitchFamily="18" charset="0"/>
            </a:endParaRPr>
          </a:p>
          <a:p>
            <a:pPr algn="l"/>
            <a:r>
              <a:rPr lang="en-US" sz="3600" i="1" dirty="0">
                <a:solidFill>
                  <a:schemeClr val="tx1">
                    <a:lumMod val="95000"/>
                    <a:lumOff val="5000"/>
                  </a:schemeClr>
                </a:solidFill>
                <a:latin typeface="Times New Roman" pitchFamily="18" charset="0"/>
                <a:cs typeface="Times New Roman" pitchFamily="18" charset="0"/>
              </a:rPr>
              <a:t>                    </a:t>
            </a:r>
            <a:r>
              <a:rPr lang="en-US" sz="3600" i="1" dirty="0" smtClean="0">
                <a:solidFill>
                  <a:schemeClr val="tx1">
                    <a:lumMod val="95000"/>
                    <a:lumOff val="5000"/>
                  </a:schemeClr>
                </a:solidFill>
                <a:latin typeface="Times New Roman" pitchFamily="18" charset="0"/>
                <a:cs typeface="Times New Roman" pitchFamily="18" charset="0"/>
              </a:rPr>
              <a:t> </a:t>
            </a:r>
            <a:r>
              <a:rPr lang="en-US" sz="3600" b="1" i="1" dirty="0">
                <a:solidFill>
                  <a:schemeClr val="tx1">
                    <a:lumMod val="95000"/>
                    <a:lumOff val="5000"/>
                  </a:schemeClr>
                </a:solidFill>
                <a:latin typeface="Times New Roman" pitchFamily="18" charset="0"/>
                <a:cs typeface="Times New Roman" pitchFamily="18" charset="0"/>
              </a:rPr>
              <a:t>I </a:t>
            </a:r>
            <a:r>
              <a:rPr lang="en-US" sz="3600" i="1" dirty="0">
                <a:solidFill>
                  <a:schemeClr val="tx1">
                    <a:lumMod val="95000"/>
                    <a:lumOff val="5000"/>
                  </a:schemeClr>
                </a:solidFill>
                <a:latin typeface="Times New Roman" pitchFamily="18" charset="0"/>
                <a:cs typeface="Times New Roman" pitchFamily="18" charset="0"/>
              </a:rPr>
              <a:t>/</a:t>
            </a:r>
            <a:r>
              <a:rPr lang="en-US" sz="3600" b="1" i="1" dirty="0">
                <a:solidFill>
                  <a:schemeClr val="tx1">
                    <a:lumMod val="95000"/>
                    <a:lumOff val="5000"/>
                  </a:schemeClr>
                </a:solidFill>
                <a:latin typeface="Times New Roman" pitchFamily="18" charset="0"/>
                <a:cs typeface="Times New Roman" pitchFamily="18" charset="0"/>
              </a:rPr>
              <a:t> I</a:t>
            </a:r>
            <a:r>
              <a:rPr lang="en-US" sz="3600" b="1" i="1" baseline="-25000" dirty="0">
                <a:solidFill>
                  <a:schemeClr val="tx1">
                    <a:lumMod val="95000"/>
                    <a:lumOff val="5000"/>
                  </a:schemeClr>
                </a:solidFill>
                <a:latin typeface="Times New Roman" pitchFamily="18" charset="0"/>
                <a:cs typeface="Times New Roman" pitchFamily="18" charset="0"/>
              </a:rPr>
              <a:t>o</a:t>
            </a:r>
            <a:r>
              <a:rPr lang="en-US" sz="3600" i="1" dirty="0">
                <a:solidFill>
                  <a:schemeClr val="tx1">
                    <a:lumMod val="95000"/>
                    <a:lumOff val="5000"/>
                  </a:schemeClr>
                </a:solidFill>
                <a:latin typeface="Times New Roman" pitchFamily="18" charset="0"/>
                <a:cs typeface="Times New Roman" pitchFamily="18" charset="0"/>
              </a:rPr>
              <a:t> = e </a:t>
            </a:r>
            <a:r>
              <a:rPr lang="en-US" sz="3600" b="1" i="1" baseline="30000" dirty="0">
                <a:solidFill>
                  <a:schemeClr val="tx1">
                    <a:lumMod val="95000"/>
                    <a:lumOff val="5000"/>
                  </a:schemeClr>
                </a:solidFill>
                <a:latin typeface="Times New Roman" pitchFamily="18" charset="0"/>
                <a:cs typeface="Times New Roman" pitchFamily="18" charset="0"/>
              </a:rPr>
              <a:t>–(μ/ρ) (</a:t>
            </a:r>
            <a:r>
              <a:rPr lang="en-US" sz="3600" b="1" i="1" baseline="30000" dirty="0" err="1">
                <a:solidFill>
                  <a:schemeClr val="tx1">
                    <a:lumMod val="95000"/>
                    <a:lumOff val="5000"/>
                  </a:schemeClr>
                </a:solidFill>
                <a:latin typeface="Times New Roman" pitchFamily="18" charset="0"/>
                <a:cs typeface="Times New Roman" pitchFamily="18" charset="0"/>
              </a:rPr>
              <a:t>ρx</a:t>
            </a:r>
            <a:r>
              <a:rPr lang="en-US" sz="3600" b="1" i="1" baseline="30000" dirty="0">
                <a:solidFill>
                  <a:schemeClr val="tx1">
                    <a:lumMod val="95000"/>
                    <a:lumOff val="5000"/>
                  </a:schemeClr>
                </a:solidFill>
                <a:latin typeface="Times New Roman" pitchFamily="18" charset="0"/>
                <a:cs typeface="Times New Roman" pitchFamily="18" charset="0"/>
              </a:rPr>
              <a:t>)</a:t>
            </a:r>
            <a:r>
              <a:rPr lang="en-US" sz="3600" i="1" dirty="0">
                <a:solidFill>
                  <a:schemeClr val="tx1">
                    <a:lumMod val="95000"/>
                    <a:lumOff val="5000"/>
                  </a:schemeClr>
                </a:solidFill>
                <a:latin typeface="Times New Roman" pitchFamily="18" charset="0"/>
                <a:cs typeface="Times New Roman" pitchFamily="18" charset="0"/>
              </a:rPr>
              <a:t>  </a:t>
            </a:r>
            <a:endParaRPr lang="en-US" sz="3600" i="1" dirty="0" smtClean="0">
              <a:solidFill>
                <a:schemeClr val="tx1">
                  <a:lumMod val="95000"/>
                  <a:lumOff val="5000"/>
                </a:schemeClr>
              </a:solidFill>
              <a:latin typeface="Times New Roman" pitchFamily="18" charset="0"/>
              <a:cs typeface="Times New Roman" pitchFamily="18" charset="0"/>
            </a:endParaRPr>
          </a:p>
          <a:p>
            <a:pPr algn="l"/>
            <a:r>
              <a:rPr lang="en-US" sz="3600" i="1" dirty="0" smtClean="0">
                <a:solidFill>
                  <a:schemeClr val="tx1">
                    <a:lumMod val="95000"/>
                    <a:lumOff val="5000"/>
                  </a:schemeClr>
                </a:solidFill>
                <a:latin typeface="Times New Roman" pitchFamily="18" charset="0"/>
                <a:cs typeface="Times New Roman" pitchFamily="18" charset="0"/>
              </a:rPr>
              <a:t>          </a:t>
            </a:r>
            <a:endParaRPr lang="en-US" sz="3600" dirty="0">
              <a:solidFill>
                <a:schemeClr val="tx1">
                  <a:lumMod val="95000"/>
                  <a:lumOff val="5000"/>
                </a:schemeClr>
              </a:solidFill>
              <a:latin typeface="Times New Roman" pitchFamily="18" charset="0"/>
              <a:cs typeface="Times New Roman" pitchFamily="18" charset="0"/>
            </a:endParaRPr>
          </a:p>
          <a:p>
            <a:pPr algn="ctr"/>
            <a:r>
              <a:rPr lang="en-US" sz="3600" dirty="0">
                <a:solidFill>
                  <a:schemeClr val="tx1">
                    <a:lumMod val="95000"/>
                    <a:lumOff val="5000"/>
                  </a:schemeClr>
                </a:solidFill>
                <a:latin typeface="Times New Roman" pitchFamily="18" charset="0"/>
                <a:cs typeface="Times New Roman" pitchFamily="18" charset="0"/>
              </a:rPr>
              <a:t>    </a:t>
            </a:r>
            <a:r>
              <a:rPr lang="en-US" sz="3600" dirty="0" smtClean="0">
                <a:solidFill>
                  <a:schemeClr val="tx1">
                    <a:lumMod val="95000"/>
                    <a:lumOff val="5000"/>
                  </a:schemeClr>
                </a:solidFill>
                <a:latin typeface="Times New Roman" pitchFamily="18" charset="0"/>
                <a:cs typeface="Times New Roman" pitchFamily="18" charset="0"/>
              </a:rPr>
              <a:t> </a:t>
            </a:r>
            <a:r>
              <a:rPr lang="en-US" sz="3600" i="1" dirty="0">
                <a:solidFill>
                  <a:schemeClr val="tx1">
                    <a:lumMod val="95000"/>
                    <a:lumOff val="5000"/>
                  </a:schemeClr>
                </a:solidFill>
                <a:latin typeface="Times New Roman" pitchFamily="18" charset="0"/>
                <a:cs typeface="Times New Roman" pitchFamily="18" charset="0"/>
              </a:rPr>
              <a:t>I / I</a:t>
            </a:r>
            <a:r>
              <a:rPr lang="en-US" sz="3600" i="1" baseline="-25000" dirty="0">
                <a:solidFill>
                  <a:schemeClr val="tx1">
                    <a:lumMod val="95000"/>
                    <a:lumOff val="5000"/>
                  </a:schemeClr>
                </a:solidFill>
                <a:latin typeface="Times New Roman" pitchFamily="18" charset="0"/>
                <a:cs typeface="Times New Roman" pitchFamily="18" charset="0"/>
              </a:rPr>
              <a:t>o</a:t>
            </a:r>
            <a:r>
              <a:rPr lang="en-US" sz="3600" dirty="0">
                <a:solidFill>
                  <a:schemeClr val="tx1">
                    <a:lumMod val="95000"/>
                    <a:lumOff val="5000"/>
                  </a:schemeClr>
                </a:solidFill>
                <a:latin typeface="Times New Roman" pitchFamily="18" charset="0"/>
                <a:cs typeface="Times New Roman" pitchFamily="18" charset="0"/>
              </a:rPr>
              <a:t> = e </a:t>
            </a:r>
            <a:r>
              <a:rPr lang="en-US" sz="3600" b="1" baseline="30000" dirty="0">
                <a:solidFill>
                  <a:schemeClr val="tx1">
                    <a:lumMod val="95000"/>
                    <a:lumOff val="5000"/>
                  </a:schemeClr>
                </a:solidFill>
                <a:latin typeface="Times New Roman" pitchFamily="18" charset="0"/>
                <a:cs typeface="Times New Roman" pitchFamily="18" charset="0"/>
              </a:rPr>
              <a:t>–(0.2) (1.9×3)</a:t>
            </a:r>
            <a:r>
              <a:rPr lang="en-US" sz="3600" dirty="0">
                <a:solidFill>
                  <a:schemeClr val="tx1">
                    <a:lumMod val="95000"/>
                    <a:lumOff val="5000"/>
                  </a:schemeClr>
                </a:solidFill>
                <a:latin typeface="Times New Roman" pitchFamily="18" charset="0"/>
                <a:cs typeface="Times New Roman" pitchFamily="18" charset="0"/>
              </a:rPr>
              <a:t> = e</a:t>
            </a:r>
            <a:r>
              <a:rPr lang="en-US" sz="3600" b="1" baseline="30000" dirty="0">
                <a:solidFill>
                  <a:schemeClr val="tx1">
                    <a:lumMod val="95000"/>
                    <a:lumOff val="5000"/>
                  </a:schemeClr>
                </a:solidFill>
                <a:latin typeface="Times New Roman" pitchFamily="18" charset="0"/>
                <a:cs typeface="Times New Roman" pitchFamily="18" charset="0"/>
              </a:rPr>
              <a:t>-1.14</a:t>
            </a:r>
            <a:r>
              <a:rPr lang="en-US" sz="3600" dirty="0">
                <a:solidFill>
                  <a:schemeClr val="tx1">
                    <a:lumMod val="95000"/>
                    <a:lumOff val="5000"/>
                  </a:schemeClr>
                </a:solidFill>
                <a:latin typeface="Times New Roman" pitchFamily="18" charset="0"/>
                <a:cs typeface="Times New Roman" pitchFamily="18" charset="0"/>
              </a:rPr>
              <a:t>   =2.718</a:t>
            </a:r>
            <a:r>
              <a:rPr lang="en-US" sz="3600" b="1" baseline="30000" dirty="0">
                <a:solidFill>
                  <a:schemeClr val="tx1">
                    <a:lumMod val="95000"/>
                    <a:lumOff val="5000"/>
                  </a:schemeClr>
                </a:solidFill>
                <a:latin typeface="Times New Roman" pitchFamily="18" charset="0"/>
                <a:cs typeface="Times New Roman" pitchFamily="18" charset="0"/>
              </a:rPr>
              <a:t>-1.14</a:t>
            </a:r>
            <a:r>
              <a:rPr lang="en-US" sz="3600" dirty="0">
                <a:solidFill>
                  <a:schemeClr val="tx1">
                    <a:lumMod val="95000"/>
                    <a:lumOff val="5000"/>
                  </a:schemeClr>
                </a:solidFill>
                <a:latin typeface="Times New Roman" pitchFamily="18" charset="0"/>
                <a:cs typeface="Times New Roman" pitchFamily="18" charset="0"/>
              </a:rPr>
              <a:t>   </a:t>
            </a:r>
            <a:endParaRPr lang="en-US" sz="3600" dirty="0" smtClean="0">
              <a:solidFill>
                <a:schemeClr val="tx1">
                  <a:lumMod val="95000"/>
                  <a:lumOff val="5000"/>
                </a:schemeClr>
              </a:solidFill>
              <a:latin typeface="Times New Roman" pitchFamily="18" charset="0"/>
              <a:cs typeface="Times New Roman" pitchFamily="18" charset="0"/>
            </a:endParaRPr>
          </a:p>
          <a:p>
            <a:pPr algn="ctr"/>
            <a:r>
              <a:rPr lang="en-US" sz="3600" dirty="0">
                <a:solidFill>
                  <a:schemeClr val="tx1">
                    <a:lumMod val="95000"/>
                    <a:lumOff val="5000"/>
                  </a:schemeClr>
                </a:solidFill>
                <a:latin typeface="Times New Roman" pitchFamily="18" charset="0"/>
                <a:cs typeface="Times New Roman" pitchFamily="18" charset="0"/>
              </a:rPr>
              <a:t>=</a:t>
            </a:r>
            <a:r>
              <a:rPr lang="en-US" sz="3600" dirty="0" smtClean="0">
                <a:solidFill>
                  <a:schemeClr val="tx1">
                    <a:lumMod val="95000"/>
                    <a:lumOff val="5000"/>
                  </a:schemeClr>
                </a:solidFill>
                <a:latin typeface="Times New Roman" pitchFamily="18" charset="0"/>
                <a:cs typeface="Times New Roman" pitchFamily="18" charset="0"/>
              </a:rPr>
              <a:t> </a:t>
            </a:r>
            <a:r>
              <a:rPr lang="en-US" sz="3600" dirty="0">
                <a:solidFill>
                  <a:schemeClr val="tx1">
                    <a:lumMod val="95000"/>
                    <a:lumOff val="5000"/>
                  </a:schemeClr>
                </a:solidFill>
                <a:latin typeface="Times New Roman" pitchFamily="18" charset="0"/>
                <a:cs typeface="Times New Roman" pitchFamily="18" charset="0"/>
              </a:rPr>
              <a:t>0.3</a:t>
            </a:r>
          </a:p>
          <a:p>
            <a:pPr algn="l"/>
            <a:endParaRPr lang="en-US" sz="3600" dirty="0"/>
          </a:p>
        </p:txBody>
      </p:sp>
    </p:spTree>
    <p:extLst>
      <p:ext uri="{BB962C8B-B14F-4D97-AF65-F5344CB8AC3E}">
        <p14:creationId xmlns:p14="http://schemas.microsoft.com/office/powerpoint/2010/main" val="1671012747"/>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0"/>
            <a:ext cx="9144000" cy="6019800"/>
          </a:xfrm>
        </p:spPr>
        <p:txBody>
          <a:bodyPr>
            <a:normAutofit/>
          </a:bodyPr>
          <a:lstStyle/>
          <a:p>
            <a:pPr marR="0" lvl="0" algn="just">
              <a:lnSpc>
                <a:spcPct val="115000"/>
              </a:lnSpc>
              <a:spcAft>
                <a:spcPts val="1000"/>
              </a:spcAft>
            </a:pPr>
            <a:r>
              <a:rPr lang="en-US" sz="2800" b="1" i="1" dirty="0" smtClean="0">
                <a:solidFill>
                  <a:srgbClr val="FFFF00"/>
                </a:solidFill>
                <a:latin typeface="Times New Roman"/>
                <a:ea typeface="Calibri"/>
                <a:cs typeface="Arial"/>
              </a:rPr>
              <a:t>1-Photoelectric </a:t>
            </a:r>
            <a:r>
              <a:rPr lang="en-US" sz="2800" b="1" i="1" dirty="0">
                <a:solidFill>
                  <a:srgbClr val="FFFF00"/>
                </a:solidFill>
                <a:latin typeface="Times New Roman"/>
                <a:ea typeface="Calibri"/>
                <a:cs typeface="Arial"/>
              </a:rPr>
              <a:t>Effect</a:t>
            </a:r>
            <a:r>
              <a:rPr lang="en-US" sz="2800" b="1" dirty="0">
                <a:solidFill>
                  <a:srgbClr val="FFFF00"/>
                </a:solidFill>
                <a:latin typeface="Times New Roman"/>
                <a:ea typeface="Calibri"/>
                <a:cs typeface="Arial"/>
              </a:rPr>
              <a:t> </a:t>
            </a:r>
            <a:endParaRPr lang="en-US" sz="1800" b="1" dirty="0">
              <a:solidFill>
                <a:srgbClr val="FFFF00"/>
              </a:solidFill>
              <a:latin typeface="Times New Roman" pitchFamily="18" charset="0"/>
              <a:ea typeface="Calibri"/>
              <a:cs typeface="Times New Roman" pitchFamily="18" charset="0"/>
            </a:endParaRPr>
          </a:p>
          <a:p>
            <a:pPr marL="47625" marR="0" algn="just">
              <a:lnSpc>
                <a:spcPct val="150000"/>
              </a:lnSpc>
              <a:spcAft>
                <a:spcPts val="1000"/>
              </a:spcAft>
            </a:pPr>
            <a:r>
              <a:rPr lang="en-US" sz="2000" b="1" dirty="0">
                <a:solidFill>
                  <a:schemeClr val="tx1"/>
                </a:solidFill>
                <a:latin typeface="Times New Roman" pitchFamily="18" charset="0"/>
                <a:ea typeface="Calibri"/>
                <a:cs typeface="Times New Roman" pitchFamily="18" charset="0"/>
              </a:rPr>
              <a:t>The Photoelectric Effect is one way X-rays lose energy in the body. It occurs when the incoming X-ray photon transfers all of its energy to an electron which then escapes from the atom. The </a:t>
            </a:r>
            <a:r>
              <a:rPr lang="en-US" sz="2000" b="1" dirty="0">
                <a:solidFill>
                  <a:srgbClr val="FF0000"/>
                </a:solidFill>
                <a:latin typeface="Times New Roman" pitchFamily="18" charset="0"/>
                <a:ea typeface="Calibri"/>
                <a:cs typeface="Times New Roman" pitchFamily="18" charset="0"/>
              </a:rPr>
              <a:t>photoelectron </a:t>
            </a:r>
            <a:r>
              <a:rPr lang="en-US" sz="2000" b="1" dirty="0">
                <a:latin typeface="Times New Roman" pitchFamily="18" charset="0"/>
                <a:ea typeface="Calibri"/>
                <a:cs typeface="Times New Roman" pitchFamily="18" charset="0"/>
              </a:rPr>
              <a:t>uses some of its energy (the binding energy) to get away from the positive nucleus and spends the remainder ripping electrons off (ionizing) surrounding atoms</a:t>
            </a:r>
            <a:r>
              <a:rPr lang="en-US" sz="2000" b="1" dirty="0" smtClean="0">
                <a:latin typeface="Times New Roman" pitchFamily="18" charset="0"/>
                <a:ea typeface="Calibri"/>
                <a:cs typeface="Times New Roman" pitchFamily="18" charset="0"/>
              </a:rPr>
              <a:t>.</a:t>
            </a:r>
          </a:p>
          <a:p>
            <a:pPr marL="47625" marR="0" algn="just">
              <a:lnSpc>
                <a:spcPct val="150000"/>
              </a:lnSpc>
              <a:spcAft>
                <a:spcPts val="1000"/>
              </a:spcAft>
            </a:pPr>
            <a:endParaRPr lang="en-US" sz="1300" b="1" dirty="0">
              <a:latin typeface="Times New Roman" pitchFamily="18" charset="0"/>
              <a:ea typeface="Calibri"/>
              <a:cs typeface="Times New Roman" pitchFamily="18" charset="0"/>
            </a:endParaRPr>
          </a:p>
          <a:p>
            <a:pPr marL="47625" marR="0" algn="just">
              <a:lnSpc>
                <a:spcPct val="150000"/>
              </a:lnSpc>
              <a:spcAft>
                <a:spcPts val="1000"/>
              </a:spcAft>
            </a:pPr>
            <a:r>
              <a:rPr lang="en-US" sz="1300" b="1" dirty="0" smtClean="0">
                <a:latin typeface="Times New Roman" pitchFamily="18" charset="0"/>
                <a:ea typeface="Calibri"/>
                <a:cs typeface="Times New Roman" pitchFamily="18" charset="0"/>
              </a:rPr>
              <a:t> </a:t>
            </a:r>
            <a:endParaRPr lang="en-US" sz="1300" b="1" dirty="0">
              <a:latin typeface="Times New Roman" pitchFamily="18" charset="0"/>
              <a:ea typeface="Calibri"/>
              <a:cs typeface="Times New Roman" pitchFamily="18" charset="0"/>
            </a:endParaRPr>
          </a:p>
          <a:p>
            <a:pPr algn="just"/>
            <a:endParaRPr lang="en-US" b="1" dirty="0">
              <a:solidFill>
                <a:schemeClr val="tx1">
                  <a:lumMod val="95000"/>
                  <a:lumOff val="5000"/>
                </a:schemeClr>
              </a:solidFill>
              <a:latin typeface="Times New Roman" pitchFamily="18" charset="0"/>
              <a:cs typeface="Times New Roman" pitchFamily="18" charset="0"/>
            </a:endParaRPr>
          </a:p>
        </p:txBody>
      </p:sp>
      <p:sp>
        <p:nvSpPr>
          <p:cNvPr id="2" name="Title 1"/>
          <p:cNvSpPr>
            <a:spLocks noGrp="1"/>
          </p:cNvSpPr>
          <p:nvPr>
            <p:ph type="ctrTitle"/>
          </p:nvPr>
        </p:nvSpPr>
        <p:spPr>
          <a:xfrm>
            <a:off x="-38100" y="152400"/>
            <a:ext cx="9144000" cy="1143000"/>
          </a:xfrm>
        </p:spPr>
        <p:txBody>
          <a:bodyPr>
            <a:normAutofit fontScale="90000"/>
          </a:bodyPr>
          <a:lstStyle/>
          <a:p>
            <a:pPr lvl="0">
              <a:lnSpc>
                <a:spcPct val="115000"/>
              </a:lnSpc>
              <a:spcBef>
                <a:spcPct val="20000"/>
              </a:spcBef>
              <a:spcAft>
                <a:spcPts val="1000"/>
              </a:spcAft>
            </a:pPr>
            <a:r>
              <a:rPr lang="en-US" sz="3100" b="1" i="1" cap="none" spc="30" dirty="0" smtClean="0">
                <a:solidFill>
                  <a:srgbClr val="FFFF00"/>
                </a:solidFill>
                <a:latin typeface="Times New Roman"/>
                <a:ea typeface="Calibri"/>
                <a:cs typeface="Arial"/>
              </a:rPr>
              <a:t>There </a:t>
            </a:r>
            <a:r>
              <a:rPr lang="en-US" sz="3100" b="1" i="1" cap="none" spc="30" dirty="0">
                <a:solidFill>
                  <a:srgbClr val="FFFF00"/>
                </a:solidFill>
                <a:latin typeface="Times New Roman"/>
                <a:ea typeface="Calibri"/>
                <a:cs typeface="Arial"/>
              </a:rPr>
              <a:t>are processes by which X-ray can be </a:t>
            </a:r>
            <a:r>
              <a:rPr lang="en-US" sz="3100" b="1" i="1" cap="none" spc="30" dirty="0" smtClean="0">
                <a:solidFill>
                  <a:srgbClr val="FFFF00"/>
                </a:solidFill>
                <a:latin typeface="Times New Roman"/>
                <a:ea typeface="Calibri"/>
                <a:cs typeface="Arial"/>
              </a:rPr>
              <a:t>absorbed</a:t>
            </a:r>
            <a:br>
              <a:rPr lang="en-US" sz="3100" b="1" i="1" cap="none" spc="30" dirty="0" smtClean="0">
                <a:solidFill>
                  <a:srgbClr val="FFFF00"/>
                </a:solidFill>
                <a:latin typeface="Times New Roman"/>
                <a:ea typeface="Calibri"/>
                <a:cs typeface="Arial"/>
              </a:rPr>
            </a:br>
            <a:r>
              <a:rPr lang="en-US" sz="3100" b="1" i="1" cap="none" spc="30" dirty="0" smtClean="0">
                <a:solidFill>
                  <a:srgbClr val="FFFF00"/>
                </a:solidFill>
                <a:latin typeface="Times New Roman"/>
                <a:ea typeface="Calibri"/>
                <a:cs typeface="Arial"/>
              </a:rPr>
              <a:t> </a:t>
            </a:r>
            <a:r>
              <a:rPr lang="en-US" sz="3100" b="1" i="1" cap="none" spc="30" dirty="0">
                <a:solidFill>
                  <a:srgbClr val="FFFF00"/>
                </a:solidFill>
                <a:latin typeface="Times New Roman"/>
                <a:ea typeface="Calibri"/>
                <a:cs typeface="Arial"/>
              </a:rPr>
              <a:t>or scattered</a:t>
            </a:r>
            <a:r>
              <a:rPr lang="en-US" b="1" i="1" cap="none" spc="30" dirty="0">
                <a:solidFill>
                  <a:srgbClr val="FFFF00"/>
                </a:solidFill>
                <a:latin typeface="Times New Roman"/>
                <a:ea typeface="Calibri"/>
                <a:cs typeface="Arial"/>
              </a:rPr>
              <a:t/>
            </a:r>
            <a:br>
              <a:rPr lang="en-US" b="1" i="1" cap="none" spc="30" dirty="0">
                <a:solidFill>
                  <a:srgbClr val="FFFF00"/>
                </a:solidFill>
                <a:latin typeface="Times New Roman"/>
                <a:ea typeface="Calibri"/>
                <a:cs typeface="Arial"/>
              </a:rPr>
            </a:br>
            <a:endParaRPr lang="en-US" sz="2000" b="1" spc="30" dirty="0">
              <a:latin typeface="Times New Roman" pitchFamily="18" charset="0"/>
              <a:ea typeface="Calibri"/>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7239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055760"/>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610600" cy="6248400"/>
          </a:xfrm>
        </p:spPr>
        <p:txBody>
          <a:bodyPr>
            <a:normAutofit/>
          </a:bodyPr>
          <a:lstStyle/>
          <a:p>
            <a:pPr marL="47625" lvl="0" algn="just">
              <a:lnSpc>
                <a:spcPct val="150000"/>
              </a:lnSpc>
              <a:spcAft>
                <a:spcPts val="1000"/>
              </a:spcAft>
              <a:buClr>
                <a:srgbClr val="DC9E1F"/>
              </a:buClr>
            </a:pPr>
            <a:r>
              <a:rPr lang="en-US" sz="2400" b="1" dirty="0">
                <a:solidFill>
                  <a:schemeClr val="tx1"/>
                </a:solidFill>
                <a:latin typeface="Times New Roman" pitchFamily="18" charset="0"/>
                <a:ea typeface="Calibri"/>
                <a:cs typeface="Times New Roman" pitchFamily="18" charset="0"/>
              </a:rPr>
              <a:t>The Photoelectric Effect is more apt to occur in the intense electric field near the </a:t>
            </a:r>
            <a:r>
              <a:rPr lang="en-US" sz="2400" b="1" dirty="0">
                <a:solidFill>
                  <a:srgbClr val="FF0000"/>
                </a:solidFill>
                <a:latin typeface="Times New Roman" pitchFamily="18" charset="0"/>
                <a:ea typeface="Calibri"/>
                <a:cs typeface="Times New Roman" pitchFamily="18" charset="0"/>
              </a:rPr>
              <a:t>nucleus</a:t>
            </a:r>
            <a:r>
              <a:rPr lang="en-US" sz="2400" b="1" dirty="0">
                <a:solidFill>
                  <a:schemeClr val="tx1"/>
                </a:solidFill>
                <a:latin typeface="Times New Roman" pitchFamily="18" charset="0"/>
                <a:ea typeface="Calibri"/>
                <a:cs typeface="Times New Roman" pitchFamily="18" charset="0"/>
              </a:rPr>
              <a:t> than in the outer levels of the atoms, and it is more common in elements with </a:t>
            </a:r>
            <a:r>
              <a:rPr lang="en-US" sz="2400" b="1" dirty="0">
                <a:solidFill>
                  <a:srgbClr val="FF0000"/>
                </a:solidFill>
                <a:latin typeface="Times New Roman" pitchFamily="18" charset="0"/>
                <a:ea typeface="Calibri"/>
                <a:cs typeface="Times New Roman" pitchFamily="18" charset="0"/>
              </a:rPr>
              <a:t>high</a:t>
            </a:r>
            <a:r>
              <a:rPr lang="en-US" sz="2400" b="1" dirty="0">
                <a:solidFill>
                  <a:schemeClr val="tx1"/>
                </a:solidFill>
                <a:latin typeface="Times New Roman" pitchFamily="18" charset="0"/>
                <a:ea typeface="Calibri"/>
                <a:cs typeface="Times New Roman" pitchFamily="18" charset="0"/>
              </a:rPr>
              <a:t> Z than in those with low Z. Of course, for a given electron to be liberated its binding energy must be lower than the energy of the X-ray.</a:t>
            </a:r>
          </a:p>
          <a:p>
            <a:pPr marL="47625" lvl="0" algn="just">
              <a:lnSpc>
                <a:spcPct val="150000"/>
              </a:lnSpc>
              <a:spcAft>
                <a:spcPts val="1000"/>
              </a:spcAft>
              <a:buClr>
                <a:srgbClr val="DC9E1F"/>
              </a:buClr>
            </a:pPr>
            <a:endParaRPr lang="en-US" sz="2400" b="1" dirty="0">
              <a:solidFill>
                <a:schemeClr val="tx1"/>
              </a:solidFill>
              <a:latin typeface="Times New Roman" pitchFamily="18" charset="0"/>
              <a:ea typeface="Calibri"/>
              <a:cs typeface="Times New Roman" pitchFamily="18" charset="0"/>
            </a:endParaRPr>
          </a:p>
          <a:p>
            <a:pPr marL="47625" lvl="0" algn="just">
              <a:lnSpc>
                <a:spcPct val="150000"/>
              </a:lnSpc>
              <a:spcAft>
                <a:spcPts val="1000"/>
              </a:spcAft>
              <a:buClr>
                <a:srgbClr val="DC9E1F"/>
              </a:buClr>
            </a:pPr>
            <a:r>
              <a:rPr lang="en-US" sz="2400" b="1" dirty="0">
                <a:solidFill>
                  <a:schemeClr val="tx1"/>
                </a:solidFill>
                <a:latin typeface="Times New Roman" pitchFamily="18" charset="0"/>
                <a:ea typeface="Calibri"/>
                <a:cs typeface="Times New Roman" pitchFamily="18" charset="0"/>
              </a:rPr>
              <a:t> When the energy of the X-ray is just slightly greater than the binding energy, the probability that the Photoelectric Effect will occur increases greatly.</a:t>
            </a:r>
          </a:p>
          <a:p>
            <a:endParaRPr lang="en-US" sz="1800" dirty="0"/>
          </a:p>
        </p:txBody>
      </p:sp>
    </p:spTree>
    <p:extLst>
      <p:ext uri="{BB962C8B-B14F-4D97-AF65-F5344CB8AC3E}">
        <p14:creationId xmlns:p14="http://schemas.microsoft.com/office/powerpoint/2010/main" val="1772638899"/>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23900"/>
            <a:ext cx="8686800" cy="6477000"/>
          </a:xfrm>
        </p:spPr>
        <p:txBody>
          <a:bodyPr>
            <a:noAutofit/>
          </a:bodyPr>
          <a:lstStyle/>
          <a:p>
            <a:pPr marR="0" lvl="0" algn="l">
              <a:lnSpc>
                <a:spcPct val="115000"/>
              </a:lnSpc>
            </a:pPr>
            <a:r>
              <a:rPr lang="en-US" sz="2400" b="1" i="1" dirty="0">
                <a:solidFill>
                  <a:srgbClr val="FFFF00"/>
                </a:solidFill>
                <a:latin typeface="Times New Roman" pitchFamily="18" charset="0"/>
                <a:ea typeface="Calibri"/>
                <a:cs typeface="Times New Roman" pitchFamily="18" charset="0"/>
              </a:rPr>
              <a:t> </a:t>
            </a:r>
            <a:r>
              <a:rPr lang="en-US" sz="2400" b="1" i="1" dirty="0" smtClean="0">
                <a:solidFill>
                  <a:srgbClr val="FFFF00"/>
                </a:solidFill>
                <a:latin typeface="Times New Roman" pitchFamily="18" charset="0"/>
                <a:ea typeface="Calibri"/>
                <a:cs typeface="Times New Roman" pitchFamily="18" charset="0"/>
              </a:rPr>
              <a:t>2-</a:t>
            </a:r>
            <a:r>
              <a:rPr lang="en-US" sz="2800" b="1" i="1" dirty="0" smtClean="0">
                <a:solidFill>
                  <a:srgbClr val="FFFF00"/>
                </a:solidFill>
                <a:latin typeface="Times New Roman" pitchFamily="18" charset="0"/>
                <a:ea typeface="Calibri"/>
                <a:cs typeface="Times New Roman" pitchFamily="18" charset="0"/>
              </a:rPr>
              <a:t>Compton </a:t>
            </a:r>
            <a:r>
              <a:rPr lang="en-US" sz="2800" b="1" i="1" dirty="0">
                <a:solidFill>
                  <a:srgbClr val="FFFF00"/>
                </a:solidFill>
                <a:latin typeface="Times New Roman" pitchFamily="18" charset="0"/>
                <a:ea typeface="Calibri"/>
                <a:cs typeface="Times New Roman" pitchFamily="18" charset="0"/>
              </a:rPr>
              <a:t>Effect </a:t>
            </a:r>
            <a:endParaRPr lang="en-US" sz="1600" b="1" dirty="0">
              <a:solidFill>
                <a:srgbClr val="FFFF00"/>
              </a:solidFill>
              <a:latin typeface="Times New Roman" pitchFamily="18" charset="0"/>
              <a:ea typeface="Calibri"/>
              <a:cs typeface="Times New Roman" pitchFamily="18" charset="0"/>
            </a:endParaRPr>
          </a:p>
          <a:p>
            <a:pPr marL="276225" marR="0" algn="l">
              <a:lnSpc>
                <a:spcPct val="150000"/>
              </a:lnSpc>
            </a:pPr>
            <a:endParaRPr lang="en-US" sz="1400" dirty="0">
              <a:latin typeface="Times New Roman" pitchFamily="18" charset="0"/>
              <a:ea typeface="Calibri"/>
              <a:cs typeface="Times New Roman" pitchFamily="18" charset="0"/>
            </a:endParaRPr>
          </a:p>
          <a:p>
            <a:pPr marL="276225" marR="0" algn="just">
              <a:lnSpc>
                <a:spcPct val="150000"/>
              </a:lnSpc>
            </a:pPr>
            <a:r>
              <a:rPr lang="en-US" sz="2400" b="1" dirty="0">
                <a:solidFill>
                  <a:schemeClr val="tx1"/>
                </a:solidFill>
                <a:latin typeface="Times New Roman" pitchFamily="18" charset="0"/>
                <a:ea typeface="Calibri"/>
                <a:cs typeface="Times New Roman" pitchFamily="18" charset="0"/>
              </a:rPr>
              <a:t>Another important way X-rays lose energy in the body is by the Compton Effect. In 1922 A. H. Compton suggested that an X-ray photon can collide with a </a:t>
            </a:r>
            <a:r>
              <a:rPr lang="en-US" sz="2800" b="1" dirty="0">
                <a:solidFill>
                  <a:srgbClr val="FF0000"/>
                </a:solidFill>
                <a:latin typeface="Times New Roman" pitchFamily="18" charset="0"/>
                <a:ea typeface="Calibri"/>
                <a:cs typeface="Times New Roman" pitchFamily="18" charset="0"/>
              </a:rPr>
              <a:t>loosely bound outer electron </a:t>
            </a:r>
            <a:r>
              <a:rPr lang="en-US" sz="2400" b="1" dirty="0">
                <a:solidFill>
                  <a:schemeClr val="tx1"/>
                </a:solidFill>
                <a:latin typeface="Times New Roman" pitchFamily="18" charset="0"/>
                <a:ea typeface="Calibri"/>
                <a:cs typeface="Times New Roman" pitchFamily="18" charset="0"/>
              </a:rPr>
              <a:t>much like a billiard ball collides with another billiard ball. At the collision, the electron receives</a:t>
            </a:r>
            <a:r>
              <a:rPr lang="en-US" sz="2800" b="1" dirty="0">
                <a:latin typeface="Times New Roman" pitchFamily="18" charset="0"/>
                <a:ea typeface="Calibri"/>
                <a:cs typeface="Times New Roman" pitchFamily="18" charset="0"/>
              </a:rPr>
              <a:t> </a:t>
            </a:r>
            <a:r>
              <a:rPr lang="en-US" sz="2800" b="1" dirty="0">
                <a:solidFill>
                  <a:srgbClr val="00B050"/>
                </a:solidFill>
                <a:latin typeface="Times New Roman" pitchFamily="18" charset="0"/>
                <a:ea typeface="Calibri"/>
                <a:cs typeface="Times New Roman" pitchFamily="18" charset="0"/>
              </a:rPr>
              <a:t>part</a:t>
            </a:r>
            <a:r>
              <a:rPr lang="en-US" sz="2400" b="1" dirty="0">
                <a:solidFill>
                  <a:schemeClr val="tx1"/>
                </a:solidFill>
                <a:latin typeface="Times New Roman" pitchFamily="18" charset="0"/>
                <a:ea typeface="Calibri"/>
                <a:cs typeface="Times New Roman" pitchFamily="18" charset="0"/>
              </a:rPr>
              <a:t> of the energy and the </a:t>
            </a:r>
            <a:r>
              <a:rPr lang="en-US" sz="2800" b="1" dirty="0">
                <a:solidFill>
                  <a:srgbClr val="00B050"/>
                </a:solidFill>
                <a:latin typeface="Times New Roman" pitchFamily="18" charset="0"/>
                <a:ea typeface="Calibri"/>
                <a:cs typeface="Times New Roman" pitchFamily="18" charset="0"/>
              </a:rPr>
              <a:t>remainder </a:t>
            </a:r>
            <a:r>
              <a:rPr lang="en-US" sz="2400" b="1" dirty="0">
                <a:solidFill>
                  <a:schemeClr val="tx1"/>
                </a:solidFill>
                <a:latin typeface="Times New Roman" pitchFamily="18" charset="0"/>
                <a:ea typeface="Calibri"/>
                <a:cs typeface="Times New Roman" pitchFamily="18" charset="0"/>
              </a:rPr>
              <a:t>is given to a Compton (scattered) photon, which then travels in a direction different from that of the original X-ray. </a:t>
            </a:r>
          </a:p>
          <a:p>
            <a:pPr marL="276225" marR="0" algn="just">
              <a:lnSpc>
                <a:spcPct val="200000"/>
              </a:lnSpc>
            </a:pPr>
            <a:r>
              <a:rPr lang="en-US" sz="2000" b="1" dirty="0">
                <a:latin typeface="Times New Roman" pitchFamily="18" charset="0"/>
                <a:ea typeface="Calibri"/>
                <a:cs typeface="Times New Roman" pitchFamily="18" charset="0"/>
              </a:rPr>
              <a:t> </a:t>
            </a:r>
            <a:endParaRPr lang="en-US" sz="1600" b="1" dirty="0">
              <a:latin typeface="Times New Roman" pitchFamily="18" charset="0"/>
              <a:ea typeface="Calibri"/>
              <a:cs typeface="Times New Roman" pitchFamily="18" charset="0"/>
            </a:endParaRPr>
          </a:p>
          <a:p>
            <a:pPr algn="l" rtl="1"/>
            <a:endParaRPr lang="en-US" sz="1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82608"/>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8603456" cy="6705600"/>
          </a:xfrm>
        </p:spPr>
        <p:txBody>
          <a:bodyPr>
            <a:normAutofit fontScale="85000" lnSpcReduction="10000"/>
          </a:bodyPr>
          <a:lstStyle/>
          <a:p>
            <a:pPr marL="276225" marR="0" algn="just">
              <a:lnSpc>
                <a:spcPct val="150000"/>
              </a:lnSpc>
            </a:pPr>
            <a:r>
              <a:rPr lang="en-US" sz="3200" b="1" dirty="0">
                <a:solidFill>
                  <a:schemeClr val="tx1"/>
                </a:solidFill>
                <a:latin typeface="Times New Roman" pitchFamily="18" charset="0"/>
                <a:ea typeface="Calibri"/>
                <a:cs typeface="Times New Roman" pitchFamily="18" charset="0"/>
              </a:rPr>
              <a:t>The energy transferred to the electron can be calculated in the same way as the energy transferred during a billiard ball collision by using the</a:t>
            </a:r>
            <a:r>
              <a:rPr lang="en-US" sz="3200" b="1" dirty="0">
                <a:latin typeface="Times New Roman" pitchFamily="18" charset="0"/>
                <a:ea typeface="Calibri"/>
                <a:cs typeface="Times New Roman" pitchFamily="18" charset="0"/>
              </a:rPr>
              <a:t> </a:t>
            </a:r>
            <a:r>
              <a:rPr lang="en-US" sz="3200" b="1" dirty="0">
                <a:solidFill>
                  <a:srgbClr val="FF0000"/>
                </a:solidFill>
                <a:latin typeface="Times New Roman" pitchFamily="18" charset="0"/>
                <a:ea typeface="Calibri"/>
                <a:cs typeface="Times New Roman" pitchFamily="18" charset="0"/>
              </a:rPr>
              <a:t>laws of conservation of energy and momentum</a:t>
            </a:r>
            <a:r>
              <a:rPr lang="en-US" sz="3200" b="1" dirty="0">
                <a:latin typeface="Times New Roman" pitchFamily="18" charset="0"/>
                <a:ea typeface="Calibri"/>
                <a:cs typeface="Times New Roman" pitchFamily="18" charset="0"/>
              </a:rPr>
              <a:t>. The X-ray has an effective mass </a:t>
            </a:r>
            <a:r>
              <a:rPr lang="en-US" sz="3200" b="1" i="1" dirty="0">
                <a:latin typeface="Times New Roman" pitchFamily="18" charset="0"/>
                <a:ea typeface="Calibri"/>
                <a:cs typeface="Times New Roman" pitchFamily="18" charset="0"/>
              </a:rPr>
              <a:t>m</a:t>
            </a:r>
            <a:r>
              <a:rPr lang="en-US" sz="3200" b="1" dirty="0">
                <a:latin typeface="Times New Roman" pitchFamily="18" charset="0"/>
                <a:ea typeface="Calibri"/>
                <a:cs typeface="Times New Roman" pitchFamily="18" charset="0"/>
              </a:rPr>
              <a:t> of  E/c</a:t>
            </a:r>
            <a:r>
              <a:rPr lang="en-US" sz="3200" b="1" baseline="30000" dirty="0">
                <a:latin typeface="Times New Roman" pitchFamily="18" charset="0"/>
                <a:ea typeface="Calibri"/>
                <a:cs typeface="Times New Roman" pitchFamily="18" charset="0"/>
              </a:rPr>
              <a:t>2</a:t>
            </a:r>
            <a:r>
              <a:rPr lang="en-US" sz="3200" b="1" dirty="0">
                <a:latin typeface="Times New Roman" pitchFamily="18" charset="0"/>
                <a:ea typeface="Calibri"/>
                <a:cs typeface="Times New Roman" pitchFamily="18" charset="0"/>
              </a:rPr>
              <a:t> (from Einstein's famous equation </a:t>
            </a:r>
            <a:r>
              <a:rPr lang="en-US" sz="3200" b="1" dirty="0">
                <a:solidFill>
                  <a:srgbClr val="FF0000"/>
                </a:solidFill>
                <a:latin typeface="Times New Roman" pitchFamily="18" charset="0"/>
                <a:ea typeface="Calibri"/>
                <a:cs typeface="Times New Roman" pitchFamily="18" charset="0"/>
              </a:rPr>
              <a:t>E=mc</a:t>
            </a:r>
            <a:r>
              <a:rPr lang="en-US" sz="3200" b="1" baseline="30000" dirty="0">
                <a:solidFill>
                  <a:srgbClr val="FF0000"/>
                </a:solidFill>
                <a:latin typeface="Times New Roman" pitchFamily="18" charset="0"/>
                <a:ea typeface="Calibri"/>
                <a:cs typeface="Times New Roman" pitchFamily="18" charset="0"/>
              </a:rPr>
              <a:t>2</a:t>
            </a:r>
            <a:r>
              <a:rPr lang="en-US" sz="3200" b="1" dirty="0">
                <a:solidFill>
                  <a:srgbClr val="FF0000"/>
                </a:solidFill>
                <a:latin typeface="Times New Roman" pitchFamily="18" charset="0"/>
                <a:ea typeface="Calibri"/>
                <a:cs typeface="Times New Roman" pitchFamily="18" charset="0"/>
              </a:rPr>
              <a:t> </a:t>
            </a:r>
            <a:r>
              <a:rPr lang="en-US" sz="3200" b="1" dirty="0">
                <a:latin typeface="Times New Roman" pitchFamily="18" charset="0"/>
                <a:ea typeface="Calibri"/>
                <a:cs typeface="Times New Roman" pitchFamily="18" charset="0"/>
              </a:rPr>
              <a:t>), and its momentum is </a:t>
            </a:r>
            <a:r>
              <a:rPr lang="en-US" sz="3200" b="1" dirty="0">
                <a:solidFill>
                  <a:srgbClr val="FF0000"/>
                </a:solidFill>
                <a:latin typeface="Times New Roman" pitchFamily="18" charset="0"/>
                <a:ea typeface="Calibri"/>
                <a:cs typeface="Times New Roman" pitchFamily="18" charset="0"/>
              </a:rPr>
              <a:t>E/c</a:t>
            </a:r>
            <a:r>
              <a:rPr lang="en-US" sz="3200" b="1" dirty="0">
                <a:latin typeface="Times New Roman" pitchFamily="18" charset="0"/>
                <a:ea typeface="Calibri"/>
                <a:cs typeface="Times New Roman" pitchFamily="18" charset="0"/>
              </a:rPr>
              <a:t>. We can calculate the energy equivalent of the electron mass to be </a:t>
            </a:r>
            <a:r>
              <a:rPr lang="en-US" sz="3200" b="1" dirty="0">
                <a:solidFill>
                  <a:srgbClr val="FF0000"/>
                </a:solidFill>
                <a:latin typeface="Times New Roman" pitchFamily="18" charset="0"/>
                <a:ea typeface="Calibri"/>
                <a:cs typeface="Times New Roman" pitchFamily="18" charset="0"/>
              </a:rPr>
              <a:t>511keV</a:t>
            </a:r>
            <a:r>
              <a:rPr lang="en-US" sz="3200" b="1" dirty="0">
                <a:latin typeface="Times New Roman" pitchFamily="18" charset="0"/>
                <a:ea typeface="Calibri"/>
                <a:cs typeface="Times New Roman" pitchFamily="18" charset="0"/>
              </a:rPr>
              <a:t>, and the Compton Effect is most likely to occur when the X-ray has this energy.</a:t>
            </a:r>
            <a:endParaRPr lang="en-US" sz="2400" b="1" dirty="0">
              <a:latin typeface="Times New Roman" pitchFamily="18" charset="0"/>
              <a:ea typeface="Calibri"/>
              <a:cs typeface="Times New Roman" pitchFamily="18" charset="0"/>
            </a:endParaRPr>
          </a:p>
          <a:p>
            <a:pPr marL="276225" marR="0" algn="just">
              <a:lnSpc>
                <a:spcPct val="150000"/>
              </a:lnSpc>
              <a:spcAft>
                <a:spcPts val="1000"/>
              </a:spcAft>
            </a:pPr>
            <a:r>
              <a:rPr lang="en-US" sz="3600" b="1" dirty="0">
                <a:latin typeface="Times New Roman" pitchFamily="18" charset="0"/>
                <a:ea typeface="Calibri"/>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317264012"/>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457200"/>
            <a:ext cx="7924800" cy="5257800"/>
          </a:xfrm>
        </p:spPr>
        <p:txBody>
          <a:bodyPr/>
          <a:lstStyle/>
          <a:p>
            <a:pPr marL="0" marR="0" indent="0" algn="just">
              <a:lnSpc>
                <a:spcPct val="150000"/>
              </a:lnSpc>
              <a:spcBef>
                <a:spcPts val="0"/>
              </a:spcBef>
              <a:spcAft>
                <a:spcPts val="1000"/>
              </a:spcAft>
              <a:buNone/>
            </a:pPr>
            <a:r>
              <a:rPr lang="en-US" sz="2400" b="1" dirty="0">
                <a:latin typeface="Times New Roman" pitchFamily="18" charset="0"/>
                <a:ea typeface="Calibri"/>
                <a:cs typeface="Times New Roman" pitchFamily="18" charset="0"/>
              </a:rPr>
              <a:t>However, since the </a:t>
            </a:r>
            <a:r>
              <a:rPr lang="en-US" sz="2400" b="1" dirty="0">
                <a:solidFill>
                  <a:srgbClr val="FF0000"/>
                </a:solidFill>
                <a:latin typeface="Times New Roman" pitchFamily="18" charset="0"/>
                <a:ea typeface="Calibri"/>
                <a:cs typeface="Times New Roman" pitchFamily="18" charset="0"/>
              </a:rPr>
              <a:t>Photoelectric Effect </a:t>
            </a:r>
            <a:r>
              <a:rPr lang="en-US" sz="2400" b="1" dirty="0">
                <a:latin typeface="Times New Roman" pitchFamily="18" charset="0"/>
                <a:ea typeface="Calibri"/>
                <a:cs typeface="Times New Roman" pitchFamily="18" charset="0"/>
              </a:rPr>
              <a:t>is more apt to occur in high </a:t>
            </a:r>
            <a:r>
              <a:rPr lang="en-US" sz="2400" b="1" dirty="0">
                <a:solidFill>
                  <a:srgbClr val="FF0000"/>
                </a:solidFill>
                <a:latin typeface="Times New Roman" pitchFamily="18" charset="0"/>
                <a:ea typeface="Calibri"/>
                <a:cs typeface="Times New Roman" pitchFamily="18" charset="0"/>
              </a:rPr>
              <a:t>Z</a:t>
            </a:r>
            <a:r>
              <a:rPr lang="en-US" sz="2400" b="1" dirty="0">
                <a:latin typeface="Times New Roman" pitchFamily="18" charset="0"/>
                <a:ea typeface="Calibri"/>
                <a:cs typeface="Times New Roman" pitchFamily="18" charset="0"/>
              </a:rPr>
              <a:t> materials than in low Z materials, the fraction of X-rays that lose energy by the </a:t>
            </a:r>
            <a:r>
              <a:rPr lang="en-US" sz="2400" b="1" dirty="0">
                <a:solidFill>
                  <a:srgbClr val="92D050"/>
                </a:solidFill>
                <a:latin typeface="Times New Roman" pitchFamily="18" charset="0"/>
                <a:ea typeface="Calibri"/>
                <a:cs typeface="Times New Roman" pitchFamily="18" charset="0"/>
              </a:rPr>
              <a:t>Compton Effect </a:t>
            </a:r>
            <a:r>
              <a:rPr lang="en-US" sz="2400" b="1" dirty="0">
                <a:latin typeface="Times New Roman" pitchFamily="18" charset="0"/>
                <a:ea typeface="Calibri"/>
                <a:cs typeface="Times New Roman" pitchFamily="18" charset="0"/>
              </a:rPr>
              <a:t>is greatest in </a:t>
            </a:r>
            <a:r>
              <a:rPr lang="en-US" sz="2400" b="1" dirty="0">
                <a:solidFill>
                  <a:srgbClr val="92D050"/>
                </a:solidFill>
                <a:latin typeface="Times New Roman" pitchFamily="18" charset="0"/>
                <a:ea typeface="Calibri"/>
                <a:cs typeface="Times New Roman" pitchFamily="18" charset="0"/>
              </a:rPr>
              <a:t>low Z elements.</a:t>
            </a:r>
          </a:p>
          <a:p>
            <a:endParaRPr lang="en-US" dirty="0"/>
          </a:p>
        </p:txBody>
      </p:sp>
    </p:spTree>
    <p:extLst>
      <p:ext uri="{BB962C8B-B14F-4D97-AF65-F5344CB8AC3E}">
        <p14:creationId xmlns:p14="http://schemas.microsoft.com/office/powerpoint/2010/main" val="3255328685"/>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534400" cy="6553200"/>
          </a:xfrm>
        </p:spPr>
        <p:txBody>
          <a:bodyPr>
            <a:noAutofit/>
          </a:bodyPr>
          <a:lstStyle/>
          <a:p>
            <a:pPr algn="l">
              <a:lnSpc>
                <a:spcPct val="115000"/>
              </a:lnSpc>
              <a:spcBef>
                <a:spcPts val="0"/>
              </a:spcBef>
              <a:spcAft>
                <a:spcPts val="1000"/>
              </a:spcAft>
            </a:pPr>
            <a:r>
              <a:rPr lang="en-US" sz="2800" b="1" dirty="0">
                <a:solidFill>
                  <a:schemeClr val="tx1"/>
                </a:solidFill>
                <a:latin typeface="Times New Roman" pitchFamily="18" charset="0"/>
                <a:ea typeface="Calibri"/>
                <a:cs typeface="Times New Roman" pitchFamily="18" charset="0"/>
              </a:rPr>
              <a:t>The X-ray photon is a </a:t>
            </a:r>
            <a:r>
              <a:rPr lang="en-US" sz="2800" b="1" dirty="0">
                <a:solidFill>
                  <a:srgbClr val="FFC000"/>
                </a:solidFill>
                <a:latin typeface="Times New Roman" pitchFamily="18" charset="0"/>
                <a:ea typeface="Calibri"/>
                <a:cs typeface="Times New Roman" pitchFamily="18" charset="0"/>
              </a:rPr>
              <a:t>member</a:t>
            </a:r>
            <a:r>
              <a:rPr lang="en-US" sz="2800" b="1" dirty="0">
                <a:solidFill>
                  <a:schemeClr val="tx1">
                    <a:lumMod val="85000"/>
                  </a:schemeClr>
                </a:solidFill>
                <a:latin typeface="Times New Roman" pitchFamily="18" charset="0"/>
                <a:ea typeface="Calibri"/>
                <a:cs typeface="Times New Roman" pitchFamily="18" charset="0"/>
              </a:rPr>
              <a:t> </a:t>
            </a:r>
            <a:r>
              <a:rPr lang="en-US" sz="2800" b="1" dirty="0">
                <a:solidFill>
                  <a:schemeClr val="tx1"/>
                </a:solidFill>
                <a:latin typeface="Times New Roman" pitchFamily="18" charset="0"/>
                <a:ea typeface="Calibri"/>
                <a:cs typeface="Times New Roman" pitchFamily="18" charset="0"/>
              </a:rPr>
              <a:t>of the electromagnetic family that includes light of </a:t>
            </a:r>
            <a:r>
              <a:rPr lang="en-US" sz="2800" b="1" dirty="0" smtClean="0">
                <a:solidFill>
                  <a:schemeClr val="tx1"/>
                </a:solidFill>
                <a:latin typeface="Times New Roman" pitchFamily="18" charset="0"/>
                <a:ea typeface="Calibri"/>
                <a:cs typeface="Times New Roman" pitchFamily="18" charset="0"/>
              </a:rPr>
              <a:t>all</a:t>
            </a:r>
            <a:r>
              <a:rPr lang="en-US" sz="2000" b="1" dirty="0">
                <a:solidFill>
                  <a:schemeClr val="tx1"/>
                </a:solidFill>
                <a:latin typeface="Times New Roman" pitchFamily="18" charset="0"/>
                <a:ea typeface="Calibri"/>
                <a:cs typeface="Times New Roman" pitchFamily="18" charset="0"/>
              </a:rPr>
              <a:t> </a:t>
            </a:r>
            <a:r>
              <a:rPr lang="en-US" sz="2000" b="1" dirty="0" smtClean="0">
                <a:solidFill>
                  <a:schemeClr val="tx1"/>
                </a:solidFill>
                <a:latin typeface="Times New Roman" pitchFamily="18" charset="0"/>
                <a:ea typeface="Calibri"/>
                <a:cs typeface="Times New Roman" pitchFamily="18" charset="0"/>
              </a:rPr>
              <a:t> </a:t>
            </a:r>
            <a:r>
              <a:rPr lang="en-US" sz="2800" b="1" dirty="0" smtClean="0">
                <a:solidFill>
                  <a:schemeClr val="tx1"/>
                </a:solidFill>
                <a:latin typeface="Times New Roman" pitchFamily="18" charset="0"/>
                <a:ea typeface="Calibri"/>
                <a:cs typeface="Times New Roman" pitchFamily="18" charset="0"/>
              </a:rPr>
              <a:t>types</a:t>
            </a:r>
            <a:r>
              <a:rPr lang="en-US" sz="2800" b="1" dirty="0">
                <a:solidFill>
                  <a:schemeClr val="tx1"/>
                </a:solidFill>
                <a:latin typeface="Times New Roman" pitchFamily="18" charset="0"/>
                <a:ea typeface="Calibri"/>
                <a:cs typeface="Times New Roman" pitchFamily="18" charset="0"/>
              </a:rPr>
              <a:t>, radio waves, radar and television signals, and gamma rays</a:t>
            </a:r>
            <a:r>
              <a:rPr lang="en-US" sz="2800" b="1" dirty="0" smtClean="0">
                <a:solidFill>
                  <a:schemeClr val="tx1"/>
                </a:solidFill>
                <a:latin typeface="Times New Roman" pitchFamily="18" charset="0"/>
                <a:ea typeface="Calibri"/>
                <a:cs typeface="Times New Roman" pitchFamily="18" charset="0"/>
              </a:rPr>
              <a:t>.</a:t>
            </a:r>
          </a:p>
          <a:p>
            <a:pPr algn="l">
              <a:lnSpc>
                <a:spcPct val="115000"/>
              </a:lnSpc>
              <a:spcBef>
                <a:spcPts val="0"/>
              </a:spcBef>
              <a:spcAft>
                <a:spcPts val="1000"/>
              </a:spcAft>
            </a:pPr>
            <a:r>
              <a:rPr lang="en-US" sz="2800" b="1" dirty="0" smtClean="0">
                <a:solidFill>
                  <a:schemeClr val="tx1"/>
                </a:solidFill>
                <a:latin typeface="Times New Roman" pitchFamily="18" charset="0"/>
                <a:ea typeface="Calibri"/>
                <a:cs typeface="Times New Roman" pitchFamily="18" charset="0"/>
              </a:rPr>
              <a:t> </a:t>
            </a:r>
            <a:r>
              <a:rPr lang="en-US" sz="2800" b="1" dirty="0">
                <a:solidFill>
                  <a:schemeClr val="tx1"/>
                </a:solidFill>
                <a:latin typeface="Times New Roman" pitchFamily="18" charset="0"/>
                <a:ea typeface="Calibri"/>
                <a:cs typeface="Times New Roman" pitchFamily="18" charset="0"/>
              </a:rPr>
              <a:t>Like many </a:t>
            </a:r>
            <a:r>
              <a:rPr lang="en-US" sz="2800" b="1" dirty="0" smtClean="0">
                <a:solidFill>
                  <a:schemeClr val="tx1"/>
                </a:solidFill>
                <a:latin typeface="Times New Roman" pitchFamily="18" charset="0"/>
                <a:ea typeface="Calibri"/>
                <a:cs typeface="Times New Roman" pitchFamily="18" charset="0"/>
              </a:rPr>
              <a:t>important</a:t>
            </a:r>
            <a:r>
              <a:rPr lang="en-US" sz="2000" b="1" dirty="0">
                <a:solidFill>
                  <a:schemeClr val="tx1"/>
                </a:solidFill>
                <a:latin typeface="Times New Roman" pitchFamily="18" charset="0"/>
                <a:ea typeface="Calibri"/>
                <a:cs typeface="Times New Roman" pitchFamily="18" charset="0"/>
              </a:rPr>
              <a:t> </a:t>
            </a:r>
            <a:r>
              <a:rPr lang="en-US" sz="2800" b="1" dirty="0" smtClean="0">
                <a:solidFill>
                  <a:schemeClr val="tx1"/>
                </a:solidFill>
                <a:latin typeface="Times New Roman" pitchFamily="18" charset="0"/>
                <a:ea typeface="Calibri"/>
                <a:cs typeface="Times New Roman" pitchFamily="18" charset="0"/>
              </a:rPr>
              <a:t>scientific </a:t>
            </a:r>
            <a:r>
              <a:rPr lang="en-US" sz="2800" b="1" dirty="0">
                <a:solidFill>
                  <a:schemeClr val="tx1"/>
                </a:solidFill>
                <a:latin typeface="Times New Roman" pitchFamily="18" charset="0"/>
                <a:ea typeface="Calibri"/>
                <a:cs typeface="Times New Roman" pitchFamily="18" charset="0"/>
              </a:rPr>
              <a:t>breakthroughs, the discovery of X-rays was accidental</a:t>
            </a:r>
            <a:r>
              <a:rPr lang="en-US" sz="2800" b="1" dirty="0" smtClean="0">
                <a:solidFill>
                  <a:schemeClr val="tx1"/>
                </a:solidFill>
                <a:latin typeface="Times New Roman" pitchFamily="18" charset="0"/>
                <a:ea typeface="Calibri"/>
                <a:cs typeface="Times New Roman" pitchFamily="18" charset="0"/>
              </a:rPr>
              <a:t>.</a:t>
            </a:r>
          </a:p>
          <a:p>
            <a:pPr algn="l">
              <a:lnSpc>
                <a:spcPct val="115000"/>
              </a:lnSpc>
              <a:spcBef>
                <a:spcPts val="0"/>
              </a:spcBef>
              <a:spcAft>
                <a:spcPts val="1000"/>
              </a:spcAft>
            </a:pPr>
            <a:endParaRPr lang="en-US" sz="2000" b="1" dirty="0">
              <a:solidFill>
                <a:schemeClr val="tx1"/>
              </a:solidFill>
              <a:latin typeface="Times New Roman" pitchFamily="18" charset="0"/>
              <a:ea typeface="Calibri"/>
              <a:cs typeface="Times New Roman" pitchFamily="18" charset="0"/>
            </a:endParaRPr>
          </a:p>
          <a:p>
            <a:pPr algn="just">
              <a:lnSpc>
                <a:spcPct val="115000"/>
              </a:lnSpc>
              <a:spcBef>
                <a:spcPts val="0"/>
              </a:spcBef>
              <a:spcAft>
                <a:spcPts val="1000"/>
              </a:spcAft>
            </a:pPr>
            <a:r>
              <a:rPr lang="en-US" sz="2800" b="1" i="1" dirty="0">
                <a:solidFill>
                  <a:schemeClr val="tx1"/>
                </a:solidFill>
                <a:latin typeface="Times New Roman" pitchFamily="18" charset="0"/>
                <a:ea typeface="Calibri"/>
                <a:cs typeface="Times New Roman" pitchFamily="18" charset="0"/>
              </a:rPr>
              <a:t>The field of radiology has three major branches: -</a:t>
            </a:r>
            <a:endParaRPr lang="en-US" sz="2000" b="1" dirty="0">
              <a:solidFill>
                <a:schemeClr val="tx1"/>
              </a:solidFill>
              <a:latin typeface="Times New Roman" pitchFamily="18" charset="0"/>
              <a:ea typeface="Calibri"/>
              <a:cs typeface="Times New Roman" pitchFamily="18" charset="0"/>
            </a:endParaRPr>
          </a:p>
          <a:p>
            <a:pPr algn="just">
              <a:lnSpc>
                <a:spcPct val="115000"/>
              </a:lnSpc>
              <a:spcBef>
                <a:spcPts val="0"/>
              </a:spcBef>
              <a:spcAft>
                <a:spcPts val="1000"/>
              </a:spcAft>
            </a:pPr>
            <a:r>
              <a:rPr lang="en-US" sz="2800" b="1" dirty="0">
                <a:solidFill>
                  <a:srgbClr val="FFC000"/>
                </a:solidFill>
                <a:latin typeface="Times New Roman" pitchFamily="18" charset="0"/>
                <a:ea typeface="Calibri"/>
                <a:cs typeface="Times New Roman" pitchFamily="18" charset="0"/>
              </a:rPr>
              <a:t>1. Diagnostic Radiology.</a:t>
            </a:r>
            <a:endParaRPr lang="en-US" sz="2000" b="1" dirty="0">
              <a:solidFill>
                <a:srgbClr val="FFC000"/>
              </a:solidFill>
              <a:latin typeface="Times New Roman" pitchFamily="18" charset="0"/>
              <a:ea typeface="Calibri"/>
              <a:cs typeface="Times New Roman" pitchFamily="18" charset="0"/>
            </a:endParaRPr>
          </a:p>
          <a:p>
            <a:pPr algn="just">
              <a:lnSpc>
                <a:spcPct val="115000"/>
              </a:lnSpc>
              <a:spcBef>
                <a:spcPts val="0"/>
              </a:spcBef>
              <a:spcAft>
                <a:spcPts val="1000"/>
              </a:spcAft>
            </a:pPr>
            <a:r>
              <a:rPr lang="en-US" sz="2800" b="1" dirty="0">
                <a:solidFill>
                  <a:srgbClr val="FFC000"/>
                </a:solidFill>
                <a:latin typeface="Times New Roman" pitchFamily="18" charset="0"/>
                <a:ea typeface="Calibri"/>
                <a:cs typeface="Times New Roman" pitchFamily="18" charset="0"/>
              </a:rPr>
              <a:t>2. Radiation Therapy.</a:t>
            </a:r>
            <a:endParaRPr lang="en-US" sz="2000" b="1" dirty="0">
              <a:solidFill>
                <a:srgbClr val="FFC000"/>
              </a:solidFill>
              <a:latin typeface="Times New Roman" pitchFamily="18" charset="0"/>
              <a:ea typeface="Calibri"/>
              <a:cs typeface="Times New Roman" pitchFamily="18" charset="0"/>
            </a:endParaRPr>
          </a:p>
          <a:p>
            <a:pPr algn="just">
              <a:lnSpc>
                <a:spcPct val="115000"/>
              </a:lnSpc>
              <a:spcBef>
                <a:spcPts val="0"/>
              </a:spcBef>
              <a:spcAft>
                <a:spcPts val="1000"/>
              </a:spcAft>
            </a:pPr>
            <a:r>
              <a:rPr lang="en-US" sz="2800" b="1" dirty="0">
                <a:solidFill>
                  <a:srgbClr val="FFC000"/>
                </a:solidFill>
                <a:latin typeface="Times New Roman" pitchFamily="18" charset="0"/>
                <a:ea typeface="Calibri"/>
                <a:cs typeface="Times New Roman" pitchFamily="18" charset="0"/>
              </a:rPr>
              <a:t>3. Nuclear Medicine.</a:t>
            </a:r>
            <a:endParaRPr lang="en-US" sz="2000" b="1" dirty="0">
              <a:solidFill>
                <a:srgbClr val="FFC000"/>
              </a:solidFill>
              <a:latin typeface="Times New Roman" pitchFamily="18" charset="0"/>
              <a:ea typeface="Calibri"/>
              <a:cs typeface="Times New Roman" pitchFamily="18" charset="0"/>
            </a:endParaRPr>
          </a:p>
          <a:p>
            <a:endParaRPr lang="en-US" sz="24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94917475"/>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36" y="304800"/>
            <a:ext cx="8991600" cy="6553200"/>
          </a:xfrm>
        </p:spPr>
        <p:txBody>
          <a:bodyPr>
            <a:normAutofit fontScale="25000" lnSpcReduction="20000"/>
          </a:bodyPr>
          <a:lstStyle/>
          <a:p>
            <a:pPr marR="0" lvl="0" algn="l">
              <a:lnSpc>
                <a:spcPct val="170000"/>
              </a:lnSpc>
            </a:pPr>
            <a:r>
              <a:rPr lang="en-US" sz="8000" b="1" i="1" dirty="0" smtClean="0">
                <a:solidFill>
                  <a:srgbClr val="FFFF00"/>
                </a:solidFill>
                <a:latin typeface="Times New Roman" pitchFamily="18" charset="0"/>
                <a:ea typeface="Calibri"/>
                <a:cs typeface="Times New Roman" pitchFamily="18" charset="0"/>
              </a:rPr>
              <a:t>3-Pair </a:t>
            </a:r>
            <a:r>
              <a:rPr lang="en-US" sz="8000" b="1" i="1" dirty="0">
                <a:solidFill>
                  <a:srgbClr val="FFFF00"/>
                </a:solidFill>
                <a:latin typeface="Times New Roman" pitchFamily="18" charset="0"/>
                <a:ea typeface="Calibri"/>
                <a:cs typeface="Times New Roman" pitchFamily="18" charset="0"/>
              </a:rPr>
              <a:t>Production</a:t>
            </a:r>
            <a:r>
              <a:rPr lang="en-US" sz="6400" b="1" i="1" dirty="0">
                <a:solidFill>
                  <a:srgbClr val="00B050"/>
                </a:solidFill>
                <a:latin typeface="Times New Roman"/>
                <a:ea typeface="Calibri"/>
                <a:cs typeface="Arial"/>
              </a:rPr>
              <a:t> </a:t>
            </a:r>
            <a:endParaRPr lang="en-US" sz="4800" b="1" dirty="0">
              <a:latin typeface="Calibri"/>
              <a:ea typeface="Calibri"/>
              <a:cs typeface="Arial"/>
            </a:endParaRPr>
          </a:p>
          <a:p>
            <a:pPr marL="276225" marR="0" algn="just">
              <a:lnSpc>
                <a:spcPct val="170000"/>
              </a:lnSpc>
            </a:pPr>
            <a:endParaRPr lang="en-US" sz="6400" b="1" dirty="0" smtClean="0">
              <a:latin typeface="Times New Roman" pitchFamily="18" charset="0"/>
              <a:ea typeface="Calibri"/>
              <a:cs typeface="Times New Roman" pitchFamily="18" charset="0"/>
            </a:endParaRPr>
          </a:p>
          <a:p>
            <a:pPr marL="276225" marR="0" algn="just">
              <a:lnSpc>
                <a:spcPct val="170000"/>
              </a:lnSpc>
            </a:pPr>
            <a:endParaRPr lang="en-US" sz="6400" b="1" dirty="0">
              <a:latin typeface="Times New Roman" pitchFamily="18" charset="0"/>
              <a:ea typeface="Calibri"/>
              <a:cs typeface="Times New Roman" pitchFamily="18" charset="0"/>
            </a:endParaRPr>
          </a:p>
          <a:p>
            <a:pPr marL="276225" marR="0" algn="just">
              <a:lnSpc>
                <a:spcPct val="170000"/>
              </a:lnSpc>
            </a:pPr>
            <a:endParaRPr lang="en-US" sz="6400" b="1" dirty="0" smtClean="0">
              <a:latin typeface="Times New Roman" pitchFamily="18" charset="0"/>
              <a:ea typeface="Calibri"/>
              <a:cs typeface="Times New Roman" pitchFamily="18" charset="0"/>
            </a:endParaRPr>
          </a:p>
          <a:p>
            <a:pPr marL="276225" marR="0" algn="just">
              <a:lnSpc>
                <a:spcPct val="170000"/>
              </a:lnSpc>
            </a:pPr>
            <a:r>
              <a:rPr lang="en-US" sz="9600" b="1" dirty="0">
                <a:solidFill>
                  <a:schemeClr val="tx1"/>
                </a:solidFill>
                <a:latin typeface="Times New Roman" pitchFamily="18" charset="0"/>
                <a:ea typeface="Calibri"/>
                <a:cs typeface="Times New Roman" pitchFamily="18" charset="0"/>
              </a:rPr>
              <a:t>Pair Production is the third major way X-rays give up energy. When a very energetic photon enters the </a:t>
            </a:r>
            <a:r>
              <a:rPr lang="en-US" sz="9600" b="1" dirty="0">
                <a:solidFill>
                  <a:srgbClr val="FF0000"/>
                </a:solidFill>
                <a:latin typeface="Times New Roman" pitchFamily="18" charset="0"/>
                <a:ea typeface="Calibri"/>
                <a:cs typeface="Times New Roman" pitchFamily="18" charset="0"/>
              </a:rPr>
              <a:t>intense electric field of the nucleus</a:t>
            </a:r>
            <a:r>
              <a:rPr lang="en-US" sz="9600" b="1" dirty="0">
                <a:solidFill>
                  <a:schemeClr val="tx1"/>
                </a:solidFill>
                <a:latin typeface="Times New Roman" pitchFamily="18" charset="0"/>
                <a:ea typeface="Calibri"/>
                <a:cs typeface="Times New Roman" pitchFamily="18" charset="0"/>
              </a:rPr>
              <a:t>, it may be converted into two particles: an </a:t>
            </a:r>
            <a:r>
              <a:rPr lang="en-US" sz="9600" b="1" dirty="0">
                <a:solidFill>
                  <a:srgbClr val="00B0F0"/>
                </a:solidFill>
                <a:latin typeface="Times New Roman" pitchFamily="18" charset="0"/>
                <a:ea typeface="Calibri"/>
                <a:cs typeface="Times New Roman" pitchFamily="18" charset="0"/>
              </a:rPr>
              <a:t>electron</a:t>
            </a:r>
            <a:r>
              <a:rPr lang="en-US" sz="9600" b="1" dirty="0">
                <a:solidFill>
                  <a:schemeClr val="tx1"/>
                </a:solidFill>
                <a:latin typeface="Times New Roman" pitchFamily="18" charset="0"/>
                <a:ea typeface="Calibri"/>
                <a:cs typeface="Times New Roman" pitchFamily="18" charset="0"/>
              </a:rPr>
              <a:t> and a </a:t>
            </a:r>
            <a:r>
              <a:rPr lang="en-US" sz="9600" b="1" dirty="0">
                <a:solidFill>
                  <a:srgbClr val="00B050"/>
                </a:solidFill>
                <a:latin typeface="Times New Roman" pitchFamily="18" charset="0"/>
                <a:ea typeface="Calibri"/>
                <a:cs typeface="Times New Roman" pitchFamily="18" charset="0"/>
              </a:rPr>
              <a:t>positron (β + </a:t>
            </a:r>
            <a:r>
              <a:rPr lang="en-US" sz="9600" b="1" dirty="0" smtClean="0">
                <a:solidFill>
                  <a:srgbClr val="00B050"/>
                </a:solidFill>
                <a:latin typeface="Times New Roman" pitchFamily="18" charset="0"/>
                <a:ea typeface="Calibri"/>
                <a:cs typeface="Times New Roman" pitchFamily="18" charset="0"/>
              </a:rPr>
              <a:t>) </a:t>
            </a:r>
            <a:r>
              <a:rPr lang="en-US" sz="9600" b="1" dirty="0" smtClean="0">
                <a:solidFill>
                  <a:schemeClr val="tx1"/>
                </a:solidFill>
                <a:latin typeface="Times New Roman" pitchFamily="18" charset="0"/>
                <a:ea typeface="Calibri"/>
                <a:cs typeface="Times New Roman" pitchFamily="18" charset="0"/>
              </a:rPr>
              <a:t>, </a:t>
            </a:r>
            <a:r>
              <a:rPr lang="en-US" sz="9600" b="1" dirty="0">
                <a:solidFill>
                  <a:schemeClr val="tx1"/>
                </a:solidFill>
                <a:latin typeface="Times New Roman" pitchFamily="18" charset="0"/>
                <a:ea typeface="Calibri"/>
                <a:cs typeface="Times New Roman" pitchFamily="18" charset="0"/>
              </a:rPr>
              <a:t>or positive electron.</a:t>
            </a:r>
          </a:p>
          <a:p>
            <a:pPr marL="276225" marR="0" algn="just">
              <a:lnSpc>
                <a:spcPct val="170000"/>
              </a:lnSpc>
            </a:pPr>
            <a:r>
              <a:rPr lang="en-US" sz="9600" b="1" dirty="0">
                <a:solidFill>
                  <a:schemeClr val="tx1"/>
                </a:solidFill>
                <a:latin typeface="Times New Roman" pitchFamily="18" charset="0"/>
                <a:ea typeface="Calibri"/>
                <a:cs typeface="Times New Roman" pitchFamily="18" charset="0"/>
              </a:rPr>
              <a:t> Providing the mass for the two particles requires a photon with energy of at least </a:t>
            </a:r>
            <a:r>
              <a:rPr lang="en-US" sz="9600" b="1" dirty="0">
                <a:solidFill>
                  <a:srgbClr val="FF0000"/>
                </a:solidFill>
                <a:latin typeface="Times New Roman" pitchFamily="18" charset="0"/>
                <a:ea typeface="Calibri"/>
                <a:cs typeface="Times New Roman" pitchFamily="18" charset="0"/>
              </a:rPr>
              <a:t>1.02MeV</a:t>
            </a:r>
            <a:r>
              <a:rPr lang="en-US" sz="9600" b="1" dirty="0">
                <a:solidFill>
                  <a:schemeClr val="tx1"/>
                </a:solidFill>
                <a:latin typeface="Times New Roman" pitchFamily="18" charset="0"/>
                <a:ea typeface="Calibri"/>
                <a:cs typeface="Times New Roman" pitchFamily="18" charset="0"/>
              </a:rPr>
              <a:t>, and the remainder of the energy over 1.02 MeV is given to the particles as </a:t>
            </a:r>
            <a:r>
              <a:rPr lang="en-US" sz="9600" b="1" dirty="0">
                <a:solidFill>
                  <a:srgbClr val="FF0000"/>
                </a:solidFill>
                <a:latin typeface="Times New Roman" pitchFamily="18" charset="0"/>
                <a:ea typeface="Calibri"/>
                <a:cs typeface="Times New Roman" pitchFamily="18" charset="0"/>
              </a:rPr>
              <a:t>kinetic energy</a:t>
            </a:r>
            <a:r>
              <a:rPr lang="en-US" sz="9600" b="1" dirty="0">
                <a:solidFill>
                  <a:schemeClr val="tx1"/>
                </a:solidFill>
                <a:latin typeface="Times New Roman" pitchFamily="18" charset="0"/>
                <a:ea typeface="Calibri"/>
                <a:cs typeface="Times New Roman" pitchFamily="18"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624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97214"/>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04800"/>
            <a:ext cx="8991600" cy="6553200"/>
          </a:xfrm>
        </p:spPr>
        <p:txBody>
          <a:bodyPr>
            <a:normAutofit fontScale="62500" lnSpcReduction="20000"/>
          </a:bodyPr>
          <a:lstStyle/>
          <a:p>
            <a:pPr marL="276225" lvl="0" indent="0" algn="just">
              <a:lnSpc>
                <a:spcPct val="170000"/>
              </a:lnSpc>
              <a:buClr>
                <a:srgbClr val="DC9E1F"/>
              </a:buClr>
              <a:buNone/>
            </a:pPr>
            <a:r>
              <a:rPr lang="en-US" sz="3400" b="1" dirty="0">
                <a:solidFill>
                  <a:srgbClr val="FFFFFF">
                    <a:lumMod val="95000"/>
                    <a:lumOff val="5000"/>
                  </a:srgbClr>
                </a:solidFill>
                <a:latin typeface="Times New Roman" pitchFamily="18" charset="0"/>
                <a:cs typeface="Times New Roman" pitchFamily="18" charset="0"/>
              </a:rPr>
              <a:t>The positron is a piece of </a:t>
            </a:r>
            <a:r>
              <a:rPr lang="en-US" sz="3400" b="1" dirty="0">
                <a:solidFill>
                  <a:srgbClr val="FF0000"/>
                </a:solidFill>
                <a:latin typeface="Times New Roman" pitchFamily="18" charset="0"/>
                <a:cs typeface="Times New Roman" pitchFamily="18" charset="0"/>
              </a:rPr>
              <a:t>antimatter</a:t>
            </a:r>
            <a:r>
              <a:rPr lang="en-US" sz="3400" b="1" dirty="0">
                <a:solidFill>
                  <a:srgbClr val="FFFFFF">
                    <a:lumMod val="95000"/>
                    <a:lumOff val="5000"/>
                  </a:srgbClr>
                </a:solidFill>
                <a:latin typeface="Times New Roman" pitchFamily="18" charset="0"/>
                <a:cs typeface="Times New Roman" pitchFamily="18" charset="0"/>
              </a:rPr>
              <a:t>. After it has spent its kinetic energy in ionization it does a death dance with an electron. </a:t>
            </a:r>
          </a:p>
          <a:p>
            <a:pPr marL="276225" lvl="0" indent="0" algn="just">
              <a:lnSpc>
                <a:spcPct val="170000"/>
              </a:lnSpc>
              <a:spcAft>
                <a:spcPts val="1000"/>
              </a:spcAft>
              <a:buClr>
                <a:srgbClr val="DC9E1F"/>
              </a:buClr>
              <a:buNone/>
            </a:pPr>
            <a:r>
              <a:rPr lang="en-US" sz="3400" b="1" dirty="0">
                <a:solidFill>
                  <a:srgbClr val="FFFFFF">
                    <a:lumMod val="95000"/>
                    <a:lumOff val="5000"/>
                  </a:srgbClr>
                </a:solidFill>
                <a:latin typeface="Times New Roman" pitchFamily="18" charset="0"/>
                <a:cs typeface="Times New Roman" pitchFamily="18" charset="0"/>
              </a:rPr>
              <a:t>Both then </a:t>
            </a:r>
            <a:r>
              <a:rPr lang="en-US" sz="3400" b="1" dirty="0">
                <a:solidFill>
                  <a:srgbClr val="FF0000"/>
                </a:solidFill>
                <a:latin typeface="Times New Roman" pitchFamily="18" charset="0"/>
                <a:cs typeface="Times New Roman" pitchFamily="18" charset="0"/>
              </a:rPr>
              <a:t>vanish</a:t>
            </a:r>
            <a:r>
              <a:rPr lang="en-US" sz="3400" b="1" dirty="0">
                <a:solidFill>
                  <a:srgbClr val="FFFFFF">
                    <a:lumMod val="95000"/>
                    <a:lumOff val="5000"/>
                  </a:srgbClr>
                </a:solidFill>
                <a:latin typeface="Times New Roman" pitchFamily="18" charset="0"/>
                <a:cs typeface="Times New Roman" pitchFamily="18" charset="0"/>
              </a:rPr>
              <a:t>, and their mass energy usually appears as two photons of 511keV each called </a:t>
            </a:r>
            <a:r>
              <a:rPr lang="en-US" sz="3400" b="1" dirty="0">
                <a:solidFill>
                  <a:srgbClr val="FF0000"/>
                </a:solidFill>
                <a:latin typeface="Times New Roman" pitchFamily="18" charset="0"/>
                <a:cs typeface="Times New Roman" pitchFamily="18" charset="0"/>
              </a:rPr>
              <a:t>annihilation radiation</a:t>
            </a:r>
            <a:r>
              <a:rPr lang="en-US" sz="3400" b="1" dirty="0">
                <a:solidFill>
                  <a:srgbClr val="FFFFFF">
                    <a:lumMod val="95000"/>
                    <a:lumOff val="5000"/>
                  </a:srgbClr>
                </a:solidFill>
                <a:latin typeface="Times New Roman" pitchFamily="18" charset="0"/>
                <a:cs typeface="Times New Roman" pitchFamily="18" charset="0"/>
              </a:rPr>
              <a:t>.</a:t>
            </a:r>
          </a:p>
          <a:p>
            <a:pPr marL="0" lvl="0" indent="0" algn="just">
              <a:lnSpc>
                <a:spcPct val="170000"/>
              </a:lnSpc>
              <a:buClr>
                <a:srgbClr val="DC9E1F"/>
              </a:buClr>
              <a:buNone/>
            </a:pPr>
            <a:r>
              <a:rPr lang="en-US" sz="3400" b="1" dirty="0">
                <a:solidFill>
                  <a:srgbClr val="FFFFFF">
                    <a:lumMod val="95000"/>
                    <a:lumOff val="5000"/>
                  </a:srgbClr>
                </a:solidFill>
                <a:latin typeface="Times New Roman" pitchFamily="18" charset="0"/>
                <a:cs typeface="Times New Roman" pitchFamily="18" charset="0"/>
              </a:rPr>
              <a:t>Since a minimum of </a:t>
            </a:r>
            <a:r>
              <a:rPr lang="en-US" sz="3400" b="1" dirty="0">
                <a:solidFill>
                  <a:srgbClr val="FF0000"/>
                </a:solidFill>
                <a:latin typeface="Times New Roman" pitchFamily="18" charset="0"/>
                <a:cs typeface="Times New Roman" pitchFamily="18" charset="0"/>
              </a:rPr>
              <a:t>1.02MeV</a:t>
            </a:r>
            <a:r>
              <a:rPr lang="en-US" sz="3400" b="1" dirty="0">
                <a:solidFill>
                  <a:srgbClr val="FFFFFF">
                    <a:lumMod val="95000"/>
                    <a:lumOff val="5000"/>
                  </a:srgbClr>
                </a:solidFill>
                <a:latin typeface="Times New Roman" pitchFamily="18" charset="0"/>
                <a:cs typeface="Times New Roman" pitchFamily="18" charset="0"/>
              </a:rPr>
              <a:t> is necessary for Pair Production, this type of interaction is only important at very high energies.</a:t>
            </a:r>
          </a:p>
          <a:p>
            <a:pPr marL="0" lvl="0" indent="0" algn="just">
              <a:lnSpc>
                <a:spcPct val="170000"/>
              </a:lnSpc>
              <a:buClr>
                <a:srgbClr val="DC9E1F"/>
              </a:buClr>
              <a:buNone/>
            </a:pPr>
            <a:r>
              <a:rPr lang="en-US" sz="3400" b="1" dirty="0">
                <a:solidFill>
                  <a:srgbClr val="FFFFFF">
                    <a:lumMod val="95000"/>
                    <a:lumOff val="5000"/>
                  </a:srgbClr>
                </a:solidFill>
                <a:latin typeface="Times New Roman" pitchFamily="18" charset="0"/>
                <a:cs typeface="Times New Roman" pitchFamily="18" charset="0"/>
              </a:rPr>
              <a:t> Because the </a:t>
            </a:r>
            <a:r>
              <a:rPr lang="en-US" sz="3400" b="1" dirty="0">
                <a:solidFill>
                  <a:srgbClr val="FF0000"/>
                </a:solidFill>
                <a:latin typeface="Times New Roman" pitchFamily="18" charset="0"/>
                <a:cs typeface="Times New Roman" pitchFamily="18" charset="0"/>
              </a:rPr>
              <a:t>intense electric field </a:t>
            </a:r>
            <a:r>
              <a:rPr lang="en-US" sz="3400" b="1" dirty="0">
                <a:solidFill>
                  <a:srgbClr val="FFFFFF">
                    <a:lumMod val="95000"/>
                    <a:lumOff val="5000"/>
                  </a:srgbClr>
                </a:solidFill>
                <a:latin typeface="Times New Roman" pitchFamily="18" charset="0"/>
                <a:cs typeface="Times New Roman" pitchFamily="18" charset="0"/>
              </a:rPr>
              <a:t>of the nucleus is involved, pair production is more apt to occur in </a:t>
            </a:r>
            <a:r>
              <a:rPr lang="en-US" sz="3400" b="1" dirty="0">
                <a:solidFill>
                  <a:srgbClr val="FF0000"/>
                </a:solidFill>
                <a:latin typeface="Times New Roman" pitchFamily="18" charset="0"/>
                <a:cs typeface="Times New Roman" pitchFamily="18" charset="0"/>
              </a:rPr>
              <a:t>high Z elements than in low Z elements.</a:t>
            </a:r>
          </a:p>
          <a:p>
            <a:pPr marL="0" lvl="0" indent="0" algn="just">
              <a:lnSpc>
                <a:spcPct val="170000"/>
              </a:lnSpc>
              <a:buClr>
                <a:srgbClr val="DC9E1F"/>
              </a:buClr>
              <a:buNone/>
            </a:pPr>
            <a:r>
              <a:rPr lang="en-US" sz="1500" b="1" dirty="0">
                <a:solidFill>
                  <a:srgbClr val="DC9E1F"/>
                </a:solidFill>
                <a:latin typeface="Times New Roman" pitchFamily="18" charset="0"/>
                <a:cs typeface="Times New Roman" pitchFamily="18" charset="0"/>
              </a:rPr>
              <a:t> </a:t>
            </a:r>
          </a:p>
          <a:p>
            <a:pPr marL="276225" lvl="0" indent="0" algn="just">
              <a:lnSpc>
                <a:spcPct val="170000"/>
              </a:lnSpc>
              <a:spcAft>
                <a:spcPts val="1000"/>
              </a:spcAft>
              <a:buClr>
                <a:srgbClr val="DC9E1F"/>
              </a:buClr>
              <a:buNone/>
            </a:pPr>
            <a:endParaRPr lang="en-US" sz="2400" b="1" dirty="0">
              <a:latin typeface="Times New Roman" pitchFamily="18" charset="0"/>
              <a:ea typeface="Calibri"/>
              <a:cs typeface="Times New Roman" pitchFamily="18" charset="0"/>
            </a:endParaRPr>
          </a:p>
          <a:p>
            <a:pPr marL="0" lvl="0" indent="0" algn="just">
              <a:buClr>
                <a:srgbClr val="DC9E1F"/>
              </a:buClr>
              <a:buNone/>
            </a:pPr>
            <a:r>
              <a:rPr lang="en-US" sz="2400" b="1" dirty="0">
                <a:latin typeface="Times New Roman" pitchFamily="18" charset="0"/>
                <a:ea typeface="Calibri"/>
                <a:cs typeface="Times New Roman" pitchFamily="18" charset="0"/>
              </a:rPr>
              <a:t> </a:t>
            </a:r>
          </a:p>
          <a:p>
            <a:pPr marL="0" lvl="0" indent="0" algn="ctr">
              <a:buClr>
                <a:srgbClr val="DC9E1F"/>
              </a:buClr>
              <a:buNone/>
            </a:pPr>
            <a:r>
              <a:rPr lang="en-US" sz="400" dirty="0">
                <a:solidFill>
                  <a:srgbClr val="DC9E1F"/>
                </a:solidFill>
              </a:rPr>
              <a:t> </a:t>
            </a:r>
          </a:p>
          <a:p>
            <a:pPr marL="0" lvl="0" indent="0" algn="ctr">
              <a:buClr>
                <a:srgbClr val="DC9E1F"/>
              </a:buClr>
              <a:buNone/>
            </a:pPr>
            <a:endParaRPr lang="en-US" sz="400" dirty="0">
              <a:solidFill>
                <a:srgbClr val="DC9E1F"/>
              </a:solidFill>
            </a:endParaRPr>
          </a:p>
          <a:p>
            <a:endParaRPr lang="en-US" dirty="0"/>
          </a:p>
        </p:txBody>
      </p:sp>
    </p:spTree>
    <p:extLst>
      <p:ext uri="{BB962C8B-B14F-4D97-AF65-F5344CB8AC3E}">
        <p14:creationId xmlns:p14="http://schemas.microsoft.com/office/powerpoint/2010/main" val="3869311778"/>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36" y="0"/>
            <a:ext cx="8839200" cy="7848600"/>
          </a:xfrm>
        </p:spPr>
        <p:txBody>
          <a:bodyPr>
            <a:normAutofit/>
          </a:bodyPr>
          <a:lstStyle/>
          <a:p>
            <a:pPr>
              <a:lnSpc>
                <a:spcPct val="150000"/>
              </a:lnSpc>
            </a:pPr>
            <a:r>
              <a:rPr lang="en-US" sz="3200" b="1" dirty="0" smtClean="0">
                <a:latin typeface="Times New Roman"/>
                <a:ea typeface="Calibri"/>
              </a:rPr>
              <a:t>How are these interactions related to diagnostic radiology?</a:t>
            </a:r>
          </a:p>
          <a:p>
            <a:pPr algn="just">
              <a:lnSpc>
                <a:spcPct val="150000"/>
              </a:lnSpc>
            </a:pPr>
            <a:r>
              <a:rPr lang="en-US" sz="3200" b="1" dirty="0" smtClean="0">
                <a:latin typeface="Times New Roman"/>
                <a:ea typeface="Calibri"/>
              </a:rPr>
              <a:t>You </a:t>
            </a:r>
            <a:r>
              <a:rPr lang="en-US" sz="3200" b="1" dirty="0">
                <a:latin typeface="Times New Roman"/>
                <a:ea typeface="Calibri"/>
              </a:rPr>
              <a:t>can see that </a:t>
            </a:r>
            <a:r>
              <a:rPr lang="en-US" sz="3200" b="1" i="1" dirty="0">
                <a:solidFill>
                  <a:srgbClr val="558ED5"/>
                </a:solidFill>
                <a:latin typeface="Times New Roman"/>
                <a:ea typeface="Calibri"/>
              </a:rPr>
              <a:t>Pair Production</a:t>
            </a:r>
            <a:r>
              <a:rPr lang="en-US" sz="3200" b="1" dirty="0">
                <a:solidFill>
                  <a:srgbClr val="558ED5"/>
                </a:solidFill>
                <a:latin typeface="Times New Roman"/>
                <a:ea typeface="Calibri"/>
              </a:rPr>
              <a:t> </a:t>
            </a:r>
            <a:r>
              <a:rPr lang="en-US" sz="3200" b="1" dirty="0">
                <a:latin typeface="Times New Roman"/>
                <a:ea typeface="Calibri"/>
              </a:rPr>
              <a:t>is of no use in diagnostic radiology because of the </a:t>
            </a:r>
            <a:r>
              <a:rPr lang="en-US" sz="3200" b="1" i="1" dirty="0">
                <a:solidFill>
                  <a:srgbClr val="558ED5"/>
                </a:solidFill>
                <a:latin typeface="Times New Roman"/>
                <a:ea typeface="Calibri"/>
              </a:rPr>
              <a:t>high energies needed</a:t>
            </a:r>
            <a:r>
              <a:rPr lang="en-US" sz="3200" b="1" dirty="0">
                <a:latin typeface="Times New Roman"/>
                <a:ea typeface="Calibri"/>
              </a:rPr>
              <a:t> and that the </a:t>
            </a:r>
            <a:r>
              <a:rPr lang="en-US" sz="3200" b="1" i="1" dirty="0">
                <a:solidFill>
                  <a:srgbClr val="00B050"/>
                </a:solidFill>
                <a:latin typeface="Times New Roman"/>
                <a:ea typeface="Calibri"/>
              </a:rPr>
              <a:t>Photoelectric Effect</a:t>
            </a:r>
            <a:r>
              <a:rPr lang="en-US" sz="3200" b="1" dirty="0">
                <a:solidFill>
                  <a:srgbClr val="00B050"/>
                </a:solidFill>
                <a:latin typeface="Times New Roman"/>
                <a:ea typeface="Calibri"/>
              </a:rPr>
              <a:t> </a:t>
            </a:r>
            <a:r>
              <a:rPr lang="en-US" sz="3200" b="1" dirty="0">
                <a:latin typeface="Times New Roman"/>
                <a:ea typeface="Calibri"/>
              </a:rPr>
              <a:t>is more </a:t>
            </a:r>
            <a:r>
              <a:rPr lang="en-US" sz="3200" b="1" i="1" dirty="0">
                <a:solidFill>
                  <a:srgbClr val="00B050"/>
                </a:solidFill>
                <a:latin typeface="Times New Roman"/>
                <a:ea typeface="Calibri"/>
              </a:rPr>
              <a:t>useful</a:t>
            </a:r>
            <a:r>
              <a:rPr lang="en-US" sz="3200" b="1" dirty="0">
                <a:latin typeface="Times New Roman"/>
                <a:ea typeface="Calibri"/>
              </a:rPr>
              <a:t> than the Compton Effect because it permits us to see bones and other heavy materials such as bullets in the body. </a:t>
            </a:r>
            <a:endParaRPr lang="en-US" b="1" dirty="0"/>
          </a:p>
        </p:txBody>
      </p:sp>
    </p:spTree>
    <p:extLst>
      <p:ext uri="{BB962C8B-B14F-4D97-AF65-F5344CB8AC3E}">
        <p14:creationId xmlns:p14="http://schemas.microsoft.com/office/powerpoint/2010/main" val="911029850"/>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04800"/>
            <a:ext cx="8382000" cy="5334000"/>
          </a:xfrm>
        </p:spPr>
        <p:txBody>
          <a:bodyPr>
            <a:normAutofit/>
          </a:bodyPr>
          <a:lstStyle/>
          <a:p>
            <a:pPr algn="just">
              <a:lnSpc>
                <a:spcPct val="150000"/>
              </a:lnSpc>
            </a:pPr>
            <a:r>
              <a:rPr lang="en-US" sz="3200" b="1" dirty="0">
                <a:solidFill>
                  <a:srgbClr val="DC9E1F"/>
                </a:solidFill>
                <a:latin typeface="Times New Roman"/>
                <a:ea typeface="Calibri"/>
              </a:rPr>
              <a:t>At 30keV bone absorbs X-rays about 8 times better than tissue due to the Photoelectric Effect. To make further use of the Photoelectric Effect radiologists often inject </a:t>
            </a:r>
            <a:r>
              <a:rPr lang="en-US" sz="3200" b="1" dirty="0">
                <a:solidFill>
                  <a:srgbClr val="FF0000"/>
                </a:solidFill>
                <a:latin typeface="Times New Roman"/>
                <a:ea typeface="Calibri"/>
              </a:rPr>
              <a:t>high Z materials</a:t>
            </a:r>
            <a:r>
              <a:rPr lang="en-US" sz="3200" b="1" dirty="0">
                <a:solidFill>
                  <a:srgbClr val="DC9E1F"/>
                </a:solidFill>
                <a:latin typeface="Times New Roman"/>
                <a:ea typeface="Calibri"/>
              </a:rPr>
              <a:t>, or </a:t>
            </a:r>
            <a:r>
              <a:rPr lang="en-US" sz="3200" b="1" dirty="0">
                <a:solidFill>
                  <a:srgbClr val="FF0000"/>
                </a:solidFill>
                <a:latin typeface="Times New Roman"/>
                <a:ea typeface="Calibri"/>
              </a:rPr>
              <a:t>contrast media</a:t>
            </a:r>
            <a:r>
              <a:rPr lang="en-US" sz="3200" b="1" dirty="0">
                <a:solidFill>
                  <a:srgbClr val="DC9E1F"/>
                </a:solidFill>
                <a:latin typeface="Times New Roman"/>
                <a:ea typeface="Calibri"/>
              </a:rPr>
              <a:t>, into different parts of the body.</a:t>
            </a:r>
            <a:endParaRPr lang="en-US" dirty="0"/>
          </a:p>
        </p:txBody>
      </p:sp>
    </p:spTree>
    <p:extLst>
      <p:ext uri="{BB962C8B-B14F-4D97-AF65-F5344CB8AC3E}">
        <p14:creationId xmlns:p14="http://schemas.microsoft.com/office/powerpoint/2010/main" val="3953314647"/>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52400"/>
            <a:ext cx="8915400" cy="6172200"/>
          </a:xfrm>
        </p:spPr>
        <p:txBody>
          <a:bodyPr>
            <a:normAutofit fontScale="77500" lnSpcReduction="20000"/>
          </a:bodyPr>
          <a:lstStyle/>
          <a:p>
            <a:pPr marL="276225" marR="0" algn="just">
              <a:lnSpc>
                <a:spcPct val="170000"/>
              </a:lnSpc>
            </a:pPr>
            <a:r>
              <a:rPr lang="en-US" sz="3800" b="1" dirty="0">
                <a:solidFill>
                  <a:srgbClr val="FF0000"/>
                </a:solidFill>
                <a:latin typeface="Times New Roman" pitchFamily="18" charset="0"/>
                <a:ea typeface="Calibri"/>
                <a:cs typeface="Times New Roman" pitchFamily="18" charset="0"/>
              </a:rPr>
              <a:t>Compounds containing iodine </a:t>
            </a:r>
            <a:r>
              <a:rPr lang="en-US" sz="3800" b="1" dirty="0">
                <a:solidFill>
                  <a:schemeClr val="tx1"/>
                </a:solidFill>
                <a:latin typeface="Times New Roman" pitchFamily="18" charset="0"/>
                <a:ea typeface="Calibri"/>
                <a:cs typeface="Times New Roman" pitchFamily="18" charset="0"/>
              </a:rPr>
              <a:t>are often injected into the </a:t>
            </a:r>
            <a:r>
              <a:rPr lang="en-US" sz="3800" b="1" dirty="0">
                <a:solidFill>
                  <a:srgbClr val="FF0000"/>
                </a:solidFill>
                <a:latin typeface="Times New Roman" pitchFamily="18" charset="0"/>
                <a:ea typeface="Calibri"/>
                <a:cs typeface="Times New Roman" pitchFamily="18" charset="0"/>
              </a:rPr>
              <a:t>bloodstream</a:t>
            </a:r>
            <a:r>
              <a:rPr lang="en-US" sz="3800" b="1" dirty="0">
                <a:latin typeface="Times New Roman" pitchFamily="18" charset="0"/>
                <a:ea typeface="Calibri"/>
                <a:cs typeface="Times New Roman" pitchFamily="18" charset="0"/>
              </a:rPr>
              <a:t> </a:t>
            </a:r>
            <a:r>
              <a:rPr lang="en-US" sz="3800" b="1" dirty="0">
                <a:solidFill>
                  <a:schemeClr val="tx1"/>
                </a:solidFill>
                <a:latin typeface="Times New Roman" pitchFamily="18" charset="0"/>
                <a:ea typeface="Calibri"/>
                <a:cs typeface="Times New Roman" pitchFamily="18" charset="0"/>
              </a:rPr>
              <a:t>to show the </a:t>
            </a:r>
            <a:r>
              <a:rPr lang="en-US" sz="3800" b="1" dirty="0">
                <a:solidFill>
                  <a:srgbClr val="FF0000"/>
                </a:solidFill>
                <a:latin typeface="Times New Roman" pitchFamily="18" charset="0"/>
                <a:ea typeface="Calibri"/>
                <a:cs typeface="Times New Roman" pitchFamily="18" charset="0"/>
              </a:rPr>
              <a:t>arteries</a:t>
            </a:r>
            <a:r>
              <a:rPr lang="en-US" sz="3800" b="1" dirty="0">
                <a:solidFill>
                  <a:schemeClr val="tx1"/>
                </a:solidFill>
                <a:latin typeface="Times New Roman" pitchFamily="18" charset="0"/>
                <a:ea typeface="Calibri"/>
                <a:cs typeface="Times New Roman" pitchFamily="18" charset="0"/>
              </a:rPr>
              <a:t>, and an </a:t>
            </a:r>
            <a:r>
              <a:rPr lang="en-US" sz="3800" b="1" dirty="0">
                <a:solidFill>
                  <a:srgbClr val="92D050"/>
                </a:solidFill>
                <a:latin typeface="Times New Roman" pitchFamily="18" charset="0"/>
                <a:ea typeface="Calibri"/>
                <a:cs typeface="Times New Roman" pitchFamily="18" charset="0"/>
              </a:rPr>
              <a:t>oily mist containing iodine </a:t>
            </a:r>
            <a:r>
              <a:rPr lang="en-US" sz="3800" b="1" dirty="0">
                <a:solidFill>
                  <a:schemeClr val="tx1"/>
                </a:solidFill>
                <a:latin typeface="Times New Roman" pitchFamily="18" charset="0"/>
                <a:ea typeface="Calibri"/>
                <a:cs typeface="Times New Roman" pitchFamily="18" charset="0"/>
              </a:rPr>
              <a:t>is sometimes sprayed into the</a:t>
            </a:r>
            <a:r>
              <a:rPr lang="en-US" sz="3800" b="1" dirty="0">
                <a:latin typeface="Times New Roman" pitchFamily="18" charset="0"/>
                <a:ea typeface="Calibri"/>
                <a:cs typeface="Times New Roman" pitchFamily="18" charset="0"/>
              </a:rPr>
              <a:t> </a:t>
            </a:r>
            <a:r>
              <a:rPr lang="en-US" sz="3800" b="1" dirty="0">
                <a:solidFill>
                  <a:srgbClr val="92D050"/>
                </a:solidFill>
                <a:latin typeface="Times New Roman" pitchFamily="18" charset="0"/>
                <a:ea typeface="Calibri"/>
                <a:cs typeface="Times New Roman" pitchFamily="18" charset="0"/>
              </a:rPr>
              <a:t>lungs </a:t>
            </a:r>
            <a:r>
              <a:rPr lang="en-US" sz="3800" b="1" dirty="0">
                <a:solidFill>
                  <a:schemeClr val="tx1"/>
                </a:solidFill>
                <a:latin typeface="Times New Roman" pitchFamily="18" charset="0"/>
                <a:ea typeface="Calibri"/>
                <a:cs typeface="Times New Roman" pitchFamily="18" charset="0"/>
              </a:rPr>
              <a:t>to make the airways visible. Radiologists give </a:t>
            </a:r>
            <a:r>
              <a:rPr lang="en-US" sz="3800" b="1" dirty="0">
                <a:solidFill>
                  <a:srgbClr val="7030A0"/>
                </a:solidFill>
                <a:latin typeface="Times New Roman" pitchFamily="18" charset="0"/>
                <a:ea typeface="Calibri"/>
                <a:cs typeface="Times New Roman" pitchFamily="18" charset="0"/>
              </a:rPr>
              <a:t>barium compounds </a:t>
            </a:r>
            <a:r>
              <a:rPr lang="en-US" sz="3800" b="1" dirty="0">
                <a:solidFill>
                  <a:schemeClr val="tx1"/>
                </a:solidFill>
                <a:latin typeface="Times New Roman" pitchFamily="18" charset="0"/>
                <a:ea typeface="Calibri"/>
                <a:cs typeface="Times New Roman" pitchFamily="18" charset="0"/>
              </a:rPr>
              <a:t>orally to see parts of the upper gastrointestinal tract (</a:t>
            </a:r>
            <a:r>
              <a:rPr lang="en-US" sz="3800" b="1" dirty="0">
                <a:solidFill>
                  <a:srgbClr val="7030A0"/>
                </a:solidFill>
                <a:latin typeface="Times New Roman" pitchFamily="18" charset="0"/>
                <a:ea typeface="Calibri"/>
                <a:cs typeface="Times New Roman" pitchFamily="18" charset="0"/>
              </a:rPr>
              <a:t>upper GI</a:t>
            </a:r>
            <a:r>
              <a:rPr lang="en-US" sz="3800" b="1" dirty="0">
                <a:solidFill>
                  <a:schemeClr val="tx1"/>
                </a:solidFill>
                <a:latin typeface="Times New Roman" pitchFamily="18" charset="0"/>
                <a:ea typeface="Calibri"/>
                <a:cs typeface="Times New Roman" pitchFamily="18" charset="0"/>
              </a:rPr>
              <a:t>) and </a:t>
            </a:r>
            <a:r>
              <a:rPr lang="en-US" sz="3800" b="1" dirty="0">
                <a:solidFill>
                  <a:srgbClr val="7030A0"/>
                </a:solidFill>
                <a:latin typeface="Times New Roman" pitchFamily="18" charset="0"/>
                <a:ea typeface="Calibri"/>
                <a:cs typeface="Times New Roman" pitchFamily="18" charset="0"/>
              </a:rPr>
              <a:t>barium enemas</a:t>
            </a:r>
            <a:r>
              <a:rPr lang="en-US" sz="3800" b="1" dirty="0">
                <a:solidFill>
                  <a:srgbClr val="FF0000"/>
                </a:solidFill>
                <a:latin typeface="Times New Roman" pitchFamily="18" charset="0"/>
                <a:ea typeface="Calibri"/>
                <a:cs typeface="Times New Roman" pitchFamily="18" charset="0"/>
              </a:rPr>
              <a:t> </a:t>
            </a:r>
            <a:r>
              <a:rPr lang="en-US" sz="3800" b="1" dirty="0">
                <a:solidFill>
                  <a:schemeClr val="tx1"/>
                </a:solidFill>
                <a:latin typeface="Times New Roman" pitchFamily="18" charset="0"/>
                <a:ea typeface="Calibri"/>
                <a:cs typeface="Times New Roman" pitchFamily="18" charset="0"/>
              </a:rPr>
              <a:t>to view the other end of the digestive system (</a:t>
            </a:r>
            <a:r>
              <a:rPr lang="en-US" sz="3800" b="1" dirty="0">
                <a:solidFill>
                  <a:srgbClr val="7030A0"/>
                </a:solidFill>
                <a:latin typeface="Times New Roman" pitchFamily="18" charset="0"/>
                <a:ea typeface="Calibri"/>
                <a:cs typeface="Times New Roman" pitchFamily="18" charset="0"/>
              </a:rPr>
              <a:t>lower</a:t>
            </a:r>
            <a:r>
              <a:rPr lang="en-US" sz="3800" b="1" dirty="0">
                <a:solidFill>
                  <a:srgbClr val="FF0000"/>
                </a:solidFill>
                <a:latin typeface="Times New Roman" pitchFamily="18" charset="0"/>
                <a:ea typeface="Calibri"/>
                <a:cs typeface="Times New Roman" pitchFamily="18" charset="0"/>
              </a:rPr>
              <a:t> </a:t>
            </a:r>
            <a:r>
              <a:rPr lang="en-US" sz="3800" b="1" dirty="0">
                <a:solidFill>
                  <a:srgbClr val="7030A0"/>
                </a:solidFill>
                <a:latin typeface="Times New Roman" pitchFamily="18" charset="0"/>
                <a:ea typeface="Calibri"/>
                <a:cs typeface="Times New Roman" pitchFamily="18" charset="0"/>
              </a:rPr>
              <a:t>GI</a:t>
            </a:r>
            <a:r>
              <a:rPr lang="en-US" sz="3800" b="1" dirty="0">
                <a:solidFill>
                  <a:schemeClr val="tx1"/>
                </a:solidFill>
                <a:latin typeface="Times New Roman" pitchFamily="18" charset="0"/>
                <a:ea typeface="Calibri"/>
                <a:cs typeface="Times New Roman" pitchFamily="18" charset="0"/>
              </a:rPr>
              <a:t>)</a:t>
            </a:r>
            <a:r>
              <a:rPr lang="en-US" sz="3800" b="1" dirty="0">
                <a:latin typeface="Times New Roman" pitchFamily="18" charset="0"/>
                <a:ea typeface="Calibri"/>
                <a:cs typeface="Times New Roman" pitchFamily="18" charset="0"/>
              </a:rPr>
              <a:t>. </a:t>
            </a:r>
            <a:endParaRPr lang="en-US" sz="3800" b="1" dirty="0" smtClean="0">
              <a:latin typeface="Times New Roman" pitchFamily="18" charset="0"/>
              <a:ea typeface="Calibri"/>
              <a:cs typeface="Times New Roman" pitchFamily="18" charset="0"/>
            </a:endParaRPr>
          </a:p>
          <a:p>
            <a:pPr marL="276225" marR="0" algn="just">
              <a:lnSpc>
                <a:spcPct val="170000"/>
              </a:lnSpc>
            </a:pPr>
            <a:endParaRPr lang="en-US" sz="3800" b="1" dirty="0" smtClean="0">
              <a:latin typeface="Times New Roman" pitchFamily="18" charset="0"/>
              <a:ea typeface="Calibri"/>
              <a:cs typeface="Times New Roman" pitchFamily="18" charset="0"/>
            </a:endParaRP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634014104"/>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374856" cy="6172200"/>
          </a:xfrm>
        </p:spPr>
        <p:txBody>
          <a:bodyPr>
            <a:normAutofit fontScale="85000" lnSpcReduction="10000"/>
          </a:bodyPr>
          <a:lstStyle/>
          <a:p>
            <a:pPr marL="276225" marR="0" lvl="0" algn="just">
              <a:lnSpc>
                <a:spcPct val="170000"/>
              </a:lnSpc>
              <a:buClr>
                <a:srgbClr val="FF388C"/>
              </a:buClr>
            </a:pPr>
            <a:r>
              <a:rPr lang="en-US" sz="2900" b="1" dirty="0">
                <a:solidFill>
                  <a:schemeClr val="tx1"/>
                </a:solidFill>
                <a:latin typeface="Times New Roman" pitchFamily="18" charset="0"/>
                <a:ea typeface="Calibri"/>
                <a:cs typeface="Times New Roman" pitchFamily="18" charset="0"/>
              </a:rPr>
              <a:t>Since gases are poorer absorbers of X-rays than liquids and solids, it is possible to use air as a contrast medium. In a</a:t>
            </a:r>
            <a:r>
              <a:rPr lang="en-US" sz="2400" b="1" dirty="0">
                <a:ln>
                  <a:solidFill>
                    <a:srgbClr val="666666"/>
                  </a:solidFill>
                </a:ln>
                <a:solidFill>
                  <a:prstClr val="white">
                    <a:tint val="75000"/>
                  </a:prstClr>
                </a:solidFill>
                <a:latin typeface="Times New Roman" pitchFamily="18" charset="0"/>
                <a:ea typeface="Calibri"/>
                <a:cs typeface="Times New Roman" pitchFamily="18" charset="0"/>
              </a:rPr>
              <a:t> </a:t>
            </a:r>
            <a:r>
              <a:rPr lang="en-US" sz="2900" b="1" dirty="0">
                <a:solidFill>
                  <a:schemeClr val="tx1"/>
                </a:solidFill>
                <a:latin typeface="Times New Roman" pitchFamily="18" charset="0"/>
                <a:ea typeface="Calibri"/>
                <a:cs typeface="Times New Roman" pitchFamily="18" charset="0"/>
              </a:rPr>
              <a:t>double-contrast study, </a:t>
            </a:r>
            <a:r>
              <a:rPr lang="en-US" sz="2900" b="1" dirty="0">
                <a:solidFill>
                  <a:srgbClr val="FF0000"/>
                </a:solidFill>
                <a:latin typeface="Times New Roman" pitchFamily="18" charset="0"/>
                <a:ea typeface="Calibri"/>
                <a:cs typeface="Times New Roman" pitchFamily="18" charset="0"/>
              </a:rPr>
              <a:t>barium</a:t>
            </a:r>
            <a:r>
              <a:rPr lang="en-US" sz="2900" b="1" dirty="0">
                <a:solidFill>
                  <a:schemeClr val="tx1"/>
                </a:solidFill>
                <a:latin typeface="Times New Roman" pitchFamily="18" charset="0"/>
                <a:ea typeface="Calibri"/>
                <a:cs typeface="Times New Roman" pitchFamily="18" charset="0"/>
              </a:rPr>
              <a:t> and </a:t>
            </a:r>
            <a:r>
              <a:rPr lang="en-US" sz="2900" b="1" dirty="0">
                <a:solidFill>
                  <a:srgbClr val="FF0000"/>
                </a:solidFill>
                <a:latin typeface="Times New Roman" pitchFamily="18" charset="0"/>
                <a:ea typeface="Calibri"/>
                <a:cs typeface="Times New Roman" pitchFamily="18" charset="0"/>
              </a:rPr>
              <a:t>air</a:t>
            </a:r>
            <a:r>
              <a:rPr lang="en-US" sz="2900" b="1" dirty="0">
                <a:solidFill>
                  <a:schemeClr val="tx1"/>
                </a:solidFill>
                <a:latin typeface="Times New Roman" pitchFamily="18" charset="0"/>
                <a:ea typeface="Calibri"/>
                <a:cs typeface="Times New Roman" pitchFamily="18" charset="0"/>
              </a:rPr>
              <a:t> are used separately to show the same organ. </a:t>
            </a:r>
          </a:p>
          <a:p>
            <a:pPr marL="276225" marR="0" lvl="0" algn="just">
              <a:lnSpc>
                <a:spcPct val="170000"/>
              </a:lnSpc>
              <a:buClr>
                <a:srgbClr val="FF388C"/>
              </a:buClr>
            </a:pPr>
            <a:endParaRPr lang="en-US" sz="2900" b="1" dirty="0">
              <a:solidFill>
                <a:schemeClr val="tx1"/>
              </a:solidFill>
              <a:latin typeface="Times New Roman" pitchFamily="18" charset="0"/>
              <a:ea typeface="Calibri"/>
              <a:cs typeface="Times New Roman" pitchFamily="18" charset="0"/>
            </a:endParaRPr>
          </a:p>
          <a:p>
            <a:pPr marL="276225" marR="0" lvl="0" algn="just">
              <a:lnSpc>
                <a:spcPct val="170000"/>
              </a:lnSpc>
              <a:spcAft>
                <a:spcPts val="1000"/>
              </a:spcAft>
              <a:buClr>
                <a:srgbClr val="FF388C"/>
              </a:buClr>
            </a:pPr>
            <a:r>
              <a:rPr lang="en-US" sz="2900" b="1" dirty="0">
                <a:solidFill>
                  <a:schemeClr val="tx1"/>
                </a:solidFill>
                <a:latin typeface="Times New Roman" pitchFamily="18" charset="0"/>
                <a:ea typeface="Calibri"/>
                <a:cs typeface="Times New Roman" pitchFamily="18" charset="0"/>
              </a:rPr>
              <a:t>If the Photoelectric Effect did not exist and radiologists had to rely on the Compton Effect, X-rays would be much less useful because the Compton Effect depends only on the density of the materials.</a:t>
            </a:r>
          </a:p>
          <a:p>
            <a:endParaRPr lang="en-US" sz="3600" dirty="0"/>
          </a:p>
        </p:txBody>
      </p:sp>
    </p:spTree>
    <p:extLst>
      <p:ext uri="{BB962C8B-B14F-4D97-AF65-F5344CB8AC3E}">
        <p14:creationId xmlns:p14="http://schemas.microsoft.com/office/powerpoint/2010/main" val="1641008720"/>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686800" cy="6400800"/>
          </a:xfrm>
        </p:spPr>
        <p:txBody>
          <a:bodyPr>
            <a:normAutofit fontScale="47500" lnSpcReduction="20000"/>
          </a:bodyPr>
          <a:lstStyle/>
          <a:p>
            <a:r>
              <a:rPr lang="en-US" dirty="0"/>
              <a:t> </a:t>
            </a:r>
          </a:p>
          <a:p>
            <a:pPr marL="276225" marR="0" algn="just">
              <a:lnSpc>
                <a:spcPct val="115000"/>
              </a:lnSpc>
            </a:pPr>
            <a:r>
              <a:rPr lang="en-US" sz="5800" b="1" i="1" dirty="0">
                <a:solidFill>
                  <a:srgbClr val="FF0000"/>
                </a:solidFill>
                <a:latin typeface="Times New Roman" pitchFamily="18" charset="0"/>
                <a:ea typeface="Calibri"/>
                <a:cs typeface="Times New Roman" pitchFamily="18" charset="0"/>
              </a:rPr>
              <a:t>X-ray film </a:t>
            </a:r>
            <a:endParaRPr lang="en-US" sz="3300" b="1" dirty="0">
              <a:latin typeface="Times New Roman" pitchFamily="18" charset="0"/>
              <a:ea typeface="Calibri"/>
              <a:cs typeface="Times New Roman" pitchFamily="18" charset="0"/>
            </a:endParaRPr>
          </a:p>
          <a:p>
            <a:pPr marL="276225" marR="0" algn="just">
              <a:lnSpc>
                <a:spcPct val="150000"/>
              </a:lnSpc>
            </a:pPr>
            <a:r>
              <a:rPr lang="en-US" sz="3800" b="1" dirty="0">
                <a:latin typeface="Times New Roman" pitchFamily="18" charset="0"/>
                <a:ea typeface="Calibri"/>
                <a:cs typeface="Times New Roman" pitchFamily="18" charset="0"/>
              </a:rPr>
              <a:t>  </a:t>
            </a:r>
            <a:endParaRPr lang="en-US" sz="2900" b="1" dirty="0">
              <a:latin typeface="Times New Roman" pitchFamily="18" charset="0"/>
              <a:ea typeface="Calibri"/>
              <a:cs typeface="Times New Roman" pitchFamily="18" charset="0"/>
            </a:endParaRPr>
          </a:p>
          <a:p>
            <a:pPr marL="276225" marR="0" algn="just">
              <a:lnSpc>
                <a:spcPct val="170000"/>
              </a:lnSpc>
            </a:pPr>
            <a:r>
              <a:rPr lang="en-US" sz="4400" b="1" dirty="0">
                <a:solidFill>
                  <a:schemeClr val="tx1"/>
                </a:solidFill>
                <a:latin typeface="Times New Roman" pitchFamily="18" charset="0"/>
                <a:ea typeface="Calibri"/>
                <a:cs typeface="Times New Roman" pitchFamily="18" charset="0"/>
              </a:rPr>
              <a:t>To obtain a satisfactory X-ray image of thick body parts such as the abdomen and hips, it is necessary to reduce the scattered radiation at the film. The </a:t>
            </a:r>
            <a:r>
              <a:rPr lang="en-US" sz="4400" b="1" dirty="0">
                <a:solidFill>
                  <a:srgbClr val="FF0000"/>
                </a:solidFill>
                <a:latin typeface="Times New Roman" pitchFamily="18" charset="0"/>
                <a:ea typeface="Calibri"/>
                <a:cs typeface="Times New Roman" pitchFamily="18" charset="0"/>
              </a:rPr>
              <a:t>amount of scattered </a:t>
            </a:r>
            <a:r>
              <a:rPr lang="en-US" sz="4400" b="1" dirty="0">
                <a:solidFill>
                  <a:schemeClr val="tx1"/>
                </a:solidFill>
                <a:latin typeface="Times New Roman" pitchFamily="18" charset="0"/>
                <a:ea typeface="Calibri"/>
                <a:cs typeface="Times New Roman" pitchFamily="18" charset="0"/>
              </a:rPr>
              <a:t>radiation at the film depends somewhat on the</a:t>
            </a:r>
            <a:r>
              <a:rPr lang="en-US" sz="4400" b="1" dirty="0">
                <a:latin typeface="Times New Roman" pitchFamily="18" charset="0"/>
                <a:ea typeface="Calibri"/>
                <a:cs typeface="Times New Roman" pitchFamily="18" charset="0"/>
              </a:rPr>
              <a:t> </a:t>
            </a:r>
            <a:r>
              <a:rPr lang="en-US" sz="4400" b="1" dirty="0">
                <a:solidFill>
                  <a:srgbClr val="FF0000"/>
                </a:solidFill>
                <a:latin typeface="Times New Roman" pitchFamily="18" charset="0"/>
                <a:ea typeface="Calibri"/>
                <a:cs typeface="Times New Roman" pitchFamily="18" charset="0"/>
              </a:rPr>
              <a:t>energy of the X-rays</a:t>
            </a:r>
            <a:r>
              <a:rPr lang="en-US" sz="4400" b="1" dirty="0">
                <a:latin typeface="Times New Roman" pitchFamily="18" charset="0"/>
                <a:ea typeface="Calibri"/>
                <a:cs typeface="Times New Roman" pitchFamily="18" charset="0"/>
              </a:rPr>
              <a:t>, </a:t>
            </a:r>
            <a:r>
              <a:rPr lang="en-US" sz="4400" b="1" dirty="0">
                <a:solidFill>
                  <a:srgbClr val="FF0000"/>
                </a:solidFill>
                <a:latin typeface="Times New Roman" pitchFamily="18" charset="0"/>
                <a:ea typeface="Calibri"/>
                <a:cs typeface="Times New Roman" pitchFamily="18" charset="0"/>
              </a:rPr>
              <a:t>but the thickness of the tissue that the X-ray beam passes through is the most important factor</a:t>
            </a:r>
            <a:r>
              <a:rPr lang="en-US" sz="4400" b="1" dirty="0">
                <a:latin typeface="Times New Roman" pitchFamily="18" charset="0"/>
                <a:ea typeface="Calibri"/>
                <a:cs typeface="Times New Roman" pitchFamily="18" charset="0"/>
              </a:rPr>
              <a:t>-</a:t>
            </a:r>
            <a:r>
              <a:rPr lang="en-US" sz="4400" b="1" i="1" dirty="0">
                <a:solidFill>
                  <a:srgbClr val="548DD4"/>
                </a:solidFill>
                <a:latin typeface="Times New Roman" pitchFamily="18" charset="0"/>
                <a:ea typeface="Calibri"/>
                <a:cs typeface="Times New Roman" pitchFamily="18" charset="0"/>
              </a:rPr>
              <a:t>the thicker the tissue, the greater the scatter. </a:t>
            </a:r>
            <a:endParaRPr lang="en-US" sz="3300" b="1" dirty="0">
              <a:latin typeface="Times New Roman" pitchFamily="18" charset="0"/>
              <a:ea typeface="Calibri"/>
              <a:cs typeface="Times New Roman" pitchFamily="18" charset="0"/>
            </a:endParaRPr>
          </a:p>
          <a:p>
            <a:pPr marL="276225" marR="0" algn="just">
              <a:lnSpc>
                <a:spcPct val="170000"/>
              </a:lnSpc>
              <a:spcAft>
                <a:spcPts val="1000"/>
              </a:spcAft>
            </a:pPr>
            <a:r>
              <a:rPr lang="en-US" sz="4400" b="1" dirty="0">
                <a:solidFill>
                  <a:schemeClr val="tx1"/>
                </a:solidFill>
                <a:latin typeface="Times New Roman" pitchFamily="18" charset="0"/>
                <a:ea typeface="Calibri"/>
                <a:cs typeface="Times New Roman" pitchFamily="18" charset="0"/>
              </a:rPr>
              <a:t>Also, </a:t>
            </a:r>
            <a:r>
              <a:rPr lang="en-US" sz="4400" b="1" dirty="0">
                <a:solidFill>
                  <a:srgbClr val="FF0000"/>
                </a:solidFill>
                <a:latin typeface="Times New Roman" pitchFamily="18" charset="0"/>
                <a:ea typeface="Calibri"/>
                <a:cs typeface="Times New Roman" pitchFamily="18" charset="0"/>
              </a:rPr>
              <a:t>the larger the beam</a:t>
            </a:r>
            <a:r>
              <a:rPr lang="en-US" sz="4400" b="1" dirty="0">
                <a:solidFill>
                  <a:schemeClr val="tx1"/>
                </a:solidFill>
                <a:latin typeface="Times New Roman" pitchFamily="18" charset="0"/>
                <a:ea typeface="Calibri"/>
                <a:cs typeface="Times New Roman" pitchFamily="18" charset="0"/>
              </a:rPr>
              <a:t>, </a:t>
            </a:r>
            <a:r>
              <a:rPr lang="en-US" sz="4400" b="1" dirty="0">
                <a:solidFill>
                  <a:srgbClr val="FF0000"/>
                </a:solidFill>
                <a:latin typeface="Times New Roman" pitchFamily="18" charset="0"/>
                <a:ea typeface="Calibri"/>
                <a:cs typeface="Times New Roman" pitchFamily="18" charset="0"/>
              </a:rPr>
              <a:t>the greater the scatter</a:t>
            </a:r>
            <a:r>
              <a:rPr lang="en-US" sz="4400" b="1" dirty="0">
                <a:solidFill>
                  <a:schemeClr val="tx1"/>
                </a:solidFill>
                <a:latin typeface="Times New Roman" pitchFamily="18" charset="0"/>
                <a:ea typeface="Calibri"/>
                <a:cs typeface="Times New Roman" pitchFamily="18" charset="0"/>
              </a:rPr>
              <a:t>, and thus one simple way of reducing scattered radiation is by keeping the X-ray beam as small as possible. </a:t>
            </a:r>
          </a:p>
          <a:p>
            <a:pPr algn="just">
              <a:lnSpc>
                <a:spcPct val="170000"/>
              </a:lnSpc>
            </a:pPr>
            <a:endParaRPr lang="en-US" sz="1800" dirty="0"/>
          </a:p>
        </p:txBody>
      </p:sp>
    </p:spTree>
    <p:extLst>
      <p:ext uri="{BB962C8B-B14F-4D97-AF65-F5344CB8AC3E}">
        <p14:creationId xmlns:p14="http://schemas.microsoft.com/office/powerpoint/2010/main" val="2537425356"/>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52400"/>
            <a:ext cx="9220200" cy="6705600"/>
          </a:xfrm>
        </p:spPr>
        <p:txBody>
          <a:bodyPr>
            <a:normAutofit fontScale="85000" lnSpcReduction="20000"/>
          </a:bodyPr>
          <a:lstStyle/>
          <a:p>
            <a:pPr marL="276225" marR="0" algn="just">
              <a:lnSpc>
                <a:spcPct val="150000"/>
              </a:lnSpc>
              <a:spcAft>
                <a:spcPts val="1000"/>
              </a:spcAft>
            </a:pPr>
            <a:r>
              <a:rPr lang="en-US" sz="3200" b="1" dirty="0">
                <a:solidFill>
                  <a:schemeClr val="tx1"/>
                </a:solidFill>
                <a:latin typeface="Times New Roman"/>
                <a:ea typeface="Calibri"/>
                <a:cs typeface="Arial"/>
              </a:rPr>
              <a:t>The most significant way of reducing the amount of scattered radiation striking the film is by using a </a:t>
            </a:r>
            <a:r>
              <a:rPr lang="en-US" sz="3200" b="1" dirty="0">
                <a:solidFill>
                  <a:srgbClr val="FF0000"/>
                </a:solidFill>
                <a:latin typeface="Times New Roman"/>
                <a:ea typeface="Calibri"/>
                <a:cs typeface="Arial"/>
              </a:rPr>
              <a:t>grid</a:t>
            </a:r>
            <a:r>
              <a:rPr lang="en-US" sz="3200" b="1" dirty="0">
                <a:solidFill>
                  <a:schemeClr val="tx1"/>
                </a:solidFill>
                <a:latin typeface="Times New Roman"/>
                <a:ea typeface="Calibri"/>
                <a:cs typeface="Arial"/>
              </a:rPr>
              <a:t> consisting of a series of</a:t>
            </a:r>
            <a:r>
              <a:rPr lang="en-US" sz="3200" b="1" dirty="0">
                <a:solidFill>
                  <a:srgbClr val="FF0000"/>
                </a:solidFill>
                <a:latin typeface="Times New Roman"/>
                <a:ea typeface="Calibri"/>
                <a:cs typeface="Arial"/>
              </a:rPr>
              <a:t> lead and plastic strips</a:t>
            </a:r>
            <a:r>
              <a:rPr lang="en-US" sz="3200" b="1" dirty="0" smtClean="0">
                <a:latin typeface="Times New Roman"/>
                <a:ea typeface="Calibri"/>
                <a:cs typeface="Arial"/>
              </a:rPr>
              <a:t>.</a:t>
            </a:r>
          </a:p>
          <a:p>
            <a:pPr marL="276225" marR="0" algn="just">
              <a:lnSpc>
                <a:spcPct val="150000"/>
              </a:lnSpc>
              <a:spcAft>
                <a:spcPts val="1000"/>
              </a:spcAft>
            </a:pPr>
            <a:r>
              <a:rPr lang="en-US" sz="3200" b="1" dirty="0" smtClean="0">
                <a:latin typeface="Times New Roman"/>
                <a:ea typeface="Calibri"/>
                <a:cs typeface="Arial"/>
              </a:rPr>
              <a:t> </a:t>
            </a:r>
            <a:r>
              <a:rPr lang="en-US" sz="3200" b="1" dirty="0">
                <a:solidFill>
                  <a:schemeClr val="tx1"/>
                </a:solidFill>
                <a:latin typeface="Times New Roman"/>
                <a:ea typeface="Calibri"/>
                <a:cs typeface="Arial"/>
              </a:rPr>
              <a:t>The strips are aligned so that </a:t>
            </a:r>
            <a:r>
              <a:rPr lang="en-US" sz="3200" b="1" dirty="0" err="1">
                <a:solidFill>
                  <a:srgbClr val="00B050"/>
                </a:solidFill>
                <a:latin typeface="Times New Roman"/>
                <a:ea typeface="Calibri"/>
                <a:cs typeface="Arial"/>
              </a:rPr>
              <a:t>unscattered</a:t>
            </a:r>
            <a:r>
              <a:rPr lang="en-US" sz="3200" b="1" dirty="0">
                <a:solidFill>
                  <a:srgbClr val="00B050"/>
                </a:solidFill>
                <a:latin typeface="Times New Roman"/>
                <a:ea typeface="Calibri"/>
                <a:cs typeface="Arial"/>
              </a:rPr>
              <a:t> X-rays from the source will go through the plastic strips and strike the film </a:t>
            </a:r>
            <a:r>
              <a:rPr lang="en-US" sz="3200" b="1" dirty="0">
                <a:solidFill>
                  <a:schemeClr val="tx1"/>
                </a:solidFill>
                <a:latin typeface="Times New Roman"/>
                <a:ea typeface="Calibri"/>
                <a:cs typeface="Arial"/>
              </a:rPr>
              <a:t>while</a:t>
            </a:r>
            <a:r>
              <a:rPr lang="en-US" sz="3200" b="1" dirty="0">
                <a:solidFill>
                  <a:srgbClr val="FFFF00"/>
                </a:solidFill>
                <a:latin typeface="Times New Roman"/>
                <a:ea typeface="Calibri"/>
                <a:cs typeface="Arial"/>
              </a:rPr>
              <a:t> most of the scattered radiation will strike the lead strips and be absorbed</a:t>
            </a:r>
            <a:r>
              <a:rPr lang="en-US" sz="3200" b="1" dirty="0">
                <a:latin typeface="Times New Roman"/>
                <a:ea typeface="Calibri"/>
                <a:cs typeface="Arial"/>
              </a:rPr>
              <a:t>. </a:t>
            </a:r>
            <a:endParaRPr lang="en-US" sz="3200" b="1" dirty="0" smtClean="0">
              <a:latin typeface="Times New Roman"/>
              <a:ea typeface="Calibri"/>
              <a:cs typeface="Arial"/>
            </a:endParaRPr>
          </a:p>
          <a:p>
            <a:pPr marL="276225" marR="0" algn="just">
              <a:lnSpc>
                <a:spcPct val="150000"/>
              </a:lnSpc>
              <a:spcAft>
                <a:spcPts val="1000"/>
              </a:spcAft>
            </a:pPr>
            <a:r>
              <a:rPr lang="en-US" sz="3200" b="1" dirty="0">
                <a:solidFill>
                  <a:schemeClr val="tx1"/>
                </a:solidFill>
                <a:latin typeface="Times New Roman"/>
                <a:ea typeface="Calibri"/>
                <a:cs typeface="Arial"/>
              </a:rPr>
              <a:t>The grid was invented by G. Bucky in 1915; H. E. Potter improved it in 1919 by making it move during the exposure so that the lead strips do not produce visible shadows on the image. </a:t>
            </a:r>
          </a:p>
          <a:p>
            <a:endParaRPr lang="en-US" b="1" dirty="0"/>
          </a:p>
        </p:txBody>
      </p:sp>
    </p:spTree>
    <p:extLst>
      <p:ext uri="{BB962C8B-B14F-4D97-AF65-F5344CB8AC3E}">
        <p14:creationId xmlns:p14="http://schemas.microsoft.com/office/powerpoint/2010/main" val="4040446683"/>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82" y="3810000"/>
            <a:ext cx="9067800" cy="3514725"/>
          </a:xfrm>
        </p:spPr>
        <p:txBody>
          <a:bodyPr>
            <a:normAutofit fontScale="62500" lnSpcReduction="20000"/>
          </a:bodyPr>
          <a:lstStyle/>
          <a:p>
            <a:r>
              <a:rPr lang="en-US" dirty="0" smtClean="0"/>
              <a:t> </a:t>
            </a:r>
            <a:endParaRPr lang="en-US" dirty="0"/>
          </a:p>
          <a:p>
            <a:pPr marL="276225" marR="0" algn="just">
              <a:lnSpc>
                <a:spcPct val="150000"/>
              </a:lnSpc>
              <a:spcAft>
                <a:spcPts val="1000"/>
              </a:spcAft>
            </a:pPr>
            <a:r>
              <a:rPr lang="en-US" sz="3200" b="1" dirty="0">
                <a:latin typeface="Times New Roman" pitchFamily="18" charset="0"/>
                <a:ea typeface="Calibri"/>
                <a:cs typeface="Times New Roman" pitchFamily="18" charset="0"/>
              </a:rPr>
              <a:t>This grid is called a focused grid-it does not focus the X-rays, but its strips are slanted toward the edge </a:t>
            </a:r>
            <a:r>
              <a:rPr lang="en-US" sz="3200" b="1" dirty="0">
                <a:solidFill>
                  <a:srgbClr val="FFFF00"/>
                </a:solidFill>
                <a:latin typeface="Times New Roman" pitchFamily="18" charset="0"/>
                <a:ea typeface="Calibri"/>
                <a:cs typeface="Times New Roman" pitchFamily="18" charset="0"/>
              </a:rPr>
              <a:t>so that only </a:t>
            </a:r>
            <a:r>
              <a:rPr lang="en-US" sz="3200" b="1" dirty="0" err="1">
                <a:solidFill>
                  <a:srgbClr val="FFFF00"/>
                </a:solidFill>
                <a:latin typeface="Times New Roman" pitchFamily="18" charset="0"/>
                <a:ea typeface="Calibri"/>
                <a:cs typeface="Times New Roman" pitchFamily="18" charset="0"/>
              </a:rPr>
              <a:t>unscattered</a:t>
            </a:r>
            <a:r>
              <a:rPr lang="en-US" sz="3200" b="1" dirty="0">
                <a:solidFill>
                  <a:srgbClr val="FFFF00"/>
                </a:solidFill>
                <a:latin typeface="Times New Roman" pitchFamily="18" charset="0"/>
                <a:ea typeface="Calibri"/>
                <a:cs typeface="Times New Roman" pitchFamily="18" charset="0"/>
              </a:rPr>
              <a:t> X-rays from an optimum distance (e.g., 1m) can go through unimpeded</a:t>
            </a:r>
            <a:r>
              <a:rPr lang="en-US" sz="3200" b="1" dirty="0">
                <a:latin typeface="Times New Roman" pitchFamily="18" charset="0"/>
                <a:ea typeface="Calibri"/>
                <a:cs typeface="Times New Roman" pitchFamily="18" charset="0"/>
              </a:rPr>
              <a:t>. </a:t>
            </a:r>
            <a:r>
              <a:rPr lang="en-US" sz="3200" b="1" dirty="0">
                <a:solidFill>
                  <a:srgbClr val="FF0000"/>
                </a:solidFill>
                <a:latin typeface="Times New Roman" pitchFamily="18" charset="0"/>
                <a:ea typeface="Calibri"/>
                <a:cs typeface="Times New Roman" pitchFamily="18" charset="0"/>
              </a:rPr>
              <a:t>When the X-ray source is very far from this optimum distance, many of the </a:t>
            </a:r>
            <a:r>
              <a:rPr lang="en-US" sz="3200" b="1" dirty="0" err="1">
                <a:solidFill>
                  <a:srgbClr val="FF0000"/>
                </a:solidFill>
                <a:latin typeface="Times New Roman" pitchFamily="18" charset="0"/>
                <a:ea typeface="Calibri"/>
                <a:cs typeface="Times New Roman" pitchFamily="18" charset="0"/>
              </a:rPr>
              <a:t>unscattered</a:t>
            </a:r>
            <a:r>
              <a:rPr lang="en-US" sz="3200" b="1" dirty="0">
                <a:solidFill>
                  <a:srgbClr val="FF0000"/>
                </a:solidFill>
                <a:latin typeface="Times New Roman" pitchFamily="18" charset="0"/>
                <a:ea typeface="Calibri"/>
                <a:cs typeface="Times New Roman" pitchFamily="18" charset="0"/>
              </a:rPr>
              <a:t> rays will be absorbed in the lead strips</a:t>
            </a:r>
            <a:r>
              <a:rPr lang="en-US" sz="3200" b="1" dirty="0">
                <a:latin typeface="Times New Roman" pitchFamily="18" charset="0"/>
                <a:ea typeface="Calibri"/>
                <a:cs typeface="Times New Roman" pitchFamily="18" charset="0"/>
              </a:rPr>
              <a:t>. If a focused grid is placed upside down, only the center of the field will be seen on the image.</a:t>
            </a:r>
            <a:endParaRPr lang="en-US" sz="2400" b="1" dirty="0">
              <a:latin typeface="Times New Roman" pitchFamily="18" charset="0"/>
              <a:ea typeface="Calibri"/>
              <a:cs typeface="Times New Roman" pitchFamily="18" charset="0"/>
            </a:endParaRPr>
          </a:p>
          <a:p>
            <a:endParaRPr lang="en-US" dirty="0"/>
          </a:p>
        </p:txBody>
      </p:sp>
      <p:pic>
        <p:nvPicPr>
          <p:cNvPr id="4" name="Picture 3" descr="C:\Users\Kawther Hussain\Desktop\download (1).pn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858000" cy="3886200"/>
          </a:xfrm>
          <a:prstGeom prst="rect">
            <a:avLst/>
          </a:prstGeom>
          <a:noFill/>
          <a:ln>
            <a:noFill/>
          </a:ln>
        </p:spPr>
      </p:pic>
    </p:spTree>
    <p:extLst>
      <p:ext uri="{BB962C8B-B14F-4D97-AF65-F5344CB8AC3E}">
        <p14:creationId xmlns:p14="http://schemas.microsoft.com/office/powerpoint/2010/main" val="2734051849"/>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
            <a:ext cx="8686800" cy="6324600"/>
          </a:xfrm>
        </p:spPr>
        <p:txBody>
          <a:bodyPr>
            <a:normAutofit fontScale="85000" lnSpcReduction="10000"/>
          </a:bodyPr>
          <a:lstStyle/>
          <a:p>
            <a:pPr marL="276225" marR="0" algn="just">
              <a:lnSpc>
                <a:spcPct val="150000"/>
              </a:lnSpc>
              <a:spcAft>
                <a:spcPts val="1000"/>
              </a:spcAft>
            </a:pPr>
            <a:r>
              <a:rPr lang="en-US" sz="3200" b="1" dirty="0">
                <a:solidFill>
                  <a:schemeClr val="tx1"/>
                </a:solidFill>
                <a:latin typeface="Times New Roman" pitchFamily="18" charset="0"/>
                <a:ea typeface="Calibri"/>
                <a:cs typeface="Times New Roman" pitchFamily="18" charset="0"/>
              </a:rPr>
              <a:t>If </a:t>
            </a:r>
            <a:r>
              <a:rPr lang="en-US" sz="3200" b="1" dirty="0">
                <a:solidFill>
                  <a:srgbClr val="FF0000"/>
                </a:solidFill>
                <a:latin typeface="Times New Roman" pitchFamily="18" charset="0"/>
                <a:ea typeface="Calibri"/>
                <a:cs typeface="Times New Roman" pitchFamily="18" charset="0"/>
              </a:rPr>
              <a:t>two</a:t>
            </a:r>
            <a:r>
              <a:rPr lang="en-US" sz="3200" b="1" dirty="0">
                <a:solidFill>
                  <a:schemeClr val="tx1"/>
                </a:solidFill>
                <a:latin typeface="Times New Roman" pitchFamily="18" charset="0"/>
                <a:ea typeface="Calibri"/>
                <a:cs typeface="Times New Roman" pitchFamily="18" charset="0"/>
              </a:rPr>
              <a:t> equivalent X-rays are taken, one </a:t>
            </a:r>
            <a:r>
              <a:rPr lang="en-US" sz="3200" b="1" dirty="0">
                <a:solidFill>
                  <a:srgbClr val="FF0000"/>
                </a:solidFill>
                <a:latin typeface="Times New Roman" pitchFamily="18" charset="0"/>
                <a:ea typeface="Calibri"/>
                <a:cs typeface="Times New Roman" pitchFamily="18" charset="0"/>
              </a:rPr>
              <a:t>with</a:t>
            </a:r>
            <a:r>
              <a:rPr lang="en-US" sz="3200" b="1" dirty="0">
                <a:solidFill>
                  <a:schemeClr val="tx1"/>
                </a:solidFill>
                <a:latin typeface="Times New Roman" pitchFamily="18" charset="0"/>
                <a:ea typeface="Calibri"/>
                <a:cs typeface="Times New Roman" pitchFamily="18" charset="0"/>
              </a:rPr>
              <a:t> and one </a:t>
            </a:r>
            <a:r>
              <a:rPr lang="en-US" sz="3200" b="1" dirty="0">
                <a:solidFill>
                  <a:srgbClr val="FF0000"/>
                </a:solidFill>
                <a:latin typeface="Times New Roman" pitchFamily="18" charset="0"/>
                <a:ea typeface="Calibri"/>
                <a:cs typeface="Times New Roman" pitchFamily="18" charset="0"/>
              </a:rPr>
              <a:t>without</a:t>
            </a:r>
            <a:r>
              <a:rPr lang="en-US" sz="3200" b="1" dirty="0">
                <a:solidFill>
                  <a:schemeClr val="tx1"/>
                </a:solidFill>
                <a:latin typeface="Times New Roman" pitchFamily="18" charset="0"/>
                <a:ea typeface="Calibri"/>
                <a:cs typeface="Times New Roman" pitchFamily="18" charset="0"/>
              </a:rPr>
              <a:t> a grid, the one taken </a:t>
            </a:r>
            <a:r>
              <a:rPr lang="en-US" sz="3200" b="1" dirty="0">
                <a:solidFill>
                  <a:srgbClr val="FF0000"/>
                </a:solidFill>
                <a:latin typeface="Times New Roman" pitchFamily="18" charset="0"/>
                <a:ea typeface="Calibri"/>
                <a:cs typeface="Times New Roman" pitchFamily="18" charset="0"/>
              </a:rPr>
              <a:t>with</a:t>
            </a:r>
            <a:r>
              <a:rPr lang="en-US" sz="3200" b="1" dirty="0">
                <a:solidFill>
                  <a:schemeClr val="tx1"/>
                </a:solidFill>
                <a:latin typeface="Times New Roman" pitchFamily="18" charset="0"/>
                <a:ea typeface="Calibri"/>
                <a:cs typeface="Times New Roman" pitchFamily="18" charset="0"/>
              </a:rPr>
              <a:t> the grid will be </a:t>
            </a:r>
            <a:r>
              <a:rPr lang="en-US" sz="3200" b="1" dirty="0">
                <a:solidFill>
                  <a:srgbClr val="FF0000"/>
                </a:solidFill>
                <a:latin typeface="Times New Roman" pitchFamily="18" charset="0"/>
                <a:ea typeface="Calibri"/>
                <a:cs typeface="Times New Roman" pitchFamily="18" charset="0"/>
              </a:rPr>
              <a:t>clearer</a:t>
            </a:r>
            <a:r>
              <a:rPr lang="en-US" sz="3200" b="1" dirty="0">
                <a:solidFill>
                  <a:schemeClr val="tx1"/>
                </a:solidFill>
                <a:latin typeface="Times New Roman" pitchFamily="18" charset="0"/>
                <a:ea typeface="Calibri"/>
                <a:cs typeface="Times New Roman" pitchFamily="18" charset="0"/>
              </a:rPr>
              <a:t> because of the reduced scatter. However, it will also require a larger exposure to the patient. Since reducing the scatter reduces the darkening of the film, it is necessary to increase the exposure in order to obtain an optimum darkness (optical density) of the film. In addition, a higher exposure must be given because the lead strips absorb some of the </a:t>
            </a:r>
            <a:r>
              <a:rPr lang="en-US" sz="3200" b="1" dirty="0" err="1">
                <a:solidFill>
                  <a:schemeClr val="tx1"/>
                </a:solidFill>
                <a:latin typeface="Times New Roman" pitchFamily="18" charset="0"/>
                <a:ea typeface="Calibri"/>
                <a:cs typeface="Times New Roman" pitchFamily="18" charset="0"/>
              </a:rPr>
              <a:t>unscattered</a:t>
            </a:r>
            <a:r>
              <a:rPr lang="en-US" sz="3200" b="1" dirty="0">
                <a:solidFill>
                  <a:schemeClr val="tx1"/>
                </a:solidFill>
                <a:latin typeface="Times New Roman" pitchFamily="18" charset="0"/>
                <a:ea typeface="Calibri"/>
                <a:cs typeface="Times New Roman" pitchFamily="18" charset="0"/>
              </a:rPr>
              <a:t> radiation. </a:t>
            </a:r>
            <a:endParaRPr lang="en-US" sz="2400" b="1" dirty="0">
              <a:solidFill>
                <a:schemeClr val="tx1"/>
              </a:solidFill>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3677024302"/>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47800"/>
            <a:ext cx="9019309" cy="5257800"/>
          </a:xfrm>
        </p:spPr>
        <p:txBody>
          <a:bodyPr>
            <a:normAutofit fontScale="77500" lnSpcReduction="20000"/>
          </a:bodyPr>
          <a:lstStyle/>
          <a:p>
            <a:pPr algn="l"/>
            <a:r>
              <a:rPr lang="en-US" sz="2400" b="1" dirty="0">
                <a:solidFill>
                  <a:schemeClr val="tx1"/>
                </a:solidFill>
                <a:latin typeface="Times New Roman" pitchFamily="18" charset="0"/>
                <a:cs typeface="Times New Roman" pitchFamily="18" charset="0"/>
              </a:rPr>
              <a:t>A high-speed electron can convert some or all of its energy into an X-ray photon when it strikes     an atom. </a:t>
            </a:r>
            <a:r>
              <a:rPr lang="en-US" sz="2400" b="1" i="1" dirty="0">
                <a:solidFill>
                  <a:srgbClr val="FF0000"/>
                </a:solidFill>
                <a:latin typeface="Times New Roman" pitchFamily="18" charset="0"/>
                <a:cs typeface="Times New Roman" pitchFamily="18" charset="0"/>
              </a:rPr>
              <a:t>The main components of a modern X-ray unit are</a:t>
            </a:r>
            <a:r>
              <a:rPr lang="en-US" sz="2400" b="1" i="1" dirty="0" smtClean="0">
                <a:solidFill>
                  <a:srgbClr val="FF0000"/>
                </a:solidFill>
                <a:latin typeface="Times New Roman" pitchFamily="18" charset="0"/>
                <a:cs typeface="Times New Roman" pitchFamily="18" charset="0"/>
              </a:rPr>
              <a:t>:-</a:t>
            </a:r>
          </a:p>
          <a:p>
            <a:pPr algn="l"/>
            <a:endParaRPr lang="en-US" sz="2400" b="1" dirty="0">
              <a:solidFill>
                <a:srgbClr val="FF0000"/>
              </a:solidFill>
              <a:latin typeface="Times New Roman" pitchFamily="18" charset="0"/>
              <a:cs typeface="Times New Roman" pitchFamily="18" charset="0"/>
            </a:endParaRPr>
          </a:p>
          <a:p>
            <a:pPr algn="l"/>
            <a:r>
              <a:rPr lang="en-US" sz="3200" b="1" dirty="0" smtClean="0">
                <a:solidFill>
                  <a:schemeClr val="tx1"/>
                </a:solidFill>
                <a:latin typeface="Times New Roman" pitchFamily="18" charset="0"/>
                <a:cs typeface="Times New Roman" pitchFamily="18" charset="0"/>
              </a:rPr>
              <a:t>(1) A </a:t>
            </a:r>
            <a:r>
              <a:rPr lang="en-US" sz="3200" b="1" dirty="0">
                <a:solidFill>
                  <a:schemeClr val="tx1"/>
                </a:solidFill>
                <a:latin typeface="Times New Roman" pitchFamily="18" charset="0"/>
                <a:cs typeface="Times New Roman" pitchFamily="18" charset="0"/>
              </a:rPr>
              <a:t>source of electrons (filament, or cathode</a:t>
            </a:r>
            <a:r>
              <a:rPr lang="en-US" sz="3200" b="1" dirty="0" smtClean="0">
                <a:solidFill>
                  <a:schemeClr val="tx1"/>
                </a:solidFill>
                <a:latin typeface="Times New Roman" pitchFamily="18" charset="0"/>
                <a:cs typeface="Times New Roman" pitchFamily="18" charset="0"/>
              </a:rPr>
              <a:t>).</a:t>
            </a:r>
          </a:p>
          <a:p>
            <a:pPr algn="l"/>
            <a:endParaRPr lang="en-US" sz="3200" b="1" dirty="0">
              <a:solidFill>
                <a:schemeClr val="tx1"/>
              </a:solidFill>
              <a:latin typeface="Times New Roman" pitchFamily="18" charset="0"/>
              <a:cs typeface="Times New Roman" pitchFamily="18" charset="0"/>
            </a:endParaRPr>
          </a:p>
          <a:p>
            <a:pPr algn="l"/>
            <a:r>
              <a:rPr lang="en-US" sz="3200" b="1" dirty="0">
                <a:solidFill>
                  <a:schemeClr val="tx1"/>
                </a:solidFill>
                <a:latin typeface="Times New Roman" pitchFamily="18" charset="0"/>
                <a:cs typeface="Times New Roman" pitchFamily="18" charset="0"/>
              </a:rPr>
              <a:t>(2) An evacuated space in which to speed up the electrons</a:t>
            </a:r>
            <a:r>
              <a:rPr lang="en-US" sz="3200" b="1" dirty="0" smtClean="0">
                <a:solidFill>
                  <a:schemeClr val="tx1"/>
                </a:solidFill>
                <a:latin typeface="Times New Roman" pitchFamily="18" charset="0"/>
                <a:cs typeface="Times New Roman" pitchFamily="18" charset="0"/>
              </a:rPr>
              <a:t>.</a:t>
            </a:r>
          </a:p>
          <a:p>
            <a:pPr algn="l"/>
            <a:endParaRPr lang="en-US" sz="3200" b="1" dirty="0">
              <a:solidFill>
                <a:schemeClr val="tx1"/>
              </a:solidFill>
              <a:latin typeface="Times New Roman" pitchFamily="18" charset="0"/>
              <a:cs typeface="Times New Roman" pitchFamily="18" charset="0"/>
            </a:endParaRPr>
          </a:p>
          <a:p>
            <a:pPr algn="l"/>
            <a:r>
              <a:rPr lang="en-US" sz="3200" b="1" dirty="0">
                <a:solidFill>
                  <a:schemeClr val="tx1"/>
                </a:solidFill>
                <a:latin typeface="Times New Roman" pitchFamily="18" charset="0"/>
                <a:cs typeface="Times New Roman" pitchFamily="18" charset="0"/>
              </a:rPr>
              <a:t> (3) A high positive potential to accelerate the </a:t>
            </a:r>
            <a:r>
              <a:rPr lang="en-US" sz="3200" b="1" dirty="0" smtClean="0">
                <a:solidFill>
                  <a:schemeClr val="tx1"/>
                </a:solidFill>
                <a:latin typeface="Times New Roman" pitchFamily="18" charset="0"/>
                <a:cs typeface="Times New Roman" pitchFamily="18" charset="0"/>
              </a:rPr>
              <a:t>negative electrons.</a:t>
            </a:r>
          </a:p>
          <a:p>
            <a:pPr algn="l"/>
            <a:endParaRPr lang="en-US" sz="3200" b="1" dirty="0">
              <a:solidFill>
                <a:schemeClr val="tx1"/>
              </a:solidFill>
              <a:latin typeface="Times New Roman" pitchFamily="18" charset="0"/>
              <a:cs typeface="Times New Roman" pitchFamily="18" charset="0"/>
            </a:endParaRPr>
          </a:p>
          <a:p>
            <a:pPr algn="l"/>
            <a:r>
              <a:rPr lang="en-US" sz="3200" b="1" dirty="0">
                <a:solidFill>
                  <a:schemeClr val="tx1"/>
                </a:solidFill>
                <a:latin typeface="Times New Roman" pitchFamily="18" charset="0"/>
                <a:cs typeface="Times New Roman" pitchFamily="18" charset="0"/>
              </a:rPr>
              <a:t> (4) A target, or anode, which the electrons strike to produce X-ray.</a:t>
            </a:r>
          </a:p>
          <a:p>
            <a:pPr algn="l"/>
            <a:endParaRPr lang="en-US" sz="2400" b="1"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381000" y="-609600"/>
            <a:ext cx="7772400" cy="1470025"/>
          </a:xfrm>
        </p:spPr>
        <p:txBody>
          <a:bodyPr/>
          <a:lstStyle/>
          <a:p>
            <a:pPr algn="ctr"/>
            <a:r>
              <a:rPr lang="en-US" b="1" dirty="0">
                <a:solidFill>
                  <a:srgbClr val="FFFF00"/>
                </a:solidFill>
                <a:latin typeface="Times New Roman" pitchFamily="18" charset="0"/>
                <a:cs typeface="Times New Roman" pitchFamily="18" charset="0"/>
              </a:rPr>
              <a:t>Production of X-ray beams</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310890257"/>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839200" cy="6248400"/>
          </a:xfrm>
        </p:spPr>
        <p:txBody>
          <a:bodyPr>
            <a:normAutofit fontScale="92500" lnSpcReduction="20000"/>
          </a:bodyPr>
          <a:lstStyle/>
          <a:p>
            <a:pPr marL="276225" marR="0" algn="just">
              <a:lnSpc>
                <a:spcPct val="150000"/>
              </a:lnSpc>
              <a:spcAft>
                <a:spcPts val="1000"/>
              </a:spcAft>
            </a:pPr>
            <a:r>
              <a:rPr lang="en-US" sz="3200" b="1" dirty="0">
                <a:solidFill>
                  <a:schemeClr val="tx1"/>
                </a:solidFill>
                <a:latin typeface="Times New Roman"/>
                <a:ea typeface="Calibri"/>
                <a:cs typeface="Arial"/>
              </a:rPr>
              <a:t>When you have a chest X-ray taken, the technologist tells you to </a:t>
            </a:r>
            <a:r>
              <a:rPr lang="en-US" sz="3200" b="1" dirty="0">
                <a:solidFill>
                  <a:srgbClr val="FF0000"/>
                </a:solidFill>
                <a:latin typeface="Times New Roman"/>
                <a:ea typeface="Calibri"/>
                <a:cs typeface="Arial"/>
              </a:rPr>
              <a:t>hold your breath </a:t>
            </a:r>
            <a:r>
              <a:rPr lang="en-US" sz="3200" b="1" dirty="0">
                <a:solidFill>
                  <a:schemeClr val="tx1"/>
                </a:solidFill>
                <a:latin typeface="Times New Roman"/>
                <a:ea typeface="Calibri"/>
                <a:cs typeface="Arial"/>
              </a:rPr>
              <a:t>since reducing motion reduces </a:t>
            </a:r>
            <a:r>
              <a:rPr lang="en-US" sz="3200" b="1" dirty="0">
                <a:solidFill>
                  <a:srgbClr val="FF0000"/>
                </a:solidFill>
                <a:latin typeface="Times New Roman"/>
                <a:ea typeface="Calibri"/>
                <a:cs typeface="Arial"/>
              </a:rPr>
              <a:t>blurring</a:t>
            </a:r>
            <a:r>
              <a:rPr lang="en-US" sz="3200" b="1" dirty="0">
                <a:solidFill>
                  <a:schemeClr val="tx1"/>
                </a:solidFill>
                <a:latin typeface="Times New Roman"/>
                <a:ea typeface="Calibri"/>
                <a:cs typeface="Arial"/>
              </a:rPr>
              <a:t>. However, it is not possible to "hold" your heart motion, and X-rays of the heart are somewhat blurred. This blurring can be reduced by making the </a:t>
            </a:r>
            <a:r>
              <a:rPr lang="en-US" sz="3200" b="1" dirty="0">
                <a:solidFill>
                  <a:srgbClr val="FF0000"/>
                </a:solidFill>
                <a:latin typeface="Times New Roman"/>
                <a:ea typeface="Calibri"/>
                <a:cs typeface="Arial"/>
              </a:rPr>
              <a:t>exposure  as short as possible</a:t>
            </a:r>
            <a:r>
              <a:rPr lang="en-US" sz="3200" b="1" dirty="0">
                <a:solidFill>
                  <a:schemeClr val="tx1"/>
                </a:solidFill>
                <a:latin typeface="Times New Roman"/>
                <a:ea typeface="Calibri"/>
                <a:cs typeface="Arial"/>
              </a:rPr>
              <a:t>. The desire for short exposures has led to the development of X-ray tubes with large current capacities that can produce intense X-ray beams.</a:t>
            </a:r>
            <a:endParaRPr lang="en-US" sz="2400" b="1" dirty="0">
              <a:solidFill>
                <a:schemeClr val="tx1"/>
              </a:solidFill>
              <a:latin typeface="Calibri"/>
              <a:ea typeface="Calibri"/>
              <a:cs typeface="Arial"/>
            </a:endParaRP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231098758"/>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839200" cy="6553200"/>
          </a:xfrm>
        </p:spPr>
        <p:txBody>
          <a:bodyPr>
            <a:normAutofit fontScale="55000" lnSpcReduction="20000"/>
          </a:bodyPr>
          <a:lstStyle/>
          <a:p>
            <a:pPr marL="276225" marR="0" algn="just">
              <a:lnSpc>
                <a:spcPct val="220000"/>
              </a:lnSpc>
            </a:pPr>
            <a:r>
              <a:rPr lang="en-US" sz="3400" b="1" dirty="0">
                <a:solidFill>
                  <a:schemeClr val="tx1"/>
                </a:solidFill>
                <a:latin typeface="Times New Roman" pitchFamily="18" charset="0"/>
                <a:ea typeface="Calibri"/>
                <a:cs typeface="Times New Roman" pitchFamily="18" charset="0"/>
              </a:rPr>
              <a:t>Most X-ray images are made on a special film sandwiched tightly between </a:t>
            </a:r>
            <a:r>
              <a:rPr lang="en-US" sz="3400" b="1" dirty="0">
                <a:solidFill>
                  <a:srgbClr val="FF0000"/>
                </a:solidFill>
                <a:latin typeface="Times New Roman" pitchFamily="18" charset="0"/>
                <a:ea typeface="Calibri"/>
                <a:cs typeface="Times New Roman" pitchFamily="18" charset="0"/>
              </a:rPr>
              <a:t>two intensifying </a:t>
            </a:r>
            <a:r>
              <a:rPr lang="en-US" sz="3400" b="1" dirty="0" err="1">
                <a:solidFill>
                  <a:srgbClr val="FF0000"/>
                </a:solidFill>
                <a:latin typeface="Times New Roman" pitchFamily="18" charset="0"/>
                <a:ea typeface="Calibri"/>
                <a:cs typeface="Times New Roman" pitchFamily="18" charset="0"/>
              </a:rPr>
              <a:t>screenscardboards</a:t>
            </a:r>
            <a:r>
              <a:rPr lang="en-US" sz="3400" b="1" dirty="0">
                <a:solidFill>
                  <a:srgbClr val="FF0000"/>
                </a:solidFill>
                <a:latin typeface="Times New Roman" pitchFamily="18" charset="0"/>
                <a:ea typeface="Calibri"/>
                <a:cs typeface="Times New Roman" pitchFamily="18" charset="0"/>
              </a:rPr>
              <a:t> </a:t>
            </a:r>
            <a:r>
              <a:rPr lang="en-US" sz="3400" b="1" dirty="0">
                <a:solidFill>
                  <a:schemeClr val="tx1"/>
                </a:solidFill>
                <a:latin typeface="Times New Roman" pitchFamily="18" charset="0"/>
                <a:ea typeface="Calibri"/>
                <a:cs typeface="Times New Roman" pitchFamily="18" charset="0"/>
              </a:rPr>
              <a:t>covered with a thin coating of crystals (e.g., </a:t>
            </a:r>
            <a:r>
              <a:rPr lang="en-US" sz="3400" b="1" dirty="0">
                <a:solidFill>
                  <a:srgbClr val="FF0000"/>
                </a:solidFill>
                <a:latin typeface="Times New Roman" pitchFamily="18" charset="0"/>
                <a:ea typeface="Calibri"/>
                <a:cs typeface="Times New Roman" pitchFamily="18" charset="0"/>
              </a:rPr>
              <a:t>CaWO</a:t>
            </a:r>
            <a:r>
              <a:rPr lang="en-US" sz="3400" b="1" baseline="-25000" dirty="0">
                <a:solidFill>
                  <a:srgbClr val="FF0000"/>
                </a:solidFill>
                <a:latin typeface="Times New Roman" pitchFamily="18" charset="0"/>
                <a:ea typeface="Calibri"/>
                <a:cs typeface="Times New Roman" pitchFamily="18" charset="0"/>
              </a:rPr>
              <a:t>4</a:t>
            </a:r>
            <a:r>
              <a:rPr lang="en-US" sz="3400" b="1" dirty="0">
                <a:solidFill>
                  <a:schemeClr val="tx1"/>
                </a:solidFill>
                <a:latin typeface="Times New Roman" pitchFamily="18" charset="0"/>
                <a:ea typeface="Calibri"/>
                <a:cs typeface="Times New Roman" pitchFamily="18" charset="0"/>
              </a:rPr>
              <a:t>) that absorb </a:t>
            </a:r>
            <a:r>
              <a:rPr lang="en-US" sz="3400" b="1" dirty="0">
                <a:solidFill>
                  <a:srgbClr val="FF0000"/>
                </a:solidFill>
                <a:latin typeface="Times New Roman" pitchFamily="18" charset="0"/>
                <a:ea typeface="Calibri"/>
                <a:cs typeface="Times New Roman" pitchFamily="18" charset="0"/>
              </a:rPr>
              <a:t>X-rays</a:t>
            </a:r>
            <a:r>
              <a:rPr lang="en-US" sz="3400" b="1" dirty="0">
                <a:solidFill>
                  <a:schemeClr val="tx1"/>
                </a:solidFill>
                <a:latin typeface="Times New Roman" pitchFamily="18" charset="0"/>
                <a:ea typeface="Calibri"/>
                <a:cs typeface="Times New Roman" pitchFamily="18" charset="0"/>
              </a:rPr>
              <a:t> well and </a:t>
            </a:r>
            <a:r>
              <a:rPr lang="en-US" sz="3400" b="1" dirty="0">
                <a:solidFill>
                  <a:srgbClr val="FF0000"/>
                </a:solidFill>
                <a:latin typeface="Times New Roman" pitchFamily="18" charset="0"/>
                <a:ea typeface="Calibri"/>
                <a:cs typeface="Times New Roman" pitchFamily="18" charset="0"/>
              </a:rPr>
              <a:t>give</a:t>
            </a:r>
            <a:r>
              <a:rPr lang="en-US" sz="3400" b="1" dirty="0">
                <a:solidFill>
                  <a:schemeClr val="tx1"/>
                </a:solidFill>
                <a:latin typeface="Times New Roman" pitchFamily="18" charset="0"/>
                <a:ea typeface="Calibri"/>
                <a:cs typeface="Times New Roman" pitchFamily="18" charset="0"/>
              </a:rPr>
              <a:t> off </a:t>
            </a:r>
            <a:r>
              <a:rPr lang="en-US" sz="3400" b="1" dirty="0">
                <a:solidFill>
                  <a:srgbClr val="FF0000"/>
                </a:solidFill>
                <a:latin typeface="Times New Roman" pitchFamily="18" charset="0"/>
                <a:ea typeface="Calibri"/>
                <a:cs typeface="Times New Roman" pitchFamily="18" charset="0"/>
              </a:rPr>
              <a:t>visible or UV light </a:t>
            </a:r>
            <a:r>
              <a:rPr lang="en-US" sz="3400" b="1" dirty="0">
                <a:solidFill>
                  <a:schemeClr val="tx1"/>
                </a:solidFill>
                <a:latin typeface="Times New Roman" pitchFamily="18" charset="0"/>
                <a:ea typeface="Calibri"/>
                <a:cs typeface="Times New Roman" pitchFamily="18" charset="0"/>
              </a:rPr>
              <a:t>(fluoresce) when struck by X-rays. </a:t>
            </a:r>
            <a:endParaRPr lang="en-US" sz="2600" b="1" dirty="0">
              <a:solidFill>
                <a:schemeClr val="tx1"/>
              </a:solidFill>
              <a:latin typeface="Times New Roman" pitchFamily="18" charset="0"/>
              <a:ea typeface="Calibri"/>
              <a:cs typeface="Times New Roman" pitchFamily="18" charset="0"/>
            </a:endParaRPr>
          </a:p>
          <a:p>
            <a:pPr marL="276225" marR="0" algn="just">
              <a:lnSpc>
                <a:spcPct val="220000"/>
              </a:lnSpc>
              <a:spcAft>
                <a:spcPts val="1000"/>
              </a:spcAft>
            </a:pPr>
            <a:r>
              <a:rPr lang="en-US" sz="3400" b="1" dirty="0">
                <a:solidFill>
                  <a:schemeClr val="tx1"/>
                </a:solidFill>
                <a:latin typeface="Times New Roman" pitchFamily="18" charset="0"/>
                <a:ea typeface="Calibri"/>
                <a:cs typeface="Times New Roman" pitchFamily="18" charset="0"/>
              </a:rPr>
              <a:t>The film is coated on both sides with a </a:t>
            </a:r>
            <a:r>
              <a:rPr lang="en-US" sz="3400" b="1" dirty="0">
                <a:solidFill>
                  <a:srgbClr val="FF0000"/>
                </a:solidFill>
                <a:latin typeface="Times New Roman" pitchFamily="18" charset="0"/>
                <a:ea typeface="Calibri"/>
                <a:cs typeface="Times New Roman" pitchFamily="18" charset="0"/>
              </a:rPr>
              <a:t>light-sensitive emulsion</a:t>
            </a:r>
            <a:r>
              <a:rPr lang="en-US" sz="3400" b="1" dirty="0">
                <a:solidFill>
                  <a:schemeClr val="tx1"/>
                </a:solidFill>
                <a:latin typeface="Times New Roman" pitchFamily="18" charset="0"/>
                <a:ea typeface="Calibri"/>
                <a:cs typeface="Times New Roman" pitchFamily="18" charset="0"/>
              </a:rPr>
              <a:t>, and each side takes a "picture" of the light from the intensifying screen with which it is in contact. Intensifying screens are much more efficient for making X-ray images than film alone (a dental X-ray taken with film alone requires almost 30 times the X-ray exposure of a chest X-ray taken with intensifying screens</a:t>
            </a:r>
            <a:r>
              <a:rPr lang="en-US" sz="3400" b="1" dirty="0" smtClean="0">
                <a:solidFill>
                  <a:schemeClr val="tx1"/>
                </a:solidFill>
                <a:latin typeface="Times New Roman" pitchFamily="18" charset="0"/>
                <a:ea typeface="Calibri"/>
                <a:cs typeface="Times New Roman" pitchFamily="18" charset="0"/>
              </a:rPr>
              <a:t>).</a:t>
            </a:r>
          </a:p>
          <a:p>
            <a:pPr marL="276225" marR="0" algn="just">
              <a:lnSpc>
                <a:spcPct val="150000"/>
              </a:lnSpc>
              <a:spcAft>
                <a:spcPts val="1000"/>
              </a:spcAft>
            </a:pPr>
            <a:r>
              <a:rPr lang="en-US" sz="3200" b="1" dirty="0" smtClean="0">
                <a:solidFill>
                  <a:schemeClr val="tx1"/>
                </a:solidFill>
                <a:latin typeface="Times New Roman" pitchFamily="18" charset="0"/>
                <a:ea typeface="Calibri"/>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274086534"/>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855" y="27709"/>
            <a:ext cx="8077200" cy="5334000"/>
          </a:xfrm>
        </p:spPr>
        <p:txBody>
          <a:bodyPr>
            <a:normAutofit/>
          </a:bodyPr>
          <a:lstStyle/>
          <a:p>
            <a:pPr marL="276225" lvl="0" algn="just">
              <a:lnSpc>
                <a:spcPct val="150000"/>
              </a:lnSpc>
              <a:spcAft>
                <a:spcPts val="1000"/>
              </a:spcAft>
              <a:buClr>
                <a:srgbClr val="DC9E1F"/>
              </a:buClr>
            </a:pPr>
            <a:r>
              <a:rPr lang="en-US" sz="2200" b="1" dirty="0">
                <a:solidFill>
                  <a:srgbClr val="FFFFFF"/>
                </a:solidFill>
                <a:latin typeface="Times New Roman" pitchFamily="18" charset="0"/>
                <a:ea typeface="Calibri"/>
                <a:cs typeface="Times New Roman" pitchFamily="18" charset="0"/>
              </a:rPr>
              <a:t>However, since the film records the light emitted by the screen rather than the X-rays striking it, the image is more blurred than when film alone is used.</a:t>
            </a:r>
            <a:endParaRPr lang="en-US" b="1" dirty="0">
              <a:solidFill>
                <a:srgbClr val="FFFFFF"/>
              </a:solidFill>
              <a:latin typeface="Times New Roman" pitchFamily="18" charset="0"/>
              <a:ea typeface="Calibri"/>
              <a:cs typeface="Times New Roman" pitchFamily="18"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392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15904"/>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0"/>
            <a:ext cx="8839200" cy="5867400"/>
          </a:xfrm>
        </p:spPr>
        <p:txBody>
          <a:bodyPr>
            <a:noAutofit/>
          </a:bodyPr>
          <a:lstStyle/>
          <a:p>
            <a:pPr marR="0" algn="l">
              <a:spcBef>
                <a:spcPts val="600"/>
              </a:spcBef>
              <a:spcAft>
                <a:spcPts val="600"/>
              </a:spcAft>
            </a:pPr>
            <a:r>
              <a:rPr lang="en-US" sz="2800" b="1" i="1" dirty="0">
                <a:solidFill>
                  <a:srgbClr val="FFFF00"/>
                </a:solidFill>
                <a:latin typeface="Times New Roman"/>
                <a:ea typeface="Times New Roman"/>
                <a:cs typeface="Times New Roman"/>
              </a:rPr>
              <a:t>Digital radiography</a:t>
            </a:r>
            <a:endParaRPr lang="en-US" sz="2400" b="1" dirty="0">
              <a:solidFill>
                <a:srgbClr val="FFFF00"/>
              </a:solidFill>
              <a:latin typeface="Times New Roman"/>
              <a:ea typeface="Times New Roman"/>
            </a:endParaRPr>
          </a:p>
          <a:p>
            <a:pPr marR="0" algn="just">
              <a:lnSpc>
                <a:spcPct val="150000"/>
              </a:lnSpc>
              <a:spcBef>
                <a:spcPts val="600"/>
              </a:spcBef>
              <a:spcAft>
                <a:spcPts val="600"/>
              </a:spcAft>
            </a:pPr>
            <a:r>
              <a:rPr lang="en-US" sz="2400" b="1" dirty="0">
                <a:solidFill>
                  <a:schemeClr val="tx1"/>
                </a:solidFill>
                <a:latin typeface="Times New Roman"/>
                <a:ea typeface="Times New Roman"/>
                <a:cs typeface="Times New Roman"/>
              </a:rPr>
              <a:t>Is a form of radiography that uses x-ray–sensitive plates to directly capture data during the patient examination, immediately </a:t>
            </a:r>
            <a:r>
              <a:rPr lang="en-US" sz="2400" b="1" dirty="0">
                <a:solidFill>
                  <a:srgbClr val="FF0000"/>
                </a:solidFill>
                <a:latin typeface="Times New Roman"/>
                <a:ea typeface="Times New Roman"/>
                <a:cs typeface="Times New Roman"/>
              </a:rPr>
              <a:t>transferring it to a computer system </a:t>
            </a:r>
            <a:r>
              <a:rPr lang="en-US" sz="2400" b="1" dirty="0">
                <a:solidFill>
                  <a:schemeClr val="tx1"/>
                </a:solidFill>
                <a:latin typeface="Times New Roman"/>
                <a:ea typeface="Times New Roman"/>
                <a:cs typeface="Times New Roman"/>
              </a:rPr>
              <a:t>without the use of an intermediate cassette </a:t>
            </a:r>
            <a:r>
              <a:rPr lang="en-US" sz="2400" b="1" dirty="0" smtClean="0">
                <a:solidFill>
                  <a:schemeClr val="tx1"/>
                </a:solidFill>
                <a:latin typeface="Times New Roman"/>
                <a:ea typeface="Times New Roman"/>
                <a:cs typeface="Times New Roman"/>
              </a:rPr>
              <a:t>.</a:t>
            </a:r>
            <a:endParaRPr lang="en-US" sz="2000" b="1" dirty="0">
              <a:solidFill>
                <a:schemeClr val="tx1"/>
              </a:solidFill>
              <a:latin typeface="Times New Roman"/>
              <a:ea typeface="Times New Roman"/>
            </a:endParaRPr>
          </a:p>
          <a:p>
            <a:pPr marR="0" algn="l" rtl="1">
              <a:spcBef>
                <a:spcPts val="600"/>
              </a:spcBef>
              <a:spcAft>
                <a:spcPts val="600"/>
              </a:spcAft>
            </a:pPr>
            <a:r>
              <a:rPr lang="en-US" sz="2400" b="1" dirty="0">
                <a:latin typeface="Times New Roman"/>
                <a:ea typeface="Times New Roman"/>
                <a:cs typeface="Times New Roman"/>
              </a:rPr>
              <a:t> </a:t>
            </a:r>
            <a:r>
              <a:rPr lang="en-US" sz="2800" b="1" i="1" u="sng" dirty="0">
                <a:solidFill>
                  <a:srgbClr val="FF0000"/>
                </a:solidFill>
                <a:latin typeface="Times New Roman"/>
                <a:ea typeface="Times New Roman"/>
                <a:cs typeface="Times New Roman"/>
              </a:rPr>
              <a:t>Advantages  of Digital radiography</a:t>
            </a:r>
            <a:endParaRPr lang="en-US" sz="2000" b="1" u="sng" dirty="0">
              <a:latin typeface="Times New Roman"/>
              <a:ea typeface="Times New Roman"/>
            </a:endParaRPr>
          </a:p>
          <a:p>
            <a:pPr marR="0" algn="just">
              <a:lnSpc>
                <a:spcPct val="150000"/>
              </a:lnSpc>
              <a:spcBef>
                <a:spcPts val="600"/>
              </a:spcBef>
              <a:spcAft>
                <a:spcPts val="600"/>
              </a:spcAft>
            </a:pPr>
            <a:r>
              <a:rPr lang="en-US" sz="2400" b="1" dirty="0">
                <a:latin typeface="Times New Roman"/>
                <a:ea typeface="Times New Roman"/>
                <a:cs typeface="Times New Roman"/>
              </a:rPr>
              <a:t> </a:t>
            </a:r>
            <a:r>
              <a:rPr lang="en-US" sz="2400" b="1" dirty="0">
                <a:solidFill>
                  <a:schemeClr val="tx1"/>
                </a:solidFill>
                <a:latin typeface="Times New Roman"/>
                <a:ea typeface="Times New Roman"/>
                <a:cs typeface="Times New Roman"/>
              </a:rPr>
              <a:t>1-Include</a:t>
            </a:r>
            <a:r>
              <a:rPr lang="en-US" sz="2400" b="1" dirty="0">
                <a:latin typeface="Times New Roman"/>
                <a:ea typeface="Times New Roman"/>
                <a:cs typeface="Times New Roman"/>
              </a:rPr>
              <a:t> </a:t>
            </a:r>
            <a:r>
              <a:rPr lang="en-US" sz="2400" b="1" dirty="0">
                <a:solidFill>
                  <a:srgbClr val="FFFF00"/>
                </a:solidFill>
                <a:latin typeface="Times New Roman"/>
                <a:ea typeface="Times New Roman"/>
                <a:cs typeface="Times New Roman"/>
              </a:rPr>
              <a:t>time</a:t>
            </a:r>
            <a:r>
              <a:rPr lang="en-US" sz="2400" b="1" dirty="0" smtClean="0">
                <a:solidFill>
                  <a:srgbClr val="FFFF00"/>
                </a:solidFill>
                <a:latin typeface="Times New Roman"/>
                <a:ea typeface="Times New Roman"/>
                <a:cs typeface="Times New Roman"/>
              </a:rPr>
              <a:t> </a:t>
            </a:r>
            <a:r>
              <a:rPr lang="en-US" sz="2400" b="1" dirty="0">
                <a:solidFill>
                  <a:srgbClr val="FFFF00"/>
                </a:solidFill>
                <a:latin typeface="Times New Roman"/>
                <a:ea typeface="Times New Roman"/>
                <a:cs typeface="Times New Roman"/>
              </a:rPr>
              <a:t>efficiency</a:t>
            </a:r>
            <a:r>
              <a:rPr lang="en-US" sz="2400" b="1" dirty="0" smtClean="0">
                <a:latin typeface="Times New Roman"/>
                <a:ea typeface="Times New Roman"/>
                <a:cs typeface="Times New Roman"/>
              </a:rPr>
              <a:t> </a:t>
            </a:r>
            <a:r>
              <a:rPr lang="en-US" sz="2400" b="1" dirty="0">
                <a:solidFill>
                  <a:schemeClr val="tx1"/>
                </a:solidFill>
                <a:latin typeface="Times New Roman"/>
                <a:ea typeface="Times New Roman"/>
                <a:cs typeface="Times New Roman"/>
              </a:rPr>
              <a:t>through bypassing chemical processing and the ability to digitally transfer </a:t>
            </a:r>
            <a:r>
              <a:rPr lang="en-US" sz="2400" b="1" dirty="0" smtClean="0">
                <a:solidFill>
                  <a:schemeClr val="tx1"/>
                </a:solidFill>
                <a:latin typeface="Times New Roman"/>
                <a:ea typeface="Times New Roman"/>
                <a:cs typeface="Times New Roman"/>
              </a:rPr>
              <a:t>and </a:t>
            </a:r>
            <a:r>
              <a:rPr lang="en-US" sz="2400" b="1" dirty="0">
                <a:solidFill>
                  <a:schemeClr val="tx1"/>
                </a:solidFill>
                <a:latin typeface="Times New Roman"/>
                <a:ea typeface="Times New Roman"/>
                <a:cs typeface="Times New Roman"/>
              </a:rPr>
              <a:t>enhance images</a:t>
            </a:r>
            <a:r>
              <a:rPr lang="en-US" sz="2400" b="1" dirty="0" smtClean="0">
                <a:solidFill>
                  <a:schemeClr val="tx1"/>
                </a:solidFill>
                <a:latin typeface="Times New Roman"/>
                <a:ea typeface="Times New Roman"/>
                <a:cs typeface="Times New Roman"/>
              </a:rPr>
              <a:t>.</a:t>
            </a:r>
            <a:endParaRPr lang="en-US" sz="2000" b="1" dirty="0">
              <a:solidFill>
                <a:schemeClr val="tx1"/>
              </a:solidFill>
              <a:latin typeface="Times New Roman"/>
              <a:ea typeface="Times New Roman"/>
            </a:endParaRPr>
          </a:p>
          <a:p>
            <a:pPr marR="0" algn="just">
              <a:lnSpc>
                <a:spcPct val="150000"/>
              </a:lnSpc>
              <a:spcBef>
                <a:spcPts val="600"/>
              </a:spcBef>
              <a:spcAft>
                <a:spcPts val="600"/>
              </a:spcAft>
            </a:pPr>
            <a:r>
              <a:rPr lang="en-US" sz="2400" b="1" dirty="0">
                <a:solidFill>
                  <a:schemeClr val="tx1"/>
                </a:solidFill>
                <a:latin typeface="Times New Roman"/>
                <a:ea typeface="Times New Roman"/>
                <a:cs typeface="Times New Roman"/>
              </a:rPr>
              <a:t>2-</a:t>
            </a:r>
            <a:r>
              <a:rPr lang="en-US" sz="2400" b="1" dirty="0">
                <a:latin typeface="Times New Roman"/>
                <a:ea typeface="Times New Roman"/>
                <a:cs typeface="Times New Roman"/>
              </a:rPr>
              <a:t> </a:t>
            </a:r>
            <a:r>
              <a:rPr lang="en-US" sz="2400" b="1" dirty="0">
                <a:solidFill>
                  <a:srgbClr val="FFFF00"/>
                </a:solidFill>
                <a:latin typeface="Times New Roman"/>
                <a:ea typeface="Times New Roman"/>
                <a:cs typeface="Times New Roman"/>
              </a:rPr>
              <a:t>Less radiation </a:t>
            </a:r>
            <a:r>
              <a:rPr lang="en-US" sz="2400" b="1" dirty="0">
                <a:solidFill>
                  <a:schemeClr val="tx1"/>
                </a:solidFill>
                <a:latin typeface="Times New Roman"/>
                <a:ea typeface="Times New Roman"/>
                <a:cs typeface="Times New Roman"/>
              </a:rPr>
              <a:t>can be used to produce an image of similar contrast  to conventional radiography.</a:t>
            </a:r>
            <a:endParaRPr lang="en-US" sz="2000" b="1" dirty="0">
              <a:solidFill>
                <a:schemeClr val="tx1"/>
              </a:solidFill>
              <a:latin typeface="Times New Roman"/>
              <a:ea typeface="Times New Roman"/>
            </a:endParaRPr>
          </a:p>
          <a:p>
            <a:pPr algn="r"/>
            <a:endParaRPr lang="en-US" sz="1600" b="1" dirty="0"/>
          </a:p>
        </p:txBody>
      </p:sp>
    </p:spTree>
    <p:extLst>
      <p:ext uri="{BB962C8B-B14F-4D97-AF65-F5344CB8AC3E}">
        <p14:creationId xmlns:p14="http://schemas.microsoft.com/office/powerpoint/2010/main" val="1283083203"/>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76200"/>
            <a:ext cx="9067800" cy="2286000"/>
          </a:xfrm>
        </p:spPr>
        <p:txBody>
          <a:bodyPr>
            <a:normAutofit/>
          </a:bodyPr>
          <a:lstStyle/>
          <a:p>
            <a:pPr algn="just">
              <a:lnSpc>
                <a:spcPct val="150000"/>
              </a:lnSpc>
              <a:spcBef>
                <a:spcPts val="600"/>
              </a:spcBef>
            </a:pPr>
            <a:r>
              <a:rPr lang="en-US" sz="2800" b="1" i="1" dirty="0">
                <a:solidFill>
                  <a:srgbClr val="FFFF00"/>
                </a:solidFill>
                <a:latin typeface="Times New Roman"/>
                <a:ea typeface="Times New Roman"/>
                <a:cs typeface="Times New Roman"/>
              </a:rPr>
              <a:t>OPG (or </a:t>
            </a:r>
            <a:r>
              <a:rPr lang="en-US" sz="2800" b="1" i="1" dirty="0" err="1">
                <a:solidFill>
                  <a:srgbClr val="FFFF00"/>
                </a:solidFill>
                <a:latin typeface="Times New Roman"/>
                <a:ea typeface="Times New Roman"/>
                <a:cs typeface="Times New Roman"/>
              </a:rPr>
              <a:t>orthopantomogram</a:t>
            </a:r>
            <a:r>
              <a:rPr lang="en-US" sz="2800" b="1" i="1" dirty="0">
                <a:solidFill>
                  <a:srgbClr val="FFFF00"/>
                </a:solidFill>
                <a:latin typeface="Times New Roman"/>
                <a:ea typeface="Times New Roman"/>
                <a:cs typeface="Times New Roman"/>
              </a:rPr>
              <a:t>) </a:t>
            </a:r>
          </a:p>
          <a:p>
            <a:pPr algn="just">
              <a:lnSpc>
                <a:spcPct val="115000"/>
              </a:lnSpc>
              <a:spcBef>
                <a:spcPts val="0"/>
              </a:spcBef>
              <a:spcAft>
                <a:spcPts val="1000"/>
              </a:spcAft>
            </a:pPr>
            <a:r>
              <a:rPr lang="en-US" sz="1800" b="1" dirty="0">
                <a:solidFill>
                  <a:schemeClr val="tx1"/>
                </a:solidFill>
                <a:latin typeface="Times New Roman"/>
                <a:ea typeface="Times New Roman"/>
                <a:cs typeface="Arial"/>
              </a:rPr>
              <a:t>Is a technique for producing a single image of the facial structures that includes both the maxillary and the mandibular dental arches and their supporting structures . In panoramic radiography, </a:t>
            </a:r>
            <a:r>
              <a:rPr lang="en-US" sz="1800" b="1" dirty="0">
                <a:solidFill>
                  <a:srgbClr val="FF0000"/>
                </a:solidFill>
                <a:latin typeface="Times New Roman"/>
                <a:ea typeface="Times New Roman"/>
                <a:cs typeface="Arial"/>
              </a:rPr>
              <a:t>an x-ray source and an image receptor rotate around the patient’s </a:t>
            </a:r>
            <a:r>
              <a:rPr lang="en-US" sz="1800" b="1">
                <a:solidFill>
                  <a:srgbClr val="FF0000"/>
                </a:solidFill>
                <a:latin typeface="Times New Roman"/>
                <a:ea typeface="Times New Roman"/>
                <a:cs typeface="Arial"/>
              </a:rPr>
              <a:t>head </a:t>
            </a:r>
            <a:r>
              <a:rPr lang="en-US" sz="1800" b="1" smtClean="0">
                <a:solidFill>
                  <a:srgbClr val="FF0000"/>
                </a:solidFill>
                <a:latin typeface="Times New Roman"/>
                <a:ea typeface="Times New Roman"/>
                <a:cs typeface="Arial"/>
              </a:rPr>
              <a:t>.</a:t>
            </a:r>
            <a:endParaRPr lang="en-US" sz="1800" b="1" dirty="0">
              <a:solidFill>
                <a:srgbClr val="FF0000"/>
              </a:solidFill>
              <a:latin typeface="Times New Roman"/>
              <a:ea typeface="Times New Roman"/>
              <a:cs typeface="Aria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07529"/>
            <a:ext cx="4279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28959"/>
            <a:ext cx="25415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648200"/>
            <a:ext cx="5127625"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78893"/>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219200"/>
            <a:ext cx="7391400" cy="4419600"/>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8153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277872"/>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0"/>
            <a:ext cx="8915400" cy="5943600"/>
          </a:xfrm>
        </p:spPr>
        <p:txBody>
          <a:bodyPr>
            <a:normAutofit/>
          </a:bodyPr>
          <a:lstStyle/>
          <a:p>
            <a:pPr algn="just"/>
            <a:r>
              <a:rPr lang="en-US" sz="2400" b="1" i="1" dirty="0">
                <a:solidFill>
                  <a:srgbClr val="FFC000"/>
                </a:solidFill>
                <a:latin typeface="Times New Roman" pitchFamily="18" charset="0"/>
                <a:cs typeface="Times New Roman" pitchFamily="18" charset="0"/>
              </a:rPr>
              <a:t>1-</a:t>
            </a:r>
            <a:r>
              <a:rPr lang="en-US" sz="2400" b="1" i="1" dirty="0">
                <a:solidFill>
                  <a:schemeClr val="tx1">
                    <a:lumMod val="65000"/>
                  </a:schemeClr>
                </a:solidFill>
                <a:latin typeface="Times New Roman" pitchFamily="18" charset="0"/>
                <a:cs typeface="Times New Roman" pitchFamily="18" charset="0"/>
              </a:rPr>
              <a:t> </a:t>
            </a:r>
            <a:r>
              <a:rPr lang="en-US" sz="2400" b="1" i="1" dirty="0">
                <a:solidFill>
                  <a:srgbClr val="FFC000"/>
                </a:solidFill>
                <a:latin typeface="Times New Roman" pitchFamily="18" charset="0"/>
                <a:cs typeface="Times New Roman" pitchFamily="18" charset="0"/>
              </a:rPr>
              <a:t>Bremsstrahlung</a:t>
            </a:r>
            <a:endParaRPr lang="en-US" sz="2400" b="1" dirty="0">
              <a:solidFill>
                <a:srgbClr val="FFC000"/>
              </a:solidFill>
              <a:latin typeface="Times New Roman" pitchFamily="18" charset="0"/>
              <a:cs typeface="Times New Roman" pitchFamily="18" charset="0"/>
            </a:endParaRPr>
          </a:p>
          <a:p>
            <a:pPr algn="just"/>
            <a:r>
              <a:rPr lang="en-US" sz="2400" b="1" dirty="0">
                <a:solidFill>
                  <a:schemeClr val="tx1"/>
                </a:solidFill>
                <a:latin typeface="Times New Roman" pitchFamily="18" charset="0"/>
                <a:cs typeface="Times New Roman" pitchFamily="18" charset="0"/>
              </a:rPr>
              <a:t>While the energy of most of the electrons striking the target is dissipated in the form of heat, </a:t>
            </a:r>
            <a:r>
              <a:rPr lang="en-US" sz="2400" b="1" dirty="0" smtClean="0">
                <a:solidFill>
                  <a:schemeClr val="tx1"/>
                </a:solidFill>
                <a:latin typeface="Times New Roman" pitchFamily="18" charset="0"/>
                <a:cs typeface="Times New Roman" pitchFamily="18" charset="0"/>
              </a:rPr>
              <a:t>the remaining </a:t>
            </a:r>
            <a:r>
              <a:rPr lang="en-US" sz="2400" b="1" dirty="0">
                <a:solidFill>
                  <a:schemeClr val="tx1"/>
                </a:solidFill>
                <a:latin typeface="Times New Roman" pitchFamily="18" charset="0"/>
                <a:cs typeface="Times New Roman" pitchFamily="18" charset="0"/>
              </a:rPr>
              <a:t>few electrons produce useful X-rays. </a:t>
            </a:r>
            <a:endParaRPr lang="en-US" sz="2400" b="1" dirty="0" smtClean="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rPr>
              <a:t>Many </a:t>
            </a:r>
            <a:r>
              <a:rPr lang="en-US" sz="2400" b="1" dirty="0">
                <a:solidFill>
                  <a:schemeClr val="tx1"/>
                </a:solidFill>
                <a:latin typeface="Times New Roman" pitchFamily="18" charset="0"/>
                <a:cs typeface="Times New Roman" pitchFamily="18" charset="0"/>
              </a:rPr>
              <a:t>times one of these </a:t>
            </a:r>
            <a:r>
              <a:rPr lang="en-US" sz="2400" b="1" dirty="0">
                <a:solidFill>
                  <a:srgbClr val="FFC000"/>
                </a:solidFill>
                <a:latin typeface="Times New Roman" pitchFamily="18" charset="0"/>
                <a:cs typeface="Times New Roman" pitchFamily="18" charset="0"/>
              </a:rPr>
              <a:t>electrons</a:t>
            </a:r>
            <a:r>
              <a:rPr lang="en-US" sz="2400" b="1" dirty="0">
                <a:solidFill>
                  <a:schemeClr val="tx1">
                    <a:lumMod val="65000"/>
                  </a:schemeClr>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gets </a:t>
            </a:r>
            <a:r>
              <a:rPr lang="en-US" sz="2400" b="1" dirty="0" smtClean="0">
                <a:solidFill>
                  <a:schemeClr val="tx1"/>
                </a:solidFill>
                <a:latin typeface="Times New Roman" pitchFamily="18" charset="0"/>
                <a:cs typeface="Times New Roman" pitchFamily="18" charset="0"/>
              </a:rPr>
              <a:t>close enough </a:t>
            </a:r>
            <a:r>
              <a:rPr lang="en-US" sz="2400" b="1" dirty="0">
                <a:solidFill>
                  <a:schemeClr val="tx1"/>
                </a:solidFill>
                <a:latin typeface="Times New Roman" pitchFamily="18" charset="0"/>
                <a:cs typeface="Times New Roman" pitchFamily="18" charset="0"/>
              </a:rPr>
              <a:t>to the </a:t>
            </a:r>
            <a:r>
              <a:rPr lang="en-US" sz="2400" b="1" dirty="0">
                <a:solidFill>
                  <a:srgbClr val="FFC000"/>
                </a:solidFill>
                <a:latin typeface="Times New Roman" pitchFamily="18" charset="0"/>
                <a:cs typeface="Times New Roman" pitchFamily="18" charset="0"/>
              </a:rPr>
              <a:t>nucleus</a:t>
            </a:r>
            <a:r>
              <a:rPr lang="en-US" sz="2400" b="1" dirty="0">
                <a:solidFill>
                  <a:schemeClr val="tx1">
                    <a:lumMod val="65000"/>
                  </a:schemeClr>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of a target atom to be diverted from its path and emits an X-ray </a:t>
            </a:r>
            <a:r>
              <a:rPr lang="en-US" sz="2400" b="1" dirty="0" smtClean="0">
                <a:solidFill>
                  <a:schemeClr val="tx1"/>
                </a:solidFill>
                <a:latin typeface="Times New Roman" pitchFamily="18" charset="0"/>
                <a:cs typeface="Times New Roman" pitchFamily="18" charset="0"/>
              </a:rPr>
              <a:t>photon that </a:t>
            </a:r>
            <a:r>
              <a:rPr lang="en-US" sz="2400" b="1" dirty="0">
                <a:solidFill>
                  <a:schemeClr val="tx1"/>
                </a:solidFill>
                <a:latin typeface="Times New Roman" pitchFamily="18" charset="0"/>
                <a:cs typeface="Times New Roman" pitchFamily="18" charset="0"/>
              </a:rPr>
              <a:t>has some of its energy. X-rays produced in this way have a fancy German </a:t>
            </a:r>
            <a:r>
              <a:rPr lang="en-US" sz="2400" b="1" dirty="0" err="1" smtClean="0">
                <a:solidFill>
                  <a:schemeClr val="tx1"/>
                </a:solidFill>
                <a:latin typeface="Times New Roman" pitchFamily="18" charset="0"/>
                <a:cs typeface="Times New Roman" pitchFamily="18" charset="0"/>
              </a:rPr>
              <a:t>name,</a:t>
            </a:r>
            <a:r>
              <a:rPr lang="en-US" sz="2400" b="1" dirty="0" err="1" smtClean="0">
                <a:solidFill>
                  <a:srgbClr val="FFC000"/>
                </a:solidFill>
                <a:latin typeface="Times New Roman" pitchFamily="18" charset="0"/>
                <a:cs typeface="Times New Roman" pitchFamily="18" charset="0"/>
              </a:rPr>
              <a:t>bremsstrahlung</a:t>
            </a:r>
            <a:r>
              <a:rPr lang="en-US" sz="2400" b="1" dirty="0">
                <a:solidFill>
                  <a:schemeClr val="tx1">
                    <a:lumMod val="65000"/>
                  </a:schemeClr>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which means "braking radiation".</a:t>
            </a:r>
          </a:p>
          <a:p>
            <a:pPr algn="l"/>
            <a:endParaRPr lang="en-US" sz="2400" dirty="0">
              <a:solidFill>
                <a:schemeClr val="tx1">
                  <a:lumMod val="95000"/>
                  <a:lumOff val="5000"/>
                </a:schemeClr>
              </a:solidFill>
              <a:latin typeface="Times New Roman" pitchFamily="18" charset="0"/>
              <a:cs typeface="Times New Roman" pitchFamily="18" charset="0"/>
            </a:endParaRPr>
          </a:p>
        </p:txBody>
      </p:sp>
      <p:sp>
        <p:nvSpPr>
          <p:cNvPr id="2" name="Title 1"/>
          <p:cNvSpPr>
            <a:spLocks noGrp="1"/>
          </p:cNvSpPr>
          <p:nvPr>
            <p:ph type="ctrTitle"/>
          </p:nvPr>
        </p:nvSpPr>
        <p:spPr>
          <a:xfrm>
            <a:off x="381000" y="304800"/>
            <a:ext cx="7772400" cy="990600"/>
          </a:xfrm>
        </p:spPr>
        <p:txBody>
          <a:bodyPr>
            <a:normAutofit fontScale="90000"/>
          </a:bodyPr>
          <a:lstStyle/>
          <a:p>
            <a:pPr algn="ctr"/>
            <a:r>
              <a:rPr lang="en-US" b="1" dirty="0">
                <a:solidFill>
                  <a:srgbClr val="FFFF00"/>
                </a:solidFill>
                <a:latin typeface="Times New Roman" pitchFamily="18" charset="0"/>
                <a:cs typeface="Times New Roman" pitchFamily="18" charset="0"/>
              </a:rPr>
              <a:t>Types of X-rays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19599"/>
            <a:ext cx="9220200"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72948"/>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88818"/>
            <a:ext cx="8991600" cy="6248400"/>
          </a:xfrm>
        </p:spPr>
        <p:txBody>
          <a:bodyPr>
            <a:normAutofit/>
          </a:bodyPr>
          <a:lstStyle/>
          <a:p>
            <a:pPr algn="just">
              <a:lnSpc>
                <a:spcPct val="150000"/>
              </a:lnSpc>
            </a:pPr>
            <a:r>
              <a:rPr lang="en-US" sz="2400" b="1" i="1" dirty="0">
                <a:solidFill>
                  <a:srgbClr val="FFC000"/>
                </a:solidFill>
                <a:latin typeface="Times New Roman" pitchFamily="18" charset="0"/>
                <a:cs typeface="Times New Roman" pitchFamily="18" charset="0"/>
              </a:rPr>
              <a:t>Bremsstrahlung</a:t>
            </a:r>
            <a:r>
              <a:rPr lang="en-US" sz="2400" b="1" dirty="0">
                <a:solidFill>
                  <a:srgbClr val="FFC000"/>
                </a:solidFill>
                <a:latin typeface="Times New Roman" pitchFamily="18" charset="0"/>
                <a:cs typeface="Times New Roman" pitchFamily="18" charset="0"/>
              </a:rPr>
              <a:t> </a:t>
            </a:r>
            <a:r>
              <a:rPr lang="en-US" sz="2400" b="1" dirty="0">
                <a:solidFill>
                  <a:schemeClr val="tx1">
                    <a:lumMod val="95000"/>
                    <a:lumOff val="5000"/>
                  </a:schemeClr>
                </a:solidFill>
                <a:latin typeface="Times New Roman" pitchFamily="18" charset="0"/>
                <a:cs typeface="Times New Roman" pitchFamily="18" charset="0"/>
              </a:rPr>
              <a:t>is also called </a:t>
            </a:r>
            <a:r>
              <a:rPr lang="en-US" sz="2400" b="1" dirty="0">
                <a:solidFill>
                  <a:srgbClr val="FFC000"/>
                </a:solidFill>
                <a:latin typeface="Times New Roman" pitchFamily="18" charset="0"/>
                <a:cs typeface="Times New Roman" pitchFamily="18" charset="0"/>
              </a:rPr>
              <a:t>white radiation </a:t>
            </a:r>
            <a:r>
              <a:rPr lang="en-US" sz="2400" b="1" dirty="0">
                <a:solidFill>
                  <a:schemeClr val="tx1">
                    <a:lumMod val="95000"/>
                    <a:lumOff val="5000"/>
                  </a:schemeClr>
                </a:solidFill>
                <a:latin typeface="Times New Roman" pitchFamily="18" charset="0"/>
                <a:cs typeface="Times New Roman" pitchFamily="18" charset="0"/>
              </a:rPr>
              <a:t>since it is analogous to white light and has </a:t>
            </a:r>
            <a:r>
              <a:rPr lang="en-US" sz="2400" b="1" dirty="0" smtClean="0">
                <a:solidFill>
                  <a:schemeClr val="tx1">
                    <a:lumMod val="95000"/>
                    <a:lumOff val="5000"/>
                  </a:schemeClr>
                </a:solidFill>
                <a:latin typeface="Times New Roman" pitchFamily="18" charset="0"/>
                <a:cs typeface="Times New Roman" pitchFamily="18" charset="0"/>
              </a:rPr>
              <a:t>a range </a:t>
            </a:r>
            <a:r>
              <a:rPr lang="en-US" sz="2400" b="1" dirty="0">
                <a:solidFill>
                  <a:schemeClr val="tx1">
                    <a:lumMod val="95000"/>
                    <a:lumOff val="5000"/>
                  </a:schemeClr>
                </a:solidFill>
                <a:latin typeface="Times New Roman" pitchFamily="18" charset="0"/>
                <a:cs typeface="Times New Roman" pitchFamily="18" charset="0"/>
              </a:rPr>
              <a:t>of wavelengths. The </a:t>
            </a:r>
            <a:r>
              <a:rPr lang="en-US" sz="2400" b="1" dirty="0">
                <a:solidFill>
                  <a:srgbClr val="FFC000"/>
                </a:solidFill>
                <a:latin typeface="Times New Roman" pitchFamily="18" charset="0"/>
                <a:cs typeface="Times New Roman" pitchFamily="18" charset="0"/>
              </a:rPr>
              <a:t>amount</a:t>
            </a:r>
            <a:r>
              <a:rPr lang="en-US" sz="2400" b="1" dirty="0">
                <a:solidFill>
                  <a:schemeClr val="tx1">
                    <a:lumMod val="95000"/>
                    <a:lumOff val="5000"/>
                  </a:schemeClr>
                </a:solidFill>
                <a:latin typeface="Times New Roman" pitchFamily="18" charset="0"/>
                <a:cs typeface="Times New Roman" pitchFamily="18" charset="0"/>
              </a:rPr>
              <a:t> of bremsstrahlung produced for a given number of </a:t>
            </a:r>
            <a:r>
              <a:rPr lang="en-US" sz="2400" b="1" dirty="0" smtClean="0">
                <a:solidFill>
                  <a:schemeClr val="tx1">
                    <a:lumMod val="95000"/>
                    <a:lumOff val="5000"/>
                  </a:schemeClr>
                </a:solidFill>
                <a:latin typeface="Times New Roman" pitchFamily="18" charset="0"/>
                <a:cs typeface="Times New Roman" pitchFamily="18" charset="0"/>
              </a:rPr>
              <a:t>electrons striking </a:t>
            </a:r>
            <a:r>
              <a:rPr lang="en-US" sz="2400" b="1" dirty="0">
                <a:solidFill>
                  <a:schemeClr val="tx1">
                    <a:lumMod val="95000"/>
                    <a:lumOff val="5000"/>
                  </a:schemeClr>
                </a:solidFill>
                <a:latin typeface="Times New Roman" pitchFamily="18" charset="0"/>
                <a:cs typeface="Times New Roman" pitchFamily="18" charset="0"/>
              </a:rPr>
              <a:t>the anode depend upon </a:t>
            </a:r>
            <a:r>
              <a:rPr lang="en-US" sz="2400" b="1" i="1" dirty="0">
                <a:solidFill>
                  <a:srgbClr val="FFC000"/>
                </a:solidFill>
                <a:latin typeface="Times New Roman" pitchFamily="18" charset="0"/>
                <a:cs typeface="Times New Roman" pitchFamily="18" charset="0"/>
              </a:rPr>
              <a:t>two factors</a:t>
            </a:r>
            <a:r>
              <a:rPr lang="en-US" sz="2400" b="1" dirty="0" smtClean="0">
                <a:solidFill>
                  <a:schemeClr val="tx1">
                    <a:lumMod val="95000"/>
                    <a:lumOff val="5000"/>
                  </a:schemeClr>
                </a:solidFill>
                <a:latin typeface="Times New Roman" pitchFamily="18" charset="0"/>
                <a:cs typeface="Times New Roman" pitchFamily="18" charset="0"/>
              </a:rPr>
              <a:t>:</a:t>
            </a:r>
          </a:p>
          <a:p>
            <a:pPr algn="l"/>
            <a:endParaRPr lang="en-US" sz="2400" b="1" dirty="0">
              <a:solidFill>
                <a:schemeClr val="tx1">
                  <a:lumMod val="95000"/>
                  <a:lumOff val="5000"/>
                </a:schemeClr>
              </a:solidFill>
              <a:latin typeface="Times New Roman" pitchFamily="18" charset="0"/>
              <a:cs typeface="Times New Roman" pitchFamily="18" charset="0"/>
            </a:endParaRPr>
          </a:p>
          <a:p>
            <a:pPr algn="l"/>
            <a:r>
              <a:rPr lang="en-US" sz="2400" b="1" dirty="0">
                <a:solidFill>
                  <a:schemeClr val="tx1">
                    <a:lumMod val="95000"/>
                    <a:lumOff val="5000"/>
                  </a:schemeClr>
                </a:solidFill>
                <a:latin typeface="Times New Roman" pitchFamily="18" charset="0"/>
                <a:cs typeface="Times New Roman" pitchFamily="18" charset="0"/>
              </a:rPr>
              <a:t>1) The </a:t>
            </a:r>
            <a:r>
              <a:rPr lang="en-US" sz="2400" b="1" dirty="0">
                <a:solidFill>
                  <a:srgbClr val="FFC000"/>
                </a:solidFill>
                <a:latin typeface="Times New Roman" pitchFamily="18" charset="0"/>
                <a:cs typeface="Times New Roman" pitchFamily="18" charset="0"/>
              </a:rPr>
              <a:t>Z</a:t>
            </a:r>
            <a:r>
              <a:rPr lang="en-US" sz="2400" b="1" dirty="0">
                <a:solidFill>
                  <a:schemeClr val="tx1">
                    <a:lumMod val="95000"/>
                    <a:lumOff val="5000"/>
                  </a:schemeClr>
                </a:solidFill>
                <a:latin typeface="Times New Roman" pitchFamily="18" charset="0"/>
                <a:cs typeface="Times New Roman" pitchFamily="18" charset="0"/>
              </a:rPr>
              <a:t> of the target-the more protons in the </a:t>
            </a:r>
            <a:r>
              <a:rPr lang="en-US" sz="2400" b="1" dirty="0" err="1" smtClean="0">
                <a:solidFill>
                  <a:schemeClr val="tx1">
                    <a:lumMod val="95000"/>
                    <a:lumOff val="5000"/>
                  </a:schemeClr>
                </a:solidFill>
                <a:latin typeface="Times New Roman" pitchFamily="18" charset="0"/>
                <a:cs typeface="Times New Roman" pitchFamily="18" charset="0"/>
              </a:rPr>
              <a:t>nucleus,the</a:t>
            </a:r>
            <a:r>
              <a:rPr lang="en-US" sz="2400" b="1" dirty="0" smtClean="0">
                <a:solidFill>
                  <a:schemeClr val="tx1">
                    <a:lumMod val="95000"/>
                    <a:lumOff val="5000"/>
                  </a:schemeClr>
                </a:solidFill>
                <a:latin typeface="Times New Roman" pitchFamily="18" charset="0"/>
                <a:cs typeface="Times New Roman" pitchFamily="18" charset="0"/>
              </a:rPr>
              <a:t> greater </a:t>
            </a:r>
            <a:r>
              <a:rPr lang="en-US" sz="2400" b="1" dirty="0">
                <a:solidFill>
                  <a:schemeClr val="tx1">
                    <a:lumMod val="95000"/>
                    <a:lumOff val="5000"/>
                  </a:schemeClr>
                </a:solidFill>
                <a:latin typeface="Times New Roman" pitchFamily="18" charset="0"/>
                <a:cs typeface="Times New Roman" pitchFamily="18" charset="0"/>
              </a:rPr>
              <a:t>the acceleration of </a:t>
            </a:r>
            <a:r>
              <a:rPr lang="en-US" sz="2400" b="1" dirty="0" smtClean="0">
                <a:solidFill>
                  <a:schemeClr val="tx1">
                    <a:lumMod val="95000"/>
                    <a:lumOff val="5000"/>
                  </a:schemeClr>
                </a:solidFill>
                <a:latin typeface="Times New Roman" pitchFamily="18" charset="0"/>
                <a:cs typeface="Times New Roman" pitchFamily="18" charset="0"/>
              </a:rPr>
              <a:t>the electrons.</a:t>
            </a:r>
          </a:p>
          <a:p>
            <a:pPr algn="l"/>
            <a:endParaRPr lang="en-US" sz="2400" b="1" dirty="0">
              <a:solidFill>
                <a:schemeClr val="tx1">
                  <a:lumMod val="95000"/>
                  <a:lumOff val="5000"/>
                </a:schemeClr>
              </a:solidFill>
              <a:latin typeface="Times New Roman" pitchFamily="18" charset="0"/>
              <a:cs typeface="Times New Roman" pitchFamily="18" charset="0"/>
            </a:endParaRPr>
          </a:p>
          <a:p>
            <a:pPr algn="l"/>
            <a:r>
              <a:rPr lang="en-US" sz="2400" b="1" dirty="0">
                <a:solidFill>
                  <a:schemeClr val="tx1">
                    <a:lumMod val="95000"/>
                    <a:lumOff val="5000"/>
                  </a:schemeClr>
                </a:solidFill>
                <a:latin typeface="Times New Roman" pitchFamily="18" charset="0"/>
                <a:cs typeface="Times New Roman" pitchFamily="18" charset="0"/>
              </a:rPr>
              <a:t>2) The </a:t>
            </a:r>
            <a:r>
              <a:rPr lang="en-US" sz="2400" b="1" dirty="0">
                <a:solidFill>
                  <a:srgbClr val="FFC000"/>
                </a:solidFill>
                <a:latin typeface="Times New Roman" pitchFamily="18" charset="0"/>
                <a:cs typeface="Times New Roman" pitchFamily="18" charset="0"/>
              </a:rPr>
              <a:t>kilovolt</a:t>
            </a:r>
            <a:r>
              <a:rPr lang="en-US" sz="2400" b="1" dirty="0">
                <a:solidFill>
                  <a:schemeClr val="tx1">
                    <a:lumMod val="95000"/>
                    <a:lumOff val="5000"/>
                  </a:schemeClr>
                </a:solidFill>
                <a:latin typeface="Times New Roman" pitchFamily="18" charset="0"/>
                <a:cs typeface="Times New Roman" pitchFamily="18" charset="0"/>
              </a:rPr>
              <a:t> peak-the faster the electrons, the more likely they will penetrate into the </a:t>
            </a:r>
            <a:r>
              <a:rPr lang="en-US" sz="2400" b="1" dirty="0" smtClean="0">
                <a:solidFill>
                  <a:schemeClr val="tx1">
                    <a:lumMod val="95000"/>
                    <a:lumOff val="5000"/>
                  </a:schemeClr>
                </a:solidFill>
                <a:latin typeface="Times New Roman" pitchFamily="18" charset="0"/>
                <a:cs typeface="Times New Roman" pitchFamily="18" charset="0"/>
              </a:rPr>
              <a:t>region of </a:t>
            </a:r>
            <a:r>
              <a:rPr lang="en-US" sz="2400" b="1" dirty="0">
                <a:solidFill>
                  <a:schemeClr val="tx1">
                    <a:lumMod val="95000"/>
                    <a:lumOff val="5000"/>
                  </a:schemeClr>
                </a:solidFill>
                <a:latin typeface="Times New Roman" pitchFamily="18" charset="0"/>
                <a:cs typeface="Times New Roman" pitchFamily="18" charset="0"/>
              </a:rPr>
              <a:t>the nucleus.</a:t>
            </a:r>
          </a:p>
          <a:p>
            <a:endParaRPr lang="en-US" sz="20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75526629"/>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
            <a:ext cx="9144000" cy="6629400"/>
          </a:xfrm>
        </p:spPr>
        <p:txBody>
          <a:bodyPr>
            <a:normAutofit/>
          </a:bodyPr>
          <a:lstStyle/>
          <a:p>
            <a:pPr algn="just"/>
            <a:r>
              <a:rPr lang="en-US" sz="2400" b="1" i="1" dirty="0">
                <a:solidFill>
                  <a:srgbClr val="FFC000"/>
                </a:solidFill>
                <a:latin typeface="Times New Roman" pitchFamily="18" charset="0"/>
                <a:cs typeface="Times New Roman" pitchFamily="18" charset="0"/>
              </a:rPr>
              <a:t>2- </a:t>
            </a:r>
            <a:r>
              <a:rPr lang="en-US" sz="2800" b="1" i="1" dirty="0">
                <a:solidFill>
                  <a:srgbClr val="FFC000"/>
                </a:solidFill>
                <a:latin typeface="Times New Roman" pitchFamily="18" charset="0"/>
                <a:cs typeface="Times New Roman" pitchFamily="18" charset="0"/>
              </a:rPr>
              <a:t>Characteristic X-ray</a:t>
            </a:r>
            <a:endParaRPr lang="en-US" sz="2800" b="1" dirty="0">
              <a:solidFill>
                <a:srgbClr val="FFC000"/>
              </a:solidFill>
              <a:latin typeface="Times New Roman" pitchFamily="18" charset="0"/>
              <a:cs typeface="Times New Roman" pitchFamily="18" charset="0"/>
            </a:endParaRPr>
          </a:p>
          <a:p>
            <a:pPr algn="just">
              <a:lnSpc>
                <a:spcPct val="150000"/>
              </a:lnSpc>
            </a:pPr>
            <a:r>
              <a:rPr lang="en-US" sz="2400" b="1" dirty="0">
                <a:solidFill>
                  <a:schemeClr val="tx1"/>
                </a:solidFill>
                <a:latin typeface="Times New Roman" pitchFamily="18" charset="0"/>
                <a:cs typeface="Times New Roman" pitchFamily="18" charset="0"/>
              </a:rPr>
              <a:t>Sometimes a </a:t>
            </a:r>
            <a:r>
              <a:rPr lang="en-US" sz="2400" b="1" dirty="0">
                <a:solidFill>
                  <a:srgbClr val="FFC000"/>
                </a:solidFill>
                <a:latin typeface="Times New Roman" pitchFamily="18" charset="0"/>
                <a:cs typeface="Times New Roman" pitchFamily="18" charset="0"/>
              </a:rPr>
              <a:t>fast electron </a:t>
            </a:r>
            <a:r>
              <a:rPr lang="en-US" sz="2400" b="1" dirty="0">
                <a:solidFill>
                  <a:schemeClr val="tx1"/>
                </a:solidFill>
                <a:latin typeface="Times New Roman" pitchFamily="18" charset="0"/>
                <a:cs typeface="Times New Roman" pitchFamily="18" charset="0"/>
              </a:rPr>
              <a:t>strikes a </a:t>
            </a:r>
            <a:r>
              <a:rPr lang="en-US" sz="2400" b="1" dirty="0">
                <a:solidFill>
                  <a:srgbClr val="FFC000"/>
                </a:solidFill>
                <a:latin typeface="Times New Roman" pitchFamily="18" charset="0"/>
                <a:cs typeface="Times New Roman" pitchFamily="18" charset="0"/>
              </a:rPr>
              <a:t>K</a:t>
            </a:r>
            <a:r>
              <a:rPr lang="en-US" sz="2400" b="1" dirty="0">
                <a:solidFill>
                  <a:schemeClr val="tx1"/>
                </a:solidFill>
                <a:latin typeface="Times New Roman" pitchFamily="18" charset="0"/>
                <a:cs typeface="Times New Roman" pitchFamily="18" charset="0"/>
              </a:rPr>
              <a:t> electron in a target atom and </a:t>
            </a:r>
            <a:r>
              <a:rPr lang="en-US" sz="2400" b="1" dirty="0">
                <a:solidFill>
                  <a:srgbClr val="FFFF00"/>
                </a:solidFill>
                <a:latin typeface="Times New Roman" pitchFamily="18" charset="0"/>
                <a:cs typeface="Times New Roman" pitchFamily="18" charset="0"/>
              </a:rPr>
              <a:t>knocks it out </a:t>
            </a:r>
            <a:r>
              <a:rPr lang="en-US" sz="2400" b="1" dirty="0">
                <a:solidFill>
                  <a:schemeClr val="tx1"/>
                </a:solidFill>
                <a:latin typeface="Times New Roman" pitchFamily="18" charset="0"/>
                <a:cs typeface="Times New Roman" pitchFamily="18" charset="0"/>
              </a:rPr>
              <a:t>of its </a:t>
            </a:r>
            <a:r>
              <a:rPr lang="en-US" sz="2400" b="1" dirty="0" smtClean="0">
                <a:solidFill>
                  <a:schemeClr val="tx1"/>
                </a:solidFill>
                <a:latin typeface="Times New Roman" pitchFamily="18" charset="0"/>
                <a:cs typeface="Times New Roman" pitchFamily="18" charset="0"/>
              </a:rPr>
              <a:t>orbit and </a:t>
            </a:r>
            <a:r>
              <a:rPr lang="en-US" sz="2400" b="1" dirty="0">
                <a:solidFill>
                  <a:schemeClr val="tx1"/>
                </a:solidFill>
                <a:latin typeface="Times New Roman" pitchFamily="18" charset="0"/>
                <a:cs typeface="Times New Roman" pitchFamily="18" charset="0"/>
              </a:rPr>
              <a:t>free of the atom. The vacancy in the K shell is filled almost immediately when an </a:t>
            </a:r>
            <a:r>
              <a:rPr lang="en-US" sz="2400" b="1" dirty="0" smtClean="0">
                <a:solidFill>
                  <a:schemeClr val="tx1"/>
                </a:solidFill>
                <a:latin typeface="Times New Roman" pitchFamily="18" charset="0"/>
                <a:cs typeface="Times New Roman" pitchFamily="18" charset="0"/>
              </a:rPr>
              <a:t>electron from </a:t>
            </a:r>
            <a:r>
              <a:rPr lang="en-US" sz="2400" b="1" dirty="0">
                <a:solidFill>
                  <a:schemeClr val="tx1"/>
                </a:solidFill>
                <a:latin typeface="Times New Roman" pitchFamily="18" charset="0"/>
                <a:cs typeface="Times New Roman" pitchFamily="18" charset="0"/>
              </a:rPr>
              <a:t>an outer shell of the atom falls into it, and in the process, </a:t>
            </a:r>
            <a:r>
              <a:rPr lang="en-US" sz="2400" b="1" dirty="0">
                <a:solidFill>
                  <a:srgbClr val="FFFF00"/>
                </a:solidFill>
                <a:latin typeface="Times New Roman" pitchFamily="18" charset="0"/>
                <a:cs typeface="Times New Roman" pitchFamily="18" charset="0"/>
              </a:rPr>
              <a:t>a characteristic K </a:t>
            </a:r>
            <a:r>
              <a:rPr lang="en-US" sz="2400" b="1" dirty="0" smtClean="0">
                <a:solidFill>
                  <a:srgbClr val="FFFF00"/>
                </a:solidFill>
                <a:latin typeface="Times New Roman" pitchFamily="18" charset="0"/>
                <a:cs typeface="Times New Roman" pitchFamily="18" charset="0"/>
              </a:rPr>
              <a:t>X-ray  photon </a:t>
            </a:r>
            <a:r>
              <a:rPr lang="en-US" sz="2400" b="1" dirty="0" smtClean="0">
                <a:solidFill>
                  <a:schemeClr val="tx1"/>
                </a:solidFill>
                <a:latin typeface="Times New Roman" pitchFamily="18" charset="0"/>
                <a:cs typeface="Times New Roman" pitchFamily="18" charset="0"/>
              </a:rPr>
              <a:t>is emitted.</a:t>
            </a:r>
          </a:p>
          <a:p>
            <a:pPr algn="just">
              <a:lnSpc>
                <a:spcPct val="150000"/>
              </a:lnSpc>
            </a:pPr>
            <a:endParaRPr lang="en-US" sz="2400" b="1" dirty="0" smtClean="0">
              <a:solidFill>
                <a:schemeClr val="tx1"/>
              </a:solidFill>
              <a:latin typeface="Times New Roman" pitchFamily="18" charset="0"/>
              <a:cs typeface="Times New Roman" pitchFamily="18" charset="0"/>
            </a:endParaRPr>
          </a:p>
          <a:p>
            <a:pPr algn="just">
              <a:lnSpc>
                <a:spcPct val="150000"/>
              </a:lnSpc>
            </a:pPr>
            <a:r>
              <a:rPr lang="en-US" sz="2400" b="1" dirty="0" smtClean="0">
                <a:solidFill>
                  <a:schemeClr val="tx1"/>
                </a:solidFill>
                <a:latin typeface="Times New Roman" pitchFamily="18" charset="0"/>
                <a:cs typeface="Times New Roman" pitchFamily="18" charset="0"/>
              </a:rPr>
              <a:t>An </a:t>
            </a:r>
            <a:r>
              <a:rPr lang="en-US" sz="2400" b="1" dirty="0">
                <a:solidFill>
                  <a:schemeClr val="tx1"/>
                </a:solidFill>
                <a:latin typeface="Times New Roman" pitchFamily="18" charset="0"/>
                <a:cs typeface="Times New Roman" pitchFamily="18" charset="0"/>
              </a:rPr>
              <a:t>X-ray photon emitted when an electron falls from the </a:t>
            </a:r>
            <a:r>
              <a:rPr lang="en-US" sz="2400" b="1" dirty="0">
                <a:solidFill>
                  <a:srgbClr val="FFFF00"/>
                </a:solidFill>
                <a:latin typeface="Times New Roman" pitchFamily="18" charset="0"/>
                <a:cs typeface="Times New Roman" pitchFamily="18" charset="0"/>
              </a:rPr>
              <a:t>L</a:t>
            </a:r>
            <a:r>
              <a:rPr lang="en-US" sz="2400" b="1" dirty="0">
                <a:solidFill>
                  <a:schemeClr val="tx1"/>
                </a:solidFill>
                <a:latin typeface="Times New Roman" pitchFamily="18" charset="0"/>
                <a:cs typeface="Times New Roman" pitchFamily="18" charset="0"/>
              </a:rPr>
              <a:t> level to the </a:t>
            </a:r>
            <a:r>
              <a:rPr lang="en-US" sz="2400" b="1" dirty="0">
                <a:solidFill>
                  <a:srgbClr val="FFFF00"/>
                </a:solidFill>
                <a:latin typeface="Times New Roman" pitchFamily="18" charset="0"/>
                <a:cs typeface="Times New Roman" pitchFamily="18" charset="0"/>
              </a:rPr>
              <a:t>K</a:t>
            </a:r>
            <a:r>
              <a:rPr lang="en-US" sz="2400" b="1" dirty="0">
                <a:solidFill>
                  <a:schemeClr val="tx1"/>
                </a:solidFill>
                <a:latin typeface="Times New Roman" pitchFamily="18" charset="0"/>
                <a:cs typeface="Times New Roman" pitchFamily="18" charset="0"/>
              </a:rPr>
              <a:t> level is called </a:t>
            </a:r>
            <a:r>
              <a:rPr lang="en-US" sz="2400" b="1" dirty="0" smtClean="0">
                <a:solidFill>
                  <a:schemeClr val="tx1"/>
                </a:solidFill>
                <a:latin typeface="Times New Roman" pitchFamily="18" charset="0"/>
                <a:cs typeface="Times New Roman" pitchFamily="18" charset="0"/>
              </a:rPr>
              <a:t>a </a:t>
            </a:r>
            <a:r>
              <a:rPr lang="en-US" sz="2400" b="1" dirty="0" smtClean="0">
                <a:solidFill>
                  <a:srgbClr val="FFFF00"/>
                </a:solidFill>
                <a:latin typeface="Times New Roman" pitchFamily="18" charset="0"/>
                <a:cs typeface="Times New Roman" pitchFamily="18" charset="0"/>
              </a:rPr>
              <a:t>K</a:t>
            </a:r>
            <a:r>
              <a:rPr lang="en-US" sz="2400" b="1" baseline="-25000" dirty="0" smtClean="0">
                <a:solidFill>
                  <a:srgbClr val="FFFF00"/>
                </a:solidFill>
                <a:latin typeface="Times New Roman" pitchFamily="18" charset="0"/>
                <a:cs typeface="Times New Roman" pitchFamily="18" charset="0"/>
              </a:rPr>
              <a:t>α</a:t>
            </a:r>
            <a:r>
              <a:rPr lang="en-US" sz="2400" b="1" dirty="0" smtClean="0">
                <a:solidFill>
                  <a:srgbClr val="FFFF00"/>
                </a:solidFill>
                <a:latin typeface="Times New Roman" pitchFamily="18" charset="0"/>
                <a:cs typeface="Times New Roman" pitchFamily="18" charset="0"/>
              </a:rPr>
              <a:t> </a:t>
            </a:r>
            <a:r>
              <a:rPr lang="en-US" sz="2400" b="1" dirty="0">
                <a:solidFill>
                  <a:srgbClr val="FFFF00"/>
                </a:solidFill>
                <a:latin typeface="Times New Roman" pitchFamily="18" charset="0"/>
                <a:cs typeface="Times New Roman" pitchFamily="18" charset="0"/>
              </a:rPr>
              <a:t>characteristic X-ray</a:t>
            </a:r>
            <a:r>
              <a:rPr lang="en-US" sz="2400" b="1" dirty="0">
                <a:solidFill>
                  <a:schemeClr val="tx1"/>
                </a:solidFill>
                <a:latin typeface="Times New Roman" pitchFamily="18" charset="0"/>
                <a:cs typeface="Times New Roman" pitchFamily="18" charset="0"/>
              </a:rPr>
              <a:t>, and that emitted when an electron falls from the </a:t>
            </a:r>
            <a:r>
              <a:rPr lang="en-US" sz="2400" b="1" dirty="0">
                <a:solidFill>
                  <a:srgbClr val="FFFF00"/>
                </a:solidFill>
                <a:latin typeface="Times New Roman" pitchFamily="18" charset="0"/>
                <a:cs typeface="Times New Roman" pitchFamily="18" charset="0"/>
              </a:rPr>
              <a:t>M</a:t>
            </a:r>
            <a:r>
              <a:rPr lang="en-US" sz="2400" b="1" dirty="0">
                <a:solidFill>
                  <a:schemeClr val="tx1"/>
                </a:solidFill>
                <a:latin typeface="Times New Roman" pitchFamily="18" charset="0"/>
                <a:cs typeface="Times New Roman" pitchFamily="18" charset="0"/>
              </a:rPr>
              <a:t> shell to the </a:t>
            </a:r>
            <a:r>
              <a:rPr lang="en-US" sz="2400" b="1" dirty="0" smtClean="0">
                <a:solidFill>
                  <a:srgbClr val="FFFF00"/>
                </a:solidFill>
                <a:latin typeface="Times New Roman" pitchFamily="18" charset="0"/>
                <a:cs typeface="Times New Roman" pitchFamily="18" charset="0"/>
              </a:rPr>
              <a:t>K</a:t>
            </a:r>
            <a:r>
              <a:rPr lang="en-US" sz="2400" b="1" dirty="0" smtClean="0">
                <a:solidFill>
                  <a:schemeClr val="tx1"/>
                </a:solidFill>
                <a:latin typeface="Times New Roman" pitchFamily="18" charset="0"/>
                <a:cs typeface="Times New Roman" pitchFamily="18" charset="0"/>
              </a:rPr>
              <a:t> shell </a:t>
            </a:r>
            <a:r>
              <a:rPr lang="en-US" sz="2400" b="1" dirty="0">
                <a:solidFill>
                  <a:schemeClr val="tx1"/>
                </a:solidFill>
                <a:latin typeface="Times New Roman" pitchFamily="18" charset="0"/>
                <a:cs typeface="Times New Roman" pitchFamily="18" charset="0"/>
              </a:rPr>
              <a:t>is called a </a:t>
            </a:r>
            <a:r>
              <a:rPr lang="en-US" sz="2400" b="1" i="1" dirty="0">
                <a:solidFill>
                  <a:srgbClr val="FFFF00"/>
                </a:solidFill>
                <a:latin typeface="Times New Roman" pitchFamily="18" charset="0"/>
                <a:cs typeface="Times New Roman" pitchFamily="18" charset="0"/>
              </a:rPr>
              <a:t>K</a:t>
            </a:r>
            <a:r>
              <a:rPr lang="en-US" sz="2400" b="1" i="1" baseline="-25000" dirty="0">
                <a:solidFill>
                  <a:srgbClr val="FFFF00"/>
                </a:solidFill>
                <a:latin typeface="Times New Roman" pitchFamily="18" charset="0"/>
                <a:cs typeface="Times New Roman" pitchFamily="18" charset="0"/>
              </a:rPr>
              <a:t>β</a:t>
            </a:r>
            <a:r>
              <a:rPr lang="en-US" sz="2400" b="1" i="1" dirty="0">
                <a:solidFill>
                  <a:srgbClr val="FFFF00"/>
                </a:solidFill>
                <a:latin typeface="Times New Roman" pitchFamily="18" charset="0"/>
                <a:cs typeface="Times New Roman" pitchFamily="18" charset="0"/>
              </a:rPr>
              <a:t> characteristic X-ray</a:t>
            </a:r>
            <a:r>
              <a:rPr lang="en-US" sz="2400" b="1" i="1" dirty="0" smtClean="0">
                <a:solidFill>
                  <a:schemeClr val="tx1"/>
                </a:solidFill>
                <a:latin typeface="Times New Roman" pitchFamily="18" charset="0"/>
                <a:cs typeface="Times New Roman" pitchFamily="18" charset="0"/>
              </a:rPr>
              <a:t>.</a:t>
            </a:r>
          </a:p>
          <a:p>
            <a:pPr algn="just">
              <a:lnSpc>
                <a:spcPct val="150000"/>
              </a:lnSpc>
            </a:pPr>
            <a:endParaRPr lang="en-US" sz="2400" b="1" dirty="0">
              <a:solidFill>
                <a:schemeClr val="tx1"/>
              </a:solidFill>
              <a:latin typeface="Times New Roman" pitchFamily="18" charset="0"/>
              <a:cs typeface="Times New Roman" pitchFamily="18" charset="0"/>
            </a:endParaRPr>
          </a:p>
          <a:p>
            <a:pPr>
              <a:lnSpc>
                <a:spcPct val="150000"/>
              </a:lnSpc>
            </a:pPr>
            <a:endParaRPr lang="en-US" sz="3200" b="1" dirty="0">
              <a:solidFill>
                <a:schemeClr val="tx1"/>
              </a:solidFill>
            </a:endParaRPr>
          </a:p>
        </p:txBody>
      </p:sp>
    </p:spTree>
    <p:extLst>
      <p:ext uri="{BB962C8B-B14F-4D97-AF65-F5344CB8AC3E}">
        <p14:creationId xmlns:p14="http://schemas.microsoft.com/office/powerpoint/2010/main" val="4052934086"/>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57200"/>
            <a:ext cx="8991600" cy="5105400"/>
          </a:xfrm>
        </p:spPr>
        <p:txBody>
          <a:bodyPr>
            <a:normAutofit/>
          </a:bodyPr>
          <a:lstStyle/>
          <a:p>
            <a:pPr lvl="0" algn="just">
              <a:lnSpc>
                <a:spcPct val="150000"/>
              </a:lnSpc>
              <a:buClr>
                <a:srgbClr val="FF388C"/>
              </a:buClr>
            </a:pPr>
            <a:r>
              <a:rPr lang="en-US" sz="2400" b="1" dirty="0">
                <a:solidFill>
                  <a:schemeClr val="tx1"/>
                </a:solidFill>
                <a:latin typeface="Times New Roman" pitchFamily="18" charset="0"/>
                <a:cs typeface="Times New Roman" pitchFamily="18" charset="0"/>
              </a:rPr>
              <a:t>Since the energies of the electrons in the various shells of an atom are precisely determined by nature, an electron falling from an outer shell to an inner shell will always produce an X-ray with an energy characteristic of that atom.</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1018"/>
            <a:ext cx="8686800" cy="367838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8472829"/>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8200"/>
            <a:ext cx="8991600" cy="5867400"/>
          </a:xfrm>
        </p:spPr>
        <p:txBody>
          <a:bodyPr>
            <a:normAutofit/>
          </a:bodyPr>
          <a:lstStyle/>
          <a:p>
            <a:pPr algn="just"/>
            <a:r>
              <a:rPr lang="en-US" sz="3000" dirty="0">
                <a:solidFill>
                  <a:schemeClr val="tx1"/>
                </a:solidFill>
                <a:latin typeface="Times New Roman" pitchFamily="18" charset="0"/>
                <a:cs typeface="Times New Roman" pitchFamily="18" charset="0"/>
              </a:rPr>
              <a:t>X-rays are not absorbed equally well by all materials; if they were, they would not be </a:t>
            </a:r>
            <a:r>
              <a:rPr lang="en-US" sz="3000" dirty="0" smtClean="0">
                <a:solidFill>
                  <a:schemeClr val="tx1"/>
                </a:solidFill>
                <a:latin typeface="Times New Roman" pitchFamily="18" charset="0"/>
                <a:cs typeface="Times New Roman" pitchFamily="18" charset="0"/>
              </a:rPr>
              <a:t>very useful </a:t>
            </a:r>
            <a:r>
              <a:rPr lang="en-US" sz="3000" dirty="0">
                <a:solidFill>
                  <a:schemeClr val="tx1"/>
                </a:solidFill>
                <a:latin typeface="Times New Roman" pitchFamily="18" charset="0"/>
                <a:cs typeface="Times New Roman" pitchFamily="18" charset="0"/>
              </a:rPr>
              <a:t>in diagnosis. </a:t>
            </a:r>
            <a:r>
              <a:rPr lang="en-US" sz="3000" dirty="0">
                <a:solidFill>
                  <a:srgbClr val="FFFF00"/>
                </a:solidFill>
                <a:latin typeface="Times New Roman" pitchFamily="18" charset="0"/>
                <a:cs typeface="Times New Roman" pitchFamily="18" charset="0"/>
              </a:rPr>
              <a:t>Heavy elements </a:t>
            </a:r>
            <a:r>
              <a:rPr lang="en-US" sz="3000" dirty="0">
                <a:solidFill>
                  <a:schemeClr val="tx1"/>
                </a:solidFill>
                <a:latin typeface="Times New Roman" pitchFamily="18" charset="0"/>
                <a:cs typeface="Times New Roman" pitchFamily="18" charset="0"/>
              </a:rPr>
              <a:t>such as </a:t>
            </a:r>
            <a:r>
              <a:rPr lang="en-US" sz="3000" dirty="0">
                <a:solidFill>
                  <a:srgbClr val="FFFF00"/>
                </a:solidFill>
                <a:latin typeface="Times New Roman" pitchFamily="18" charset="0"/>
                <a:cs typeface="Times New Roman" pitchFamily="18" charset="0"/>
              </a:rPr>
              <a:t>calcium</a:t>
            </a:r>
            <a:r>
              <a:rPr lang="en-US" sz="3000" dirty="0">
                <a:solidFill>
                  <a:schemeClr val="tx1"/>
                </a:solidFill>
                <a:latin typeface="Times New Roman" pitchFamily="18" charset="0"/>
                <a:cs typeface="Times New Roman" pitchFamily="18" charset="0"/>
              </a:rPr>
              <a:t> are much better absorbers of X-rays </a:t>
            </a:r>
            <a:r>
              <a:rPr lang="en-US" sz="3000" dirty="0" smtClean="0">
                <a:solidFill>
                  <a:schemeClr val="tx1"/>
                </a:solidFill>
                <a:latin typeface="Times New Roman" pitchFamily="18" charset="0"/>
                <a:cs typeface="Times New Roman" pitchFamily="18" charset="0"/>
              </a:rPr>
              <a:t>than </a:t>
            </a:r>
            <a:r>
              <a:rPr lang="en-US" sz="3000" dirty="0" smtClean="0">
                <a:solidFill>
                  <a:srgbClr val="FFFF00"/>
                </a:solidFill>
                <a:latin typeface="Times New Roman" pitchFamily="18" charset="0"/>
                <a:cs typeface="Times New Roman" pitchFamily="18" charset="0"/>
              </a:rPr>
              <a:t>light </a:t>
            </a:r>
            <a:r>
              <a:rPr lang="en-US" sz="3000" dirty="0">
                <a:solidFill>
                  <a:srgbClr val="FFFF00"/>
                </a:solidFill>
                <a:latin typeface="Times New Roman" pitchFamily="18" charset="0"/>
                <a:cs typeface="Times New Roman" pitchFamily="18" charset="0"/>
              </a:rPr>
              <a:t>elements </a:t>
            </a:r>
            <a:r>
              <a:rPr lang="en-US" sz="3000" dirty="0">
                <a:solidFill>
                  <a:schemeClr val="tx1"/>
                </a:solidFill>
                <a:latin typeface="Times New Roman" pitchFamily="18" charset="0"/>
                <a:cs typeface="Times New Roman" pitchFamily="18" charset="0"/>
              </a:rPr>
              <a:t>such as </a:t>
            </a:r>
            <a:r>
              <a:rPr lang="en-US" sz="3000" dirty="0">
                <a:solidFill>
                  <a:srgbClr val="FFFF00"/>
                </a:solidFill>
                <a:latin typeface="Times New Roman" pitchFamily="18" charset="0"/>
                <a:cs typeface="Times New Roman" pitchFamily="18" charset="0"/>
              </a:rPr>
              <a:t>carbon</a:t>
            </a:r>
            <a:r>
              <a:rPr lang="en-US" sz="3000" dirty="0">
                <a:solidFill>
                  <a:schemeClr val="tx1"/>
                </a:solidFill>
                <a:latin typeface="Times New Roman" pitchFamily="18" charset="0"/>
                <a:cs typeface="Times New Roman" pitchFamily="18" charset="0"/>
              </a:rPr>
              <a:t>, </a:t>
            </a:r>
            <a:r>
              <a:rPr lang="en-US" sz="3000" dirty="0">
                <a:solidFill>
                  <a:srgbClr val="FFFF00"/>
                </a:solidFill>
                <a:latin typeface="Times New Roman" pitchFamily="18" charset="0"/>
                <a:cs typeface="Times New Roman" pitchFamily="18" charset="0"/>
              </a:rPr>
              <a:t>oxygen</a:t>
            </a:r>
            <a:r>
              <a:rPr lang="en-US" sz="3000" dirty="0">
                <a:solidFill>
                  <a:schemeClr val="tx1"/>
                </a:solidFill>
                <a:latin typeface="Times New Roman" pitchFamily="18" charset="0"/>
                <a:cs typeface="Times New Roman" pitchFamily="18" charset="0"/>
              </a:rPr>
              <a:t>, and </a:t>
            </a:r>
            <a:r>
              <a:rPr lang="en-US" sz="3000" dirty="0">
                <a:solidFill>
                  <a:srgbClr val="FFFF00"/>
                </a:solidFill>
                <a:latin typeface="Times New Roman" pitchFamily="18" charset="0"/>
                <a:cs typeface="Times New Roman" pitchFamily="18" charset="0"/>
              </a:rPr>
              <a:t>hydrogen</a:t>
            </a:r>
            <a:r>
              <a:rPr lang="en-US" sz="3000" dirty="0">
                <a:solidFill>
                  <a:schemeClr val="tx1"/>
                </a:solidFill>
                <a:latin typeface="Times New Roman" pitchFamily="18" charset="0"/>
                <a:cs typeface="Times New Roman" pitchFamily="18" charset="0"/>
              </a:rPr>
              <a:t>, and as a result, structures containing</a:t>
            </a:r>
          </a:p>
          <a:p>
            <a:pPr algn="just"/>
            <a:r>
              <a:rPr lang="en-US" sz="3000" dirty="0">
                <a:solidFill>
                  <a:schemeClr val="tx1"/>
                </a:solidFill>
                <a:latin typeface="Times New Roman" pitchFamily="18" charset="0"/>
                <a:cs typeface="Times New Roman" pitchFamily="18" charset="0"/>
              </a:rPr>
              <a:t>heavy elements, like the </a:t>
            </a:r>
            <a:r>
              <a:rPr lang="en-US" sz="3000" dirty="0">
                <a:solidFill>
                  <a:srgbClr val="FF0000"/>
                </a:solidFill>
                <a:latin typeface="Times New Roman" pitchFamily="18" charset="0"/>
                <a:cs typeface="Times New Roman" pitchFamily="18" charset="0"/>
              </a:rPr>
              <a:t>bones</a:t>
            </a:r>
            <a:r>
              <a:rPr lang="en-US" sz="3000" dirty="0">
                <a:solidFill>
                  <a:schemeClr val="tx1"/>
                </a:solidFill>
                <a:latin typeface="Times New Roman" pitchFamily="18" charset="0"/>
                <a:cs typeface="Times New Roman" pitchFamily="18" charset="0"/>
              </a:rPr>
              <a:t>, stand out clearly. The </a:t>
            </a:r>
            <a:r>
              <a:rPr lang="en-US" sz="3000" dirty="0">
                <a:solidFill>
                  <a:srgbClr val="FF0000"/>
                </a:solidFill>
                <a:latin typeface="Times New Roman" pitchFamily="18" charset="0"/>
                <a:cs typeface="Times New Roman" pitchFamily="18" charset="0"/>
              </a:rPr>
              <a:t>soft tissues-fat, muscles, and </a:t>
            </a:r>
            <a:r>
              <a:rPr lang="en-US" sz="3000" dirty="0" smtClean="0">
                <a:solidFill>
                  <a:srgbClr val="FF0000"/>
                </a:solidFill>
                <a:latin typeface="Times New Roman" pitchFamily="18" charset="0"/>
                <a:cs typeface="Times New Roman" pitchFamily="18" charset="0"/>
              </a:rPr>
              <a:t>tumors</a:t>
            </a:r>
            <a:r>
              <a:rPr lang="en-US" sz="3000" dirty="0" smtClean="0">
                <a:solidFill>
                  <a:schemeClr val="tx1"/>
                </a:solidFill>
                <a:latin typeface="Times New Roman" pitchFamily="18" charset="0"/>
                <a:cs typeface="Times New Roman" pitchFamily="18" charset="0"/>
              </a:rPr>
              <a:t>-all absorb </a:t>
            </a:r>
            <a:r>
              <a:rPr lang="en-US" sz="3000" dirty="0">
                <a:solidFill>
                  <a:schemeClr val="tx1"/>
                </a:solidFill>
                <a:latin typeface="Times New Roman" pitchFamily="18" charset="0"/>
                <a:cs typeface="Times New Roman" pitchFamily="18" charset="0"/>
              </a:rPr>
              <a:t>about equally well and are thus difficult to distinguish from each other on an </a:t>
            </a:r>
            <a:r>
              <a:rPr lang="en-US" sz="3000" dirty="0" smtClean="0">
                <a:solidFill>
                  <a:schemeClr val="tx1"/>
                </a:solidFill>
                <a:latin typeface="Times New Roman" pitchFamily="18" charset="0"/>
                <a:cs typeface="Times New Roman" pitchFamily="18" charset="0"/>
              </a:rPr>
              <a:t>X-ray image</a:t>
            </a:r>
            <a:r>
              <a:rPr lang="en-US" sz="3000" dirty="0">
                <a:solidFill>
                  <a:schemeClr val="tx1"/>
                </a:solidFill>
                <a:latin typeface="Times New Roman" pitchFamily="18" charset="0"/>
                <a:cs typeface="Times New Roman" pitchFamily="18" charset="0"/>
              </a:rPr>
              <a:t>. </a:t>
            </a:r>
            <a:r>
              <a:rPr lang="en-US" sz="3000" dirty="0">
                <a:solidFill>
                  <a:srgbClr val="00B0F0"/>
                </a:solidFill>
                <a:latin typeface="Times New Roman" pitchFamily="18" charset="0"/>
                <a:cs typeface="Times New Roman" pitchFamily="18" charset="0"/>
              </a:rPr>
              <a:t>The attenuation of an X-ray beam is its reduction due to the absorption and scattering of some of the photons out of the beam.</a:t>
            </a:r>
          </a:p>
          <a:p>
            <a:endParaRPr lang="en-US" dirty="0">
              <a:solidFill>
                <a:schemeClr val="accent1">
                  <a:lumMod val="75000"/>
                </a:schemeClr>
              </a:solidFill>
            </a:endParaRPr>
          </a:p>
        </p:txBody>
      </p:sp>
      <p:sp>
        <p:nvSpPr>
          <p:cNvPr id="2" name="Title 1"/>
          <p:cNvSpPr>
            <a:spLocks noGrp="1"/>
          </p:cNvSpPr>
          <p:nvPr>
            <p:ph type="ctrTitle"/>
          </p:nvPr>
        </p:nvSpPr>
        <p:spPr>
          <a:xfrm>
            <a:off x="990600" y="27709"/>
            <a:ext cx="7086600" cy="1143001"/>
          </a:xfrm>
        </p:spPr>
        <p:txBody>
          <a:bodyPr>
            <a:normAutofit/>
          </a:bodyPr>
          <a:lstStyle/>
          <a:p>
            <a:pPr algn="ctr"/>
            <a:r>
              <a:rPr lang="en-US" b="1" dirty="0">
                <a:solidFill>
                  <a:srgbClr val="FFFF00"/>
                </a:solidFill>
                <a:latin typeface="Times New Roman" pitchFamily="18" charset="0"/>
                <a:cs typeface="Times New Roman" pitchFamily="18" charset="0"/>
              </a:rPr>
              <a:t>How X-rays are absorbed</a:t>
            </a:r>
            <a:r>
              <a:rPr lang="en-US" dirty="0">
                <a:solidFill>
                  <a:srgbClr val="FFFF00"/>
                </a:solidFill>
                <a:latin typeface="Times New Roman" pitchFamily="18" charset="0"/>
                <a:cs typeface="Times New Roman" pitchFamily="18" charset="0"/>
              </a:rPr>
              <a:t/>
            </a:r>
            <a:br>
              <a:rPr lang="en-US" dirty="0">
                <a:solidFill>
                  <a:srgbClr val="FFFF00"/>
                </a:solidFill>
                <a:latin typeface="Times New Roman" pitchFamily="18" charset="0"/>
                <a:cs typeface="Times New Roman" pitchFamily="18" charset="0"/>
              </a:rPr>
            </a:b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73325460"/>
      </p:ext>
    </p:extLst>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384</TotalTime>
  <Words>2303</Words>
  <Application>Microsoft Office PowerPoint</Application>
  <PresentationFormat>On-screen Show (4:3)</PresentationFormat>
  <Paragraphs>127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Horizon</vt:lpstr>
      <vt:lpstr>Physics of Diagnostic   X-Rays </vt:lpstr>
      <vt:lpstr>PowerPoint Presentation</vt:lpstr>
      <vt:lpstr>Production of X-ray beams</vt:lpstr>
      <vt:lpstr>PowerPoint Presentation</vt:lpstr>
      <vt:lpstr>Types of X-rays </vt:lpstr>
      <vt:lpstr>PowerPoint Presentation</vt:lpstr>
      <vt:lpstr>PowerPoint Presentation</vt:lpstr>
      <vt:lpstr>PowerPoint Presentation</vt:lpstr>
      <vt:lpstr>How X-rays are absorbed </vt:lpstr>
      <vt:lpstr>PowerPoint Presentation</vt:lpstr>
      <vt:lpstr>PowerPoint Presentation</vt:lpstr>
      <vt:lpstr>PowerPoint Presentation</vt:lpstr>
      <vt:lpstr>PowerPoint Presentation</vt:lpstr>
      <vt:lpstr>PowerPoint Presentation</vt:lpstr>
      <vt:lpstr>There are processes by which X-ray can be absorbed  or scattered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Dignostic  X-Rays </dc:title>
  <dc:creator>Maher</dc:creator>
  <cp:lastModifiedBy>Maher</cp:lastModifiedBy>
  <cp:revision>100</cp:revision>
  <dcterms:created xsi:type="dcterms:W3CDTF">2022-05-09T05:50:41Z</dcterms:created>
  <dcterms:modified xsi:type="dcterms:W3CDTF">2025-01-11T17:08:27Z</dcterms:modified>
</cp:coreProperties>
</file>