
<file path=[Content_Types].xml><?xml version="1.0" encoding="utf-8"?>
<Types xmlns="http://schemas.openxmlformats.org/package/2006/content-types">
  <Default ContentType="image/jpeg" Extension="jpg"/>
  <Default ContentType="image/vnd.ms-photo" Extension="wdp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14.xml"/>
  <Override ContentType="application/vnd.openxmlformats-officedocument.presentationml.slide+xml" PartName="/ppt/slides/slide8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y="6858000" cx="12192000"/>
  <p:notesSz cx="6858000" cy="9144000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6" Type="http://schemas.openxmlformats.org/officeDocument/2006/relationships/slide" Target="slides/slide3.xml"/><Relationship Id="rId18" Type="http://schemas.openxmlformats.org/officeDocument/2006/relationships/slide" Target="slides/slide15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10/31/2023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355" y="1432223"/>
            <a:ext cx="10937630" cy="3035808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   </a:t>
            </a:r>
            <a:r>
              <a:rPr lang="en-US" b="1" dirty="0" smtClean="0">
                <a:solidFill>
                  <a:srgbClr val="002060"/>
                </a:solidFill>
              </a:rPr>
              <a:t>How plot graph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2368" y="3623968"/>
            <a:ext cx="10075985" cy="106984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               HOW </a:t>
            </a:r>
            <a:r>
              <a:rPr lang="en-US" sz="2800" dirty="0">
                <a:solidFill>
                  <a:srgbClr val="C00000"/>
                </a:solidFill>
              </a:rPr>
              <a:t>TO PLOT  A GRAPH </a:t>
            </a:r>
            <a:r>
              <a:rPr lang="en-US" sz="2800">
                <a:solidFill>
                  <a:srgbClr val="C00000"/>
                </a:solidFill>
              </a:rPr>
              <a:t>IN </a:t>
            </a:r>
            <a:r>
              <a:rPr lang="en-US" sz="2800" smtClean="0">
                <a:solidFill>
                  <a:srgbClr val="C00000"/>
                </a:solidFill>
              </a:rPr>
              <a:t>MEDICAL </a:t>
            </a:r>
            <a:r>
              <a:rPr lang="en-US" sz="2800" dirty="0">
                <a:solidFill>
                  <a:srgbClr val="C00000"/>
                </a:solidFill>
              </a:rPr>
              <a:t>PHYSICS LAB</a:t>
            </a:r>
          </a:p>
        </p:txBody>
      </p:sp>
    </p:spTree>
    <p:extLst>
      <p:ext uri="{BB962C8B-B14F-4D97-AF65-F5344CB8AC3E}">
        <p14:creationId xmlns:p14="http://schemas.microsoft.com/office/powerpoint/2010/main" val="1840314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33" y="122381"/>
            <a:ext cx="4961467" cy="672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90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1" y="63969"/>
            <a:ext cx="5012266" cy="682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40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53493"/>
            <a:ext cx="50292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57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67" y="76457"/>
            <a:ext cx="5029199" cy="68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37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67" y="1"/>
            <a:ext cx="5085581" cy="689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44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33" y="53493"/>
            <a:ext cx="5012267" cy="679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89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3600" y="1432223"/>
            <a:ext cx="10329333" cy="303580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THANK YOU FOR LISTENING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94" b="94495" l="9957" r="93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9" y="2190827"/>
            <a:ext cx="4825999" cy="455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919" y="1959761"/>
            <a:ext cx="11311466" cy="197137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TYPYS OF GRAPH        PAPER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196" y="4288170"/>
            <a:ext cx="5950543" cy="206248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1 - Statistical  </a:t>
            </a:r>
            <a:r>
              <a:rPr lang="en-US" sz="3200" b="1" dirty="0">
                <a:solidFill>
                  <a:srgbClr val="C00000"/>
                </a:solidFill>
              </a:rPr>
              <a:t>graph </a:t>
            </a:r>
            <a:r>
              <a:rPr lang="en-US" sz="3200" b="1" dirty="0" smtClean="0">
                <a:solidFill>
                  <a:srgbClr val="C00000"/>
                </a:solidFill>
              </a:rPr>
              <a:t>paper.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2 – Normal graph paper.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3 - </a:t>
            </a:r>
            <a:r>
              <a:rPr lang="en-US" sz="3200" b="1" dirty="0" smtClean="0">
                <a:solidFill>
                  <a:srgbClr val="C00000"/>
                </a:solidFill>
              </a:rPr>
              <a:t>Logarithmic </a:t>
            </a:r>
            <a:r>
              <a:rPr lang="en-US" sz="3200" b="1" dirty="0">
                <a:solidFill>
                  <a:srgbClr val="C00000"/>
                </a:solidFill>
              </a:rPr>
              <a:t>graph </a:t>
            </a:r>
            <a:r>
              <a:rPr lang="en-US" sz="3200" b="1" dirty="0" smtClean="0">
                <a:solidFill>
                  <a:srgbClr val="C00000"/>
                </a:solidFill>
              </a:rPr>
              <a:t>paper.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03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21207"/>
            <a:ext cx="9966960" cy="303580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SHAPES OF GRAPH </a:t>
            </a:r>
            <a:r>
              <a:rPr lang="en-US" b="1" dirty="0" smtClean="0">
                <a:solidFill>
                  <a:srgbClr val="002060"/>
                </a:solidFill>
              </a:rPr>
              <a:t>  PAPERS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55" y="4126889"/>
            <a:ext cx="2765729" cy="2148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4790" y="3519792"/>
            <a:ext cx="2284478" cy="3362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776" y="4074381"/>
            <a:ext cx="3018224" cy="226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83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562709"/>
            <a:ext cx="9966960" cy="33586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TYPES OF GRAPH LINES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56139" y="3921371"/>
                <a:ext cx="11095892" cy="2866291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1 - STRAIGHT </a:t>
                </a:r>
                <a:r>
                  <a:rPr lang="en-US" sz="3200" dirty="0">
                    <a:solidFill>
                      <a:srgbClr val="C00000"/>
                    </a:solidFill>
                  </a:rPr>
                  <a:t>LINE 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EQUATION ( Y= </a:t>
                </a:r>
                <a:r>
                  <a:rPr lang="en-US" sz="3200" dirty="0" err="1" smtClean="0">
                    <a:solidFill>
                      <a:srgbClr val="C00000"/>
                    </a:solidFill>
                  </a:rPr>
                  <a:t>mX±C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 ).</a:t>
                </a:r>
              </a:p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2 </a:t>
                </a:r>
                <a:r>
                  <a:rPr lang="en-US" sz="3200" dirty="0">
                    <a:solidFill>
                      <a:srgbClr val="C00000"/>
                    </a:solidFill>
                  </a:rPr>
                  <a:t>-  CURVED LINE 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EQUATION (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) .</m:t>
                    </m:r>
                  </m:oMath>
                </a14:m>
                <a:endParaRPr lang="en-US" sz="3200" b="0" dirty="0" smtClean="0">
                  <a:solidFill>
                    <a:srgbClr val="C00000"/>
                  </a:solidFill>
                </a:endParaRPr>
              </a:p>
              <a:p>
                <a:r>
                  <a:rPr lang="en-US" sz="3200" dirty="0">
                    <a:solidFill>
                      <a:srgbClr val="C00000"/>
                    </a:solidFill>
                  </a:rPr>
                  <a:t>3 -IRREGULAR LINE 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EQUATION (</a:t>
                </a:r>
                <a:r>
                  <a:rPr lang="es-ES" sz="3200" dirty="0">
                    <a:solidFill>
                      <a:srgbClr val="C00000"/>
                    </a:solidFill>
                  </a:rPr>
                  <a:t> </a:t>
                </a:r>
                <a:r>
                  <a:rPr lang="es-ES" sz="3200" dirty="0" smtClean="0">
                    <a:solidFill>
                      <a:srgbClr val="C00000"/>
                    </a:solidFill>
                  </a:rPr>
                  <a:t> x^2y</a:t>
                </a:r>
                <a:r>
                  <a:rPr lang="es-ES" sz="3200" dirty="0">
                    <a:solidFill>
                      <a:srgbClr val="C00000"/>
                    </a:solidFill>
                  </a:rPr>
                  <a:t>'' + (8x - 1)y' - (8x </a:t>
                </a:r>
                <a:r>
                  <a:rPr lang="es-ES" sz="3200" dirty="0" smtClean="0">
                    <a:solidFill>
                      <a:srgbClr val="C00000"/>
                    </a:solidFill>
                  </a:rPr>
                  <a:t>– 2</a:t>
                </a:r>
                <a:r>
                  <a:rPr lang="es-ES" sz="3200" dirty="0">
                    <a:solidFill>
                      <a:srgbClr val="C00000"/>
                    </a:solidFill>
                  </a:rPr>
                  <a:t>y</a:t>
                </a:r>
                <a:r>
                  <a:rPr lang="es-ES" sz="3200" dirty="0" smtClean="0">
                    <a:solidFill>
                      <a:srgbClr val="C00000"/>
                    </a:solidFill>
                  </a:rPr>
                  <a:t>) </a:t>
                </a:r>
                <a:r>
                  <a:rPr lang="es-ES" sz="3200" dirty="0">
                    <a:solidFill>
                      <a:srgbClr val="C00000"/>
                    </a:solidFill>
                  </a:rPr>
                  <a:t>= </a:t>
                </a:r>
                <a:r>
                  <a:rPr lang="es-ES" sz="3200" dirty="0" smtClean="0">
                    <a:solidFill>
                      <a:srgbClr val="C00000"/>
                    </a:solidFill>
                  </a:rPr>
                  <a:t>0</a:t>
                </a:r>
                <a:r>
                  <a:rPr lang="es-ES" sz="3200" dirty="0">
                    <a:solidFill>
                      <a:srgbClr val="C00000"/>
                    </a:solidFill>
                  </a:rPr>
                  <a:t>)</a:t>
                </a: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56139" y="3921371"/>
                <a:ext cx="11095892" cy="2866291"/>
              </a:xfrm>
              <a:blipFill>
                <a:blip r:embed="rId2"/>
                <a:stretch>
                  <a:fillRect l="-1374" t="-4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150869"/>
            <a:ext cx="11989894" cy="303580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HOW </a:t>
            </a:r>
            <a:r>
              <a:rPr lang="en-US" dirty="0" smtClean="0">
                <a:solidFill>
                  <a:srgbClr val="002060"/>
                </a:solidFill>
              </a:rPr>
              <a:t>to GET </a:t>
            </a:r>
            <a:r>
              <a:rPr lang="en-US" dirty="0">
                <a:solidFill>
                  <a:srgbClr val="002060"/>
                </a:solidFill>
              </a:rPr>
              <a:t>DATA TO DRAWING GRAPH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677" y="3843997"/>
            <a:ext cx="11289323" cy="208201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1- </a:t>
            </a:r>
            <a:r>
              <a:rPr lang="en-US" sz="3200" b="1" dirty="0" smtClean="0">
                <a:solidFill>
                  <a:srgbClr val="C00000"/>
                </a:solidFill>
              </a:rPr>
              <a:t>Data </a:t>
            </a:r>
            <a:r>
              <a:rPr lang="en-US" sz="3200" b="1" dirty="0">
                <a:solidFill>
                  <a:srgbClr val="C00000"/>
                </a:solidFill>
              </a:rPr>
              <a:t>tables</a:t>
            </a:r>
            <a:r>
              <a:rPr lang="en-US" sz="3200" b="1" dirty="0" smtClean="0">
                <a:solidFill>
                  <a:srgbClr val="C00000"/>
                </a:solidFill>
              </a:rPr>
              <a:t>. 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2- Equations</a:t>
            </a:r>
            <a:r>
              <a:rPr lang="en-US" sz="3200" b="1" dirty="0">
                <a:solidFill>
                  <a:srgbClr val="C00000"/>
                </a:solidFill>
              </a:rPr>
              <a:t>. </a:t>
            </a:r>
            <a:r>
              <a:rPr lang="en-US" sz="3200" b="1" dirty="0" smtClean="0">
                <a:solidFill>
                  <a:srgbClr val="C00000"/>
                </a:solidFill>
              </a:rPr>
              <a:t>    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3-</a:t>
            </a:r>
            <a:r>
              <a:rPr lang="en-US" sz="3200" b="1" dirty="0">
                <a:solidFill>
                  <a:srgbClr val="C00000"/>
                </a:solidFill>
              </a:rPr>
              <a:t> By reading &amp; recording from instruments &amp; tools    that are used in measuring</a:t>
            </a:r>
            <a:r>
              <a:rPr lang="en-US" sz="3200" b="1" dirty="0" smtClean="0">
                <a:solidFill>
                  <a:srgbClr val="C00000"/>
                </a:solidFill>
              </a:rPr>
              <a:t>.</a:t>
            </a:r>
            <a:endParaRPr lang="en-US" sz="3200" b="1" dirty="0">
              <a:solidFill>
                <a:srgbClr val="C00000"/>
              </a:solidFill>
            </a:endParaRPr>
          </a:p>
          <a:p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089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0932" y="405046"/>
            <a:ext cx="12462932" cy="303580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STEPS TO DRAWING GRAPH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50534"/>
            <a:ext cx="12192000" cy="4707466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>
                <a:solidFill>
                  <a:srgbClr val="C00000"/>
                </a:solidFill>
              </a:rPr>
              <a:t>1- Choose </a:t>
            </a:r>
            <a:r>
              <a:rPr lang="en-US" sz="3100" dirty="0" smtClean="0">
                <a:solidFill>
                  <a:srgbClr val="C00000"/>
                </a:solidFill>
              </a:rPr>
              <a:t>axes</a:t>
            </a:r>
            <a:r>
              <a:rPr lang="ar-IQ" sz="3100" dirty="0">
                <a:solidFill>
                  <a:srgbClr val="C00000"/>
                </a:solidFill>
              </a:rPr>
              <a:t>.</a:t>
            </a:r>
            <a:endParaRPr lang="ar-IQ" sz="3100" dirty="0" smtClean="0">
              <a:solidFill>
                <a:srgbClr val="C00000"/>
              </a:solidFill>
            </a:endParaRPr>
          </a:p>
          <a:p>
            <a:r>
              <a:rPr lang="en-US" sz="3100" dirty="0">
                <a:solidFill>
                  <a:srgbClr val="C00000"/>
                </a:solidFill>
              </a:rPr>
              <a:t>2- Draw </a:t>
            </a:r>
            <a:r>
              <a:rPr lang="en-US" sz="3100" dirty="0" smtClean="0">
                <a:solidFill>
                  <a:srgbClr val="C00000"/>
                </a:solidFill>
              </a:rPr>
              <a:t>axes.</a:t>
            </a:r>
          </a:p>
          <a:p>
            <a:r>
              <a:rPr lang="en-US" sz="3100" dirty="0">
                <a:solidFill>
                  <a:srgbClr val="C00000"/>
                </a:solidFill>
              </a:rPr>
              <a:t>3 </a:t>
            </a:r>
            <a:r>
              <a:rPr lang="en-US" sz="3100" dirty="0" smtClean="0">
                <a:solidFill>
                  <a:srgbClr val="C00000"/>
                </a:solidFill>
              </a:rPr>
              <a:t>- </a:t>
            </a:r>
            <a:r>
              <a:rPr lang="en-US" sz="3100" dirty="0">
                <a:solidFill>
                  <a:srgbClr val="C00000"/>
                </a:solidFill>
              </a:rPr>
              <a:t>Give the names to axes</a:t>
            </a:r>
            <a:r>
              <a:rPr lang="en-US" sz="31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sz="3100" dirty="0">
                <a:solidFill>
                  <a:srgbClr val="C00000"/>
                </a:solidFill>
              </a:rPr>
              <a:t>4- </a:t>
            </a:r>
            <a:r>
              <a:rPr lang="en-US" sz="3100" dirty="0" smtClean="0">
                <a:solidFill>
                  <a:srgbClr val="C00000"/>
                </a:solidFill>
              </a:rPr>
              <a:t>Give </a:t>
            </a:r>
            <a:r>
              <a:rPr lang="en-US" sz="3100" dirty="0">
                <a:solidFill>
                  <a:srgbClr val="C00000"/>
                </a:solidFill>
              </a:rPr>
              <a:t>suitable SI  system Units to axes</a:t>
            </a:r>
            <a:r>
              <a:rPr lang="en-US" sz="31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sz="3100" dirty="0" smtClean="0">
                <a:solidFill>
                  <a:srgbClr val="C00000"/>
                </a:solidFill>
              </a:rPr>
              <a:t>5 - </a:t>
            </a:r>
            <a:r>
              <a:rPr lang="en-US" sz="3100" dirty="0">
                <a:solidFill>
                  <a:srgbClr val="C00000"/>
                </a:solidFill>
              </a:rPr>
              <a:t>Give weight to axes.</a:t>
            </a:r>
          </a:p>
          <a:p>
            <a:r>
              <a:rPr lang="en-US" sz="3100" dirty="0" smtClean="0">
                <a:solidFill>
                  <a:srgbClr val="C00000"/>
                </a:solidFill>
              </a:rPr>
              <a:t>6 -</a:t>
            </a:r>
            <a:r>
              <a:rPr lang="en-US" sz="3100" dirty="0">
                <a:solidFill>
                  <a:srgbClr val="C00000"/>
                </a:solidFill>
              </a:rPr>
              <a:t>  Divide the axes depending on the recorded data from the measuring </a:t>
            </a:r>
            <a:r>
              <a:rPr lang="en-US" sz="3100" b="1" dirty="0">
                <a:solidFill>
                  <a:srgbClr val="002060"/>
                </a:solidFill>
              </a:rPr>
              <a:t>tools &amp; </a:t>
            </a:r>
            <a:r>
              <a:rPr lang="en-US" sz="3100" b="1" dirty="0" smtClean="0">
                <a:solidFill>
                  <a:srgbClr val="002060"/>
                </a:solidFill>
              </a:rPr>
              <a:t>instruments</a:t>
            </a:r>
            <a:r>
              <a:rPr lang="en-US" sz="31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sz="3100" dirty="0">
                <a:solidFill>
                  <a:srgbClr val="C00000"/>
                </a:solidFill>
              </a:rPr>
              <a:t>7 – Draw points on graph paper by use </a:t>
            </a:r>
            <a:r>
              <a:rPr lang="en-US" sz="3100" dirty="0" err="1">
                <a:solidFill>
                  <a:srgbClr val="C00000"/>
                </a:solidFill>
              </a:rPr>
              <a:t>rular</a:t>
            </a:r>
            <a:r>
              <a:rPr lang="en-US" sz="3100" dirty="0">
                <a:solidFill>
                  <a:srgbClr val="C00000"/>
                </a:solidFill>
              </a:rPr>
              <a:t> to drop  x –axes on y-axes </a:t>
            </a:r>
            <a:r>
              <a:rPr lang="en-US" sz="31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sz="3100" dirty="0">
                <a:solidFill>
                  <a:srgbClr val="C00000"/>
                </a:solidFill>
              </a:rPr>
              <a:t>8 </a:t>
            </a:r>
            <a:r>
              <a:rPr lang="en-US" sz="3100" dirty="0" smtClean="0">
                <a:solidFill>
                  <a:srgbClr val="C00000"/>
                </a:solidFill>
              </a:rPr>
              <a:t>–Drawing </a:t>
            </a:r>
            <a:r>
              <a:rPr lang="en-US" sz="3100" dirty="0">
                <a:solidFill>
                  <a:srgbClr val="C00000"/>
                </a:solidFill>
              </a:rPr>
              <a:t>the line that take the average of geometric positions of </a:t>
            </a:r>
            <a:r>
              <a:rPr lang="en-US" sz="3100" dirty="0" err="1">
                <a:solidFill>
                  <a:srgbClr val="C00000"/>
                </a:solidFill>
              </a:rPr>
              <a:t>drawed</a:t>
            </a:r>
            <a:r>
              <a:rPr lang="en-US" sz="3100" dirty="0">
                <a:solidFill>
                  <a:srgbClr val="C00000"/>
                </a:solidFill>
              </a:rPr>
              <a:t> points . </a:t>
            </a:r>
            <a:endParaRPr lang="en-US" sz="3100" dirty="0" smtClean="0">
              <a:solidFill>
                <a:srgbClr val="C00000"/>
              </a:solidFill>
            </a:endParaRPr>
          </a:p>
          <a:p>
            <a:r>
              <a:rPr lang="en-US" sz="3100" dirty="0">
                <a:solidFill>
                  <a:srgbClr val="C00000"/>
                </a:solidFill>
              </a:rPr>
              <a:t>9 – Find the slope of the curve </a:t>
            </a:r>
            <a:r>
              <a:rPr lang="en-US" sz="31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sz="3100" dirty="0">
                <a:solidFill>
                  <a:srgbClr val="C00000"/>
                </a:solidFill>
              </a:rPr>
              <a:t>10 – </a:t>
            </a:r>
            <a:r>
              <a:rPr lang="en-US" sz="3100" dirty="0" smtClean="0">
                <a:solidFill>
                  <a:srgbClr val="C00000"/>
                </a:solidFill>
              </a:rPr>
              <a:t>Find </a:t>
            </a:r>
            <a:r>
              <a:rPr lang="en-US" sz="3100" dirty="0">
                <a:solidFill>
                  <a:srgbClr val="C00000"/>
                </a:solidFill>
              </a:rPr>
              <a:t>error percentage.</a:t>
            </a:r>
            <a:endParaRPr lang="en-US" sz="3100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. 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066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293" y="788756"/>
            <a:ext cx="9966960" cy="3035808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IMPORTANT EQUATIONS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69334" y="3454400"/>
                <a:ext cx="12022666" cy="3606800"/>
              </a:xfrm>
            </p:spPr>
            <p:txBody>
              <a:bodyPr>
                <a:normAutofit/>
              </a:bodyPr>
              <a:lstStyle/>
              <a:p>
                <a:r>
                  <a:rPr lang="en-US" sz="3600" b="1" dirty="0" smtClean="0">
                    <a:solidFill>
                      <a:srgbClr val="C00000"/>
                    </a:solidFill>
                  </a:rPr>
                  <a:t>1 – Slope equation : ( Slope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3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3600" b="1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sz="3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sz="36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 smtClean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3600" b="1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600" b="1" i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3600" b="1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600" b="1" dirty="0" smtClean="0">
                    <a:solidFill>
                      <a:srgbClr val="C00000"/>
                    </a:solidFill>
                  </a:rPr>
                  <a:t>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600" b="1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600" b="1" i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600" b="1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6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dirty="0" smtClean="0">
                    <a:solidFill>
                      <a:srgbClr val="C00000"/>
                    </a:solidFill>
                  </a:rPr>
                  <a:t>.</a:t>
                </a:r>
              </a:p>
              <a:p>
                <a:r>
                  <a:rPr lang="en-US" sz="3600" b="1" dirty="0" smtClean="0">
                    <a:solidFill>
                      <a:srgbClr val="C00000"/>
                    </a:solidFill>
                  </a:rPr>
                  <a:t>2 </a:t>
                </a:r>
                <a:r>
                  <a:rPr lang="en-US" sz="3600" b="1" dirty="0">
                    <a:solidFill>
                      <a:srgbClr val="C00000"/>
                    </a:solidFill>
                  </a:rPr>
                  <a:t>- Error percentage </a:t>
                </a:r>
                <a:r>
                  <a:rPr lang="en-US" sz="3600" b="1" dirty="0" smtClean="0">
                    <a:solidFill>
                      <a:srgbClr val="C00000"/>
                    </a:solidFill>
                  </a:rPr>
                  <a:t>equation:</a:t>
                </a:r>
              </a:p>
              <a:p>
                <a:r>
                  <a:rPr lang="en-US" sz="36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3600" b="1" dirty="0">
                    <a:solidFill>
                      <a:srgbClr val="C00000"/>
                    </a:solidFill>
                  </a:rPr>
                  <a:t>( </a:t>
                </a:r>
                <a:r>
                  <a:rPr lang="en-US" sz="3600" b="1" dirty="0" smtClean="0">
                    <a:solidFill>
                      <a:srgbClr val="C00000"/>
                    </a:solidFill>
                  </a:rPr>
                  <a:t>(Theoretical value </a:t>
                </a:r>
                <a:r>
                  <a:rPr lang="en-US" sz="3600" b="1" dirty="0">
                    <a:solidFill>
                      <a:srgbClr val="C00000"/>
                    </a:solidFill>
                  </a:rPr>
                  <a:t>- Practical </a:t>
                </a:r>
                <a:r>
                  <a:rPr lang="en-US" sz="3600" b="1" dirty="0" smtClean="0">
                    <a:solidFill>
                      <a:srgbClr val="C00000"/>
                    </a:solidFill>
                  </a:rPr>
                  <a:t>value / Theoretical value)100%) .</a:t>
                </a:r>
                <a:endParaRPr lang="en-US" sz="3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69334" y="3454400"/>
                <a:ext cx="12022666" cy="3606800"/>
              </a:xfrm>
              <a:blipFill>
                <a:blip r:embed="rId2"/>
                <a:stretch>
                  <a:fillRect l="-1572" t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888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" y="822623"/>
            <a:ext cx="11921067" cy="303580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IMPORTANT  TOOLS TO DRAW GRAPH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7" y="3302000"/>
            <a:ext cx="9615085" cy="355599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1-  Book of drawing paper.</a:t>
            </a:r>
          </a:p>
          <a:p>
            <a:r>
              <a:rPr lang="en-US" sz="3200" dirty="0">
                <a:solidFill>
                  <a:srgbClr val="C00000"/>
                </a:solidFill>
              </a:rPr>
              <a:t>2 – </a:t>
            </a:r>
            <a:r>
              <a:rPr lang="en-US" sz="3200" dirty="0" err="1">
                <a:solidFill>
                  <a:srgbClr val="C00000"/>
                </a:solidFill>
              </a:rPr>
              <a:t>Transperant</a:t>
            </a:r>
            <a:r>
              <a:rPr lang="en-US" sz="3200" dirty="0">
                <a:solidFill>
                  <a:srgbClr val="C00000"/>
                </a:solidFill>
              </a:rPr>
              <a:t> Ruler (30cm).</a:t>
            </a:r>
          </a:p>
          <a:p>
            <a:r>
              <a:rPr lang="en-US" sz="3200" dirty="0">
                <a:solidFill>
                  <a:srgbClr val="C00000"/>
                </a:solidFill>
              </a:rPr>
              <a:t>3 – pencils.</a:t>
            </a:r>
          </a:p>
          <a:p>
            <a:r>
              <a:rPr lang="en-US" sz="3200" dirty="0">
                <a:solidFill>
                  <a:srgbClr val="C00000"/>
                </a:solidFill>
              </a:rPr>
              <a:t>4 – Eraser.</a:t>
            </a:r>
          </a:p>
          <a:p>
            <a:r>
              <a:rPr lang="en-US" sz="3200" dirty="0">
                <a:solidFill>
                  <a:srgbClr val="C00000"/>
                </a:solidFill>
              </a:rPr>
              <a:t>5 – pencils Sharpener.</a:t>
            </a:r>
          </a:p>
          <a:p>
            <a:r>
              <a:rPr lang="en-US" sz="3200" dirty="0">
                <a:solidFill>
                  <a:srgbClr val="C00000"/>
                </a:solidFill>
              </a:rPr>
              <a:t>6 – Simple electronic </a:t>
            </a:r>
            <a:r>
              <a:rPr lang="en-US" sz="3200" dirty="0" err="1">
                <a:solidFill>
                  <a:srgbClr val="C00000"/>
                </a:solidFill>
              </a:rPr>
              <a:t>calculat</a:t>
            </a:r>
            <a:r>
              <a:rPr lang="en-US" sz="3200" dirty="0">
                <a:solidFill>
                  <a:srgbClr val="C00000"/>
                </a:solidFill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51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67" y="118534"/>
            <a:ext cx="5106302" cy="663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357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