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udio/wav" Extension="wav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9144000"/>
  <p:notesSz cx="6858000" cy="9144000"/>
  <p:defaultTextStyle>
    <a:defPPr lvl="0">
      <a:defRPr lang="en-US"/>
    </a:defPPr>
    <a:lvl1pPr lvl="0" rtl="1" algn="r" fontAlgn="base">
      <a:spcBef>
        <a:spcPct val="0"/>
      </a:spcBef>
      <a:spcAft>
        <a:spcPct val="0"/>
      </a:spcAft>
      <a:defRPr kern="1200" sz="24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lvl="1" marL="457200" rtl="1" algn="r" fontAlgn="base">
      <a:spcBef>
        <a:spcPct val="0"/>
      </a:spcBef>
      <a:spcAft>
        <a:spcPct val="0"/>
      </a:spcAft>
      <a:defRPr kern="1200" sz="24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lvl="2" marL="914400" rtl="1" algn="r" fontAlgn="base">
      <a:spcBef>
        <a:spcPct val="0"/>
      </a:spcBef>
      <a:spcAft>
        <a:spcPct val="0"/>
      </a:spcAft>
      <a:defRPr kern="1200" sz="24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lvl="3" marL="1371600" rtl="1" algn="r" fontAlgn="base">
      <a:spcBef>
        <a:spcPct val="0"/>
      </a:spcBef>
      <a:spcAft>
        <a:spcPct val="0"/>
      </a:spcAft>
      <a:defRPr kern="1200" sz="24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lvl="4" marL="1828800" rtl="1" algn="r" fontAlgn="base">
      <a:spcBef>
        <a:spcPct val="0"/>
      </a:spcBef>
      <a:spcAft>
        <a:spcPct val="0"/>
      </a:spcAft>
      <a:defRPr kern="1200" sz="24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defTabSz="914400" eaLnBrk="1" hangingPunct="1" latinLnBrk="0" lvl="5" marL="2286000" rtl="0" algn="l">
      <a:defRPr kern="1200" sz="24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defTabSz="914400" eaLnBrk="1" hangingPunct="1" latinLnBrk="0" lvl="6" marL="2743200" rtl="0" algn="l">
      <a:defRPr kern="1200" sz="24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defTabSz="914400" eaLnBrk="1" hangingPunct="1" latinLnBrk="0" lvl="7" marL="3200400" rtl="0" algn="l">
      <a:defRPr kern="1200" sz="24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defTabSz="914400" eaLnBrk="1" hangingPunct="1" latinLnBrk="0" lvl="8" marL="3657600" rtl="0" algn="l">
      <a:defRPr kern="1200" sz="24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C2EA5-5748-4603-A604-D5FD88A0FB9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67627"/>
      </p:ext>
    </p:extLst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D53A9-2471-43C8-A8D6-0A0E4C8198E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82582"/>
      </p:ext>
    </p:extLst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CB6EB-94E9-4339-B35C-35B201C9F1C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56583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E54A5-E054-4ABA-81DA-3A3D4FA1AC7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61374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47632-295B-40A0-AE32-640EE2DE6C0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4866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F0227-0096-4107-98C8-CD14C6B73DE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919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1BF64-F7BB-4970-A568-0B371759982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91095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A6BDB-A3EA-4B15-BDED-AA8F87AC71D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50977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4FE25-6750-433E-9A9F-8AB0D27997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29107"/>
      </p:ext>
    </p:extLst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9B087-DBD9-430C-A30D-E4A6D828CDF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12008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8284E-596E-4E34-8CA3-A50D3BB0C4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79722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99CC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pPr>
              <a:defRPr/>
            </a:pPr>
            <a:fld id="{642597F1-BAC5-48EB-B07C-556E0573457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mb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07950" y="2130425"/>
            <a:ext cx="8999538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sz="5000" b="1" dirty="0"/>
              <a:t>Measurement of </a:t>
            </a:r>
            <a:r>
              <a:rPr lang="en-US" sz="5000" b="1" dirty="0" err="1"/>
              <a:t>a.c</a:t>
            </a:r>
            <a:r>
              <a:rPr lang="en-US" sz="5000" b="1" dirty="0"/>
              <a:t>. and</a:t>
            </a:r>
            <a:r>
              <a:rPr lang="ar-IQ" sz="5000" b="1" dirty="0"/>
              <a:t> </a:t>
            </a:r>
            <a:r>
              <a:rPr lang="en-US" sz="5000" b="1" dirty="0" err="1"/>
              <a:t>d.c</a:t>
            </a:r>
            <a:r>
              <a:rPr lang="ar-IQ" sz="5000" b="1" dirty="0"/>
              <a:t>. </a:t>
            </a:r>
            <a:r>
              <a:rPr lang="en-US" sz="5000" b="1" dirty="0"/>
              <a:t>voltage with the cathode ray oscilloscope (CRO)</a:t>
            </a:r>
          </a:p>
        </p:txBody>
      </p:sp>
      <p:pic>
        <p:nvPicPr>
          <p:cNvPr id="2" name="AC6E3413.wav">
            <a:hlinkClick r:id="" action="ppaction://media"/>
          </p:cNvPr>
          <p:cNvPicPr>
            <a:picLocks noChangeAspect="1"/>
          </p:cNvPicPr>
          <p:nvPr>
            <a:wavAudioFile r:embed="rId1" name="AC6E1615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9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07950" y="3860800"/>
            <a:ext cx="89646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 sz="3000"/>
              <a:t>  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7950" y="1341438"/>
            <a:ext cx="8999538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 sz="3000"/>
              <a:t>   A </a:t>
            </a:r>
            <a:r>
              <a:rPr lang="en-US" sz="3000">
                <a:solidFill>
                  <a:srgbClr val="FF0000"/>
                </a:solidFill>
              </a:rPr>
              <a:t>cathode ray tube or </a:t>
            </a:r>
            <a:r>
              <a:rPr lang="en-US" sz="3000" b="1">
                <a:solidFill>
                  <a:srgbClr val="FF0000"/>
                </a:solidFill>
              </a:rPr>
              <a:t>CRT</a:t>
            </a:r>
            <a:r>
              <a:rPr lang="en-US" sz="3000">
                <a:solidFill>
                  <a:srgbClr val="FF0000"/>
                </a:solidFill>
              </a:rPr>
              <a:t> is a specialized vacuum tube in which images are produced when an electron beam strikes a phosphorescent surface</a:t>
            </a:r>
            <a:r>
              <a:rPr lang="en-US" sz="3000"/>
              <a:t>. Television sets, computers, automated teller machines, video game machines, video cameras, monitors, oscilloscopes and radar displays all contain cathode ray tubes. Phosphor screens using multiple beams of electrons have allowed </a:t>
            </a:r>
            <a:r>
              <a:rPr lang="en-US" sz="3000" b="1"/>
              <a:t>CRTs</a:t>
            </a:r>
            <a:r>
              <a:rPr lang="en-US" sz="3000"/>
              <a:t> to display millions of colors.</a:t>
            </a:r>
          </a:p>
        </p:txBody>
      </p:sp>
      <p:pic>
        <p:nvPicPr>
          <p:cNvPr id="3" name="E4023476.wav">
            <a:hlinkClick r:id="" action="ppaction://media"/>
          </p:cNvPr>
          <p:cNvPicPr>
            <a:picLocks noChangeAspect="1"/>
          </p:cNvPicPr>
          <p:nvPr>
            <a:wavAudioFile r:embed="rId1" name="E402192F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329305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07950" y="3860800"/>
            <a:ext cx="89646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 sz="3000"/>
              <a:t>  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1438" y="2020888"/>
            <a:ext cx="8964612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Low" rtl="0" eaLnBrk="1" hangingPunct="1">
              <a:spcBef>
                <a:spcPct val="50000"/>
              </a:spcBef>
            </a:pPr>
            <a:r>
              <a:rPr lang="en-US" sz="3000"/>
              <a:t>   A </a:t>
            </a:r>
            <a:r>
              <a:rPr lang="en-US" sz="3000" b="1">
                <a:solidFill>
                  <a:srgbClr val="FF0000"/>
                </a:solidFill>
              </a:rPr>
              <a:t>transducer</a:t>
            </a:r>
            <a:r>
              <a:rPr lang="en-US" sz="3000">
                <a:solidFill>
                  <a:srgbClr val="FF0000"/>
                </a:solidFill>
              </a:rPr>
              <a:t> is a device that creates an electrical signal in response to physical stimulion, such as sound, mechanical stress, pressure, light, or heat. </a:t>
            </a:r>
            <a:r>
              <a:rPr lang="en-US" sz="3000" b="1" i="1">
                <a:solidFill>
                  <a:srgbClr val="FF0000"/>
                </a:solidFill>
              </a:rPr>
              <a:t>For example</a:t>
            </a:r>
            <a:r>
              <a:rPr lang="en-US" sz="3000">
                <a:solidFill>
                  <a:srgbClr val="FF0000"/>
                </a:solidFill>
              </a:rPr>
              <a:t>, a microphone is a </a:t>
            </a:r>
            <a:r>
              <a:rPr lang="en-US" sz="3000" b="1">
                <a:solidFill>
                  <a:srgbClr val="FF0000"/>
                </a:solidFill>
              </a:rPr>
              <a:t>transducer</a:t>
            </a:r>
            <a:r>
              <a:rPr lang="en-US" sz="3000">
                <a:solidFill>
                  <a:srgbClr val="FF0000"/>
                </a:solidFill>
              </a:rPr>
              <a:t>.</a:t>
            </a:r>
          </a:p>
          <a:p>
            <a:pPr algn="justLow" rtl="0" eaLnBrk="1" hangingPunct="1">
              <a:spcBef>
                <a:spcPct val="50000"/>
              </a:spcBef>
            </a:pPr>
            <a:r>
              <a:rPr lang="en-US" sz="3000"/>
              <a:t>oscilloscope can measure all kinds of phenomena depending on transducer.</a:t>
            </a:r>
          </a:p>
          <a:p>
            <a:pPr algn="justLow" rtl="0" eaLnBrk="1" hangingPunct="1">
              <a:spcBef>
                <a:spcPct val="50000"/>
              </a:spcBef>
            </a:pPr>
            <a:r>
              <a:rPr lang="en-US" sz="3000"/>
              <a:t>   </a:t>
            </a:r>
          </a:p>
        </p:txBody>
      </p:sp>
      <p:pic>
        <p:nvPicPr>
          <p:cNvPr id="2" name="C96F3491.wav">
            <a:hlinkClick r:id="" action="ppaction://media"/>
          </p:cNvPr>
          <p:cNvPicPr>
            <a:picLocks noChangeAspect="1"/>
          </p:cNvPicPr>
          <p:nvPr>
            <a:wavAudioFile r:embed="rId1" name="C96F8C6E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3429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07950" y="620713"/>
            <a:ext cx="8999538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 sz="3200" b="1"/>
              <a:t>The </a:t>
            </a:r>
            <a:r>
              <a:rPr lang="en-US" sz="3200" b="1">
                <a:solidFill>
                  <a:srgbClr val="FF0000"/>
                </a:solidFill>
              </a:rPr>
              <a:t>Medical Applications of Cathode Ray Oscilloscope (CRO)</a:t>
            </a:r>
            <a:endParaRPr lang="en-US" sz="3200">
              <a:solidFill>
                <a:srgbClr val="FF0000"/>
              </a:solidFill>
            </a:endParaRPr>
          </a:p>
          <a:p>
            <a:pPr algn="just" rtl="0" eaLnBrk="1" hangingPunct="1">
              <a:spcBef>
                <a:spcPct val="50000"/>
              </a:spcBef>
            </a:pPr>
            <a:r>
              <a:rPr lang="en-US" sz="3000" b="1">
                <a:solidFill>
                  <a:srgbClr val="FF0000"/>
                </a:solidFill>
              </a:rPr>
              <a:t>1</a:t>
            </a:r>
            <a:r>
              <a:rPr lang="en-US" sz="3000" b="1"/>
              <a:t>. </a:t>
            </a:r>
            <a:r>
              <a:rPr lang="en-US" sz="3000"/>
              <a:t>To study the electrical signals from the muscle though electromyogram (</a:t>
            </a:r>
            <a:r>
              <a:rPr lang="en-US" sz="3000" b="1"/>
              <a:t>EMG</a:t>
            </a:r>
            <a:r>
              <a:rPr lang="en-US" sz="3000"/>
              <a:t>).</a:t>
            </a:r>
          </a:p>
          <a:p>
            <a:pPr algn="just" rtl="0" eaLnBrk="1" hangingPunct="1">
              <a:spcBef>
                <a:spcPct val="50000"/>
              </a:spcBef>
            </a:pPr>
            <a:r>
              <a:rPr lang="en-US" sz="3000" b="1">
                <a:solidFill>
                  <a:srgbClr val="FF0000"/>
                </a:solidFill>
              </a:rPr>
              <a:t>2</a:t>
            </a:r>
            <a:r>
              <a:rPr lang="en-US" sz="3000" b="1"/>
              <a:t>. </a:t>
            </a:r>
            <a:r>
              <a:rPr lang="en-US" sz="3000"/>
              <a:t>To study the electrical signals from the heart though electrocardiogram (</a:t>
            </a:r>
            <a:r>
              <a:rPr lang="en-US" sz="3000" b="1"/>
              <a:t>ECG</a:t>
            </a:r>
            <a:r>
              <a:rPr lang="en-US" sz="3000"/>
              <a:t>).</a:t>
            </a:r>
          </a:p>
          <a:p>
            <a:pPr algn="just" rtl="0" eaLnBrk="1" hangingPunct="1">
              <a:spcBef>
                <a:spcPct val="50000"/>
              </a:spcBef>
            </a:pPr>
            <a:r>
              <a:rPr lang="en-US" sz="3000" b="1">
                <a:solidFill>
                  <a:srgbClr val="FF0000"/>
                </a:solidFill>
              </a:rPr>
              <a:t>3</a:t>
            </a:r>
            <a:r>
              <a:rPr lang="en-US" sz="3000" b="1"/>
              <a:t>. </a:t>
            </a:r>
            <a:r>
              <a:rPr lang="en-US" sz="3000"/>
              <a:t>To study the electrical signals from the brain though electroencephalogram (</a:t>
            </a:r>
            <a:r>
              <a:rPr lang="en-US" sz="3000" b="1"/>
              <a:t>EEG</a:t>
            </a:r>
            <a:r>
              <a:rPr lang="en-US" sz="3000"/>
              <a:t>).</a:t>
            </a:r>
          </a:p>
          <a:p>
            <a:pPr algn="just" rtl="0" eaLnBrk="1" hangingPunct="1">
              <a:spcBef>
                <a:spcPct val="50000"/>
              </a:spcBef>
            </a:pPr>
            <a:r>
              <a:rPr lang="en-US" sz="3000" b="1">
                <a:solidFill>
                  <a:srgbClr val="FF0000"/>
                </a:solidFill>
              </a:rPr>
              <a:t>4</a:t>
            </a:r>
            <a:r>
              <a:rPr lang="en-US" sz="3000" b="1"/>
              <a:t>. </a:t>
            </a:r>
            <a:r>
              <a:rPr lang="en-US" sz="3000"/>
              <a:t>To study the electrical signals from the eye though electroretinogram (</a:t>
            </a:r>
            <a:r>
              <a:rPr lang="en-US" sz="3000" b="1"/>
              <a:t>ERG</a:t>
            </a:r>
            <a:r>
              <a:rPr lang="en-US" sz="3000"/>
              <a:t>) and electrooculogram (</a:t>
            </a:r>
            <a:r>
              <a:rPr lang="en-US" sz="3000" b="1"/>
              <a:t>EOG</a:t>
            </a:r>
            <a:r>
              <a:rPr lang="en-US" sz="3000"/>
              <a:t>).</a:t>
            </a:r>
          </a:p>
        </p:txBody>
      </p:sp>
      <p:pic>
        <p:nvPicPr>
          <p:cNvPr id="2" name="57A33491.wav">
            <a:hlinkClick r:id="" action="ppaction://media"/>
          </p:cNvPr>
          <p:cNvPicPr>
            <a:picLocks noChangeAspect="1"/>
          </p:cNvPicPr>
          <p:nvPr>
            <a:wavAudioFile r:embed="rId1" name="57A39AC1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2887014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6363" y="981075"/>
            <a:ext cx="8858250" cy="492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 sz="3200" b="1" dirty="0"/>
              <a:t>Introduction</a:t>
            </a:r>
          </a:p>
          <a:p>
            <a:pPr algn="just" rtl="0" eaLnBrk="1" hangingPunct="1">
              <a:spcBef>
                <a:spcPct val="50000"/>
              </a:spcBef>
            </a:pPr>
            <a:r>
              <a:rPr lang="en-US" sz="3000" dirty="0"/>
              <a:t>   An </a:t>
            </a:r>
            <a:r>
              <a:rPr lang="en-US" sz="3000" b="1" dirty="0">
                <a:solidFill>
                  <a:srgbClr val="FF0000"/>
                </a:solidFill>
              </a:rPr>
              <a:t>oscilloscope</a:t>
            </a:r>
            <a:r>
              <a:rPr lang="en-US" sz="3000" dirty="0">
                <a:solidFill>
                  <a:srgbClr val="FF0000"/>
                </a:solidFill>
              </a:rPr>
              <a:t> (sometimes abbreviated </a:t>
            </a:r>
            <a:r>
              <a:rPr lang="en-US" sz="3000" b="1" dirty="0">
                <a:solidFill>
                  <a:srgbClr val="FF0000"/>
                </a:solidFill>
              </a:rPr>
              <a:t>CRO</a:t>
            </a:r>
            <a:r>
              <a:rPr lang="en-US" sz="3000" dirty="0">
                <a:solidFill>
                  <a:srgbClr val="FF0000"/>
                </a:solidFill>
              </a:rPr>
              <a:t>, for cathode ray oscilloscope</a:t>
            </a:r>
            <a:r>
              <a:rPr lang="en-US" sz="3000" dirty="0"/>
              <a:t>, or commonly just </a:t>
            </a:r>
            <a:r>
              <a:rPr lang="en-US" sz="3000" b="1" dirty="0"/>
              <a:t>scope</a:t>
            </a:r>
            <a:r>
              <a:rPr lang="en-US" sz="3000" dirty="0"/>
              <a:t> or            </a:t>
            </a:r>
            <a:r>
              <a:rPr lang="en-US" sz="3000" b="1" dirty="0"/>
              <a:t>O-Scope</a:t>
            </a:r>
            <a:r>
              <a:rPr lang="en-US" sz="3000" dirty="0"/>
              <a:t>) </a:t>
            </a:r>
            <a:r>
              <a:rPr lang="en-US" sz="3000" dirty="0">
                <a:solidFill>
                  <a:srgbClr val="FF0000"/>
                </a:solidFill>
              </a:rPr>
              <a:t>is a piece of electronic test equipment that allows signal voltages to be viewed, usually as                                    a </a:t>
            </a:r>
            <a:r>
              <a:rPr lang="en-US" sz="3000" b="1" dirty="0">
                <a:solidFill>
                  <a:srgbClr val="FF0000"/>
                </a:solidFill>
              </a:rPr>
              <a:t>two-dimensional</a:t>
            </a:r>
            <a:r>
              <a:rPr lang="en-US" sz="3000" dirty="0">
                <a:solidFill>
                  <a:srgbClr val="FF0000"/>
                </a:solidFill>
              </a:rPr>
              <a:t> graph </a:t>
            </a:r>
            <a:r>
              <a:rPr lang="en-US" sz="3000" dirty="0"/>
              <a:t>of one or more electrical potential differences (</a:t>
            </a:r>
            <a:r>
              <a:rPr lang="en-US" sz="3000" b="1" dirty="0"/>
              <a:t>vertical axis</a:t>
            </a:r>
            <a:r>
              <a:rPr lang="en-US" sz="3000" dirty="0"/>
              <a:t>) plotted as a function of time or of some other voltage (</a:t>
            </a:r>
            <a:r>
              <a:rPr lang="en-US" sz="3000" b="1" dirty="0"/>
              <a:t>horizontal axis</a:t>
            </a:r>
            <a:r>
              <a:rPr lang="en-US" sz="3000" dirty="0"/>
              <a:t>), so it is </a:t>
            </a:r>
            <a:r>
              <a:rPr lang="en-US" sz="3000" dirty="0">
                <a:solidFill>
                  <a:srgbClr val="FF0000"/>
                </a:solidFill>
              </a:rPr>
              <a:t>used in many fields</a:t>
            </a:r>
            <a:r>
              <a:rPr lang="en-US" sz="3000" dirty="0"/>
              <a:t> of </a:t>
            </a:r>
            <a:r>
              <a:rPr lang="en-US" sz="3000" dirty="0">
                <a:solidFill>
                  <a:srgbClr val="FF0000"/>
                </a:solidFill>
              </a:rPr>
              <a:t>basic and applied research to measure time-dependent voltage signals</a:t>
            </a:r>
            <a:r>
              <a:rPr lang="en-US" sz="3000" dirty="0"/>
              <a:t>.</a:t>
            </a:r>
          </a:p>
        </p:txBody>
      </p:sp>
      <p:pic>
        <p:nvPicPr>
          <p:cNvPr id="2" name="97C03413.wav">
            <a:hlinkClick r:id="" action="ppaction://media"/>
          </p:cNvPr>
          <p:cNvPicPr>
            <a:picLocks noChangeAspect="1"/>
          </p:cNvPicPr>
          <p:nvPr>
            <a:wavAudioFile r:embed="rId1" name="97C0A878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2349501"/>
            <a:ext cx="682350" cy="68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9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7950" y="1479550"/>
            <a:ext cx="8999538" cy="424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 sz="3000"/>
              <a:t>   The </a:t>
            </a:r>
            <a:r>
              <a:rPr lang="en-US" sz="3000" b="1">
                <a:solidFill>
                  <a:srgbClr val="FF0000"/>
                </a:solidFill>
              </a:rPr>
              <a:t>CRO</a:t>
            </a:r>
            <a:r>
              <a:rPr lang="en-US" sz="3000">
                <a:solidFill>
                  <a:srgbClr val="FF0000"/>
                </a:solidFill>
              </a:rPr>
              <a:t> is used as a voltmeter with any voltage change shown on screen by an up (</a:t>
            </a:r>
            <a:r>
              <a:rPr lang="en-US" sz="3000" b="1">
                <a:solidFill>
                  <a:srgbClr val="FF0000"/>
                </a:solidFill>
              </a:rPr>
              <a:t>positive</a:t>
            </a:r>
            <a:r>
              <a:rPr lang="en-US" sz="3000">
                <a:solidFill>
                  <a:srgbClr val="FF0000"/>
                </a:solidFill>
              </a:rPr>
              <a:t>) or down (</a:t>
            </a:r>
            <a:r>
              <a:rPr lang="en-US" sz="3000" b="1">
                <a:solidFill>
                  <a:srgbClr val="FF0000"/>
                </a:solidFill>
              </a:rPr>
              <a:t>negative</a:t>
            </a:r>
            <a:r>
              <a:rPr lang="en-US" sz="3000">
                <a:solidFill>
                  <a:srgbClr val="FF0000"/>
                </a:solidFill>
              </a:rPr>
              <a:t>) movement of a bright dot</a:t>
            </a:r>
            <a:r>
              <a:rPr lang="en-US" sz="3000"/>
              <a:t>.</a:t>
            </a:r>
          </a:p>
          <a:p>
            <a:pPr algn="just" rtl="0" eaLnBrk="1" hangingPunct="1">
              <a:spcBef>
                <a:spcPct val="50000"/>
              </a:spcBef>
            </a:pPr>
            <a:r>
              <a:rPr lang="en-US" sz="3000"/>
              <a:t> This </a:t>
            </a:r>
            <a:r>
              <a:rPr lang="en-US" sz="3000">
                <a:solidFill>
                  <a:srgbClr val="FF0000"/>
                </a:solidFill>
              </a:rPr>
              <a:t>dot is produced by a beam of electrons hitting the phospor layer on the inside of the screen</a:t>
            </a:r>
            <a:r>
              <a:rPr lang="en-US" sz="3000"/>
              <a:t>.</a:t>
            </a:r>
          </a:p>
          <a:p>
            <a:pPr algn="just" rtl="0" eaLnBrk="1" hangingPunct="1">
              <a:spcBef>
                <a:spcPct val="50000"/>
              </a:spcBef>
            </a:pPr>
            <a:r>
              <a:rPr lang="en-US" sz="3000"/>
              <a:t> </a:t>
            </a:r>
            <a:r>
              <a:rPr lang="en-US" sz="3000">
                <a:solidFill>
                  <a:srgbClr val="FF0000"/>
                </a:solidFill>
              </a:rPr>
              <a:t>Over time, the dot traces a graph across the screen showing voltage change against time</a:t>
            </a:r>
            <a:r>
              <a:rPr lang="en-US" sz="3000"/>
              <a:t>. If voltage remains constant, the graph consists of  a horizontal line.</a:t>
            </a:r>
          </a:p>
        </p:txBody>
      </p:sp>
      <p:pic>
        <p:nvPicPr>
          <p:cNvPr id="2" name="29443429.wav">
            <a:hlinkClick r:id="" action="ppaction://media"/>
          </p:cNvPr>
          <p:cNvPicPr>
            <a:picLocks noChangeAspect="1"/>
          </p:cNvPicPr>
          <p:nvPr>
            <a:wavAudioFile r:embed="rId1" name="2944976F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175" y="2992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07950" y="620713"/>
            <a:ext cx="8999538" cy="56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 sz="3200" b="1"/>
              <a:t>The Oscilloscope</a:t>
            </a:r>
          </a:p>
          <a:p>
            <a:pPr algn="just" rtl="0" eaLnBrk="1" hangingPunct="1">
              <a:spcBef>
                <a:spcPct val="50000"/>
              </a:spcBef>
            </a:pPr>
            <a:r>
              <a:rPr lang="en-US" sz="3000"/>
              <a:t>   The </a:t>
            </a:r>
            <a:r>
              <a:rPr lang="en-US" sz="3000" b="1">
                <a:solidFill>
                  <a:srgbClr val="FF0000"/>
                </a:solidFill>
              </a:rPr>
              <a:t>oscilloscope</a:t>
            </a:r>
            <a:r>
              <a:rPr lang="en-US" sz="3000">
                <a:solidFill>
                  <a:srgbClr val="FF0000"/>
                </a:solidFill>
              </a:rPr>
              <a:t> is an electronic display device containing a cathode ray tube (</a:t>
            </a:r>
            <a:r>
              <a:rPr lang="en-US" sz="3000" b="1">
                <a:solidFill>
                  <a:srgbClr val="FF0000"/>
                </a:solidFill>
              </a:rPr>
              <a:t>CRT</a:t>
            </a:r>
            <a:r>
              <a:rPr lang="en-US" sz="3000">
                <a:solidFill>
                  <a:srgbClr val="FF0000"/>
                </a:solidFill>
              </a:rPr>
              <a:t>), used to produce visible patterns that are the graphical representations of electrical signals</a:t>
            </a:r>
            <a:r>
              <a:rPr lang="en-US" sz="3000"/>
              <a:t>.</a:t>
            </a:r>
          </a:p>
          <a:p>
            <a:pPr algn="just" rtl="0" eaLnBrk="1" hangingPunct="1">
              <a:spcBef>
                <a:spcPct val="50000"/>
              </a:spcBef>
            </a:pPr>
            <a:r>
              <a:rPr lang="en-US" sz="3000"/>
              <a:t>   A typical </a:t>
            </a:r>
            <a:r>
              <a:rPr lang="en-US" sz="3000" b="1"/>
              <a:t>oscilloscope</a:t>
            </a:r>
            <a:r>
              <a:rPr lang="en-US" sz="3000"/>
              <a:t> is usually box shaped with                  a display screen, numerous input connectors, control knobs and buttons on the front panel. To aid measurement, a grid called the </a:t>
            </a:r>
            <a:r>
              <a:rPr lang="en-US" sz="3000" b="1"/>
              <a:t>graticule</a:t>
            </a:r>
            <a:r>
              <a:rPr lang="en-US" sz="3000"/>
              <a:t> is drawn on the face of the screen. Each square in the </a:t>
            </a:r>
            <a:r>
              <a:rPr lang="en-US" sz="3000" b="1"/>
              <a:t>graticule</a:t>
            </a:r>
            <a:r>
              <a:rPr lang="en-US" sz="3000"/>
              <a:t> is known as a </a:t>
            </a:r>
            <a:r>
              <a:rPr lang="en-US" sz="3000" b="1"/>
              <a:t>division</a:t>
            </a:r>
            <a:r>
              <a:rPr lang="en-US" sz="3000"/>
              <a:t>.</a:t>
            </a:r>
          </a:p>
        </p:txBody>
      </p:sp>
      <p:pic>
        <p:nvPicPr>
          <p:cNvPr id="3" name="CD4B3429.wav">
            <a:hlinkClick r:id="" action="ppaction://media"/>
          </p:cNvPr>
          <p:cNvPicPr>
            <a:picLocks noChangeAspect="1"/>
          </p:cNvPicPr>
          <p:nvPr>
            <a:wavAudioFile r:embed="rId1" name="CD4B69F1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38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7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07950" y="3860800"/>
            <a:ext cx="8999538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 sz="3000"/>
              <a:t>   An </a:t>
            </a:r>
            <a:r>
              <a:rPr lang="en-US" sz="3000" b="1"/>
              <a:t>oscilloscope</a:t>
            </a:r>
            <a:r>
              <a:rPr lang="en-US" sz="3000"/>
              <a:t> looks a lot like a small television set, except that it has a grid drawn on its screen and more controls than a television. The front panel of                          an </a:t>
            </a:r>
            <a:r>
              <a:rPr lang="en-US" sz="3000" b="1"/>
              <a:t>oscilloscope </a:t>
            </a:r>
            <a:r>
              <a:rPr lang="en-US" sz="3000"/>
              <a:t>normally has control sections divided into </a:t>
            </a:r>
            <a:r>
              <a:rPr lang="en-US" sz="3000" b="1"/>
              <a:t>Vertical</a:t>
            </a:r>
            <a:r>
              <a:rPr lang="en-US" sz="3000"/>
              <a:t>, </a:t>
            </a:r>
            <a:r>
              <a:rPr lang="en-US" sz="3000" b="1"/>
              <a:t>Horizontal</a:t>
            </a:r>
            <a:r>
              <a:rPr lang="en-US" sz="3000"/>
              <a:t>, and </a:t>
            </a:r>
            <a:r>
              <a:rPr lang="en-US" sz="3000" b="1"/>
              <a:t>Trigger</a:t>
            </a:r>
            <a:r>
              <a:rPr lang="en-US" sz="3000"/>
              <a:t> sections. There are also display controls and input connectors.</a:t>
            </a:r>
          </a:p>
        </p:txBody>
      </p:sp>
      <p:pic>
        <p:nvPicPr>
          <p:cNvPr id="6147" name="Picture 4" descr="OS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188913"/>
            <a:ext cx="6859588" cy="3598862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84063444.wav">
            <a:hlinkClick r:id="" action="ppaction://media"/>
          </p:cNvPr>
          <p:cNvPicPr>
            <a:picLocks noChangeAspect="1"/>
          </p:cNvPicPr>
          <p:nvPr>
            <a:wavAudioFile r:embed="rId1" name="8406E49B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7100" y="3429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07950" y="115888"/>
            <a:ext cx="8999538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 sz="3000"/>
              <a:t>   The </a:t>
            </a:r>
            <a:r>
              <a:rPr lang="en-US" sz="3000" b="1"/>
              <a:t>oscilloscope</a:t>
            </a:r>
            <a:r>
              <a:rPr lang="en-US" sz="3000"/>
              <a:t> is basically a graph displaying device, it draws a graph of an electrical signal. In most applications, the graph shows how signals change over time: the vertical (</a:t>
            </a:r>
            <a:r>
              <a:rPr lang="en-US" sz="3000" b="1"/>
              <a:t>Y</a:t>
            </a:r>
            <a:r>
              <a:rPr lang="en-US" sz="3000"/>
              <a:t>) axis represents voltage and the horizontal (</a:t>
            </a:r>
            <a:r>
              <a:rPr lang="en-US" sz="3000" b="1"/>
              <a:t>X</a:t>
            </a:r>
            <a:r>
              <a:rPr lang="en-US" sz="3000"/>
              <a:t>) axis represents time. The intensity or brightness of the display is sometimes called the (</a:t>
            </a:r>
            <a:r>
              <a:rPr lang="en-US" sz="3000" b="1"/>
              <a:t>Z</a:t>
            </a:r>
            <a:r>
              <a:rPr lang="en-US" sz="3000"/>
              <a:t>) axis.</a:t>
            </a:r>
          </a:p>
        </p:txBody>
      </p:sp>
      <p:pic>
        <p:nvPicPr>
          <p:cNvPr id="7171" name="Picture 4" descr="oscillosco1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068638"/>
            <a:ext cx="6669087" cy="3598862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A7D3444.wav">
            <a:hlinkClick r:id="" action="ppaction://media"/>
          </p:cNvPr>
          <p:cNvPicPr>
            <a:picLocks noChangeAspect="1"/>
          </p:cNvPicPr>
          <p:nvPr>
            <a:wavAudioFile r:embed="rId1" name="1A7D1D89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3138" y="30686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7950" y="188913"/>
            <a:ext cx="8999538" cy="172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 sz="3200" b="1"/>
              <a:t>How Does an Oscilloscope Work?</a:t>
            </a:r>
          </a:p>
          <a:p>
            <a:pPr algn="just" rtl="0" eaLnBrk="1" hangingPunct="1">
              <a:spcBef>
                <a:spcPct val="50000"/>
              </a:spcBef>
            </a:pPr>
            <a:r>
              <a:rPr lang="en-US" sz="3000"/>
              <a:t>   An outline explanation of how an </a:t>
            </a:r>
            <a:r>
              <a:rPr lang="en-US" sz="3000" b="1"/>
              <a:t>oscilloscope</a:t>
            </a:r>
            <a:r>
              <a:rPr lang="en-US" sz="3000"/>
              <a:t> works can be given using the block diagram.</a:t>
            </a:r>
          </a:p>
        </p:txBody>
      </p:sp>
      <p:pic>
        <p:nvPicPr>
          <p:cNvPr id="8195" name="Picture 3" descr="OSC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33600"/>
            <a:ext cx="7853362" cy="4497388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FA13460.wav">
            <a:hlinkClick r:id="" action="ppaction://media"/>
          </p:cNvPr>
          <p:cNvPicPr>
            <a:picLocks noChangeAspect="1"/>
          </p:cNvPicPr>
          <p:nvPr>
            <a:wavAudioFile r:embed="rId1" name="1FA1FC0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312742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07950" y="981075"/>
            <a:ext cx="8999538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 sz="3000"/>
              <a:t>   Cathode rays exist in the form of streams of high-speed electrons emitted from the heating of a (</a:t>
            </a:r>
            <a:r>
              <a:rPr lang="en-US" sz="3000" b="1"/>
              <a:t>cathode</a:t>
            </a:r>
            <a:r>
              <a:rPr lang="en-US" sz="3000"/>
              <a:t>) inside      a vacuum tube, at its rear end. The electron beam emitted by the heated (</a:t>
            </a:r>
            <a:r>
              <a:rPr lang="en-US" sz="3000" b="1"/>
              <a:t>cathode</a:t>
            </a:r>
            <a:r>
              <a:rPr lang="en-US" sz="3000"/>
              <a:t>) at the rear end of the tube is accelerated and focused by one or more (</a:t>
            </a:r>
            <a:r>
              <a:rPr lang="en-US" sz="3000" b="1"/>
              <a:t>anode</a:t>
            </a:r>
            <a:r>
              <a:rPr lang="en-US" sz="3000"/>
              <a:t>), and strikes the front of the tube, producing a bright spot on the phosphorescent screen.</a:t>
            </a:r>
          </a:p>
          <a:p>
            <a:pPr algn="just" rtl="0" eaLnBrk="1" hangingPunct="1">
              <a:spcBef>
                <a:spcPct val="50000"/>
              </a:spcBef>
            </a:pPr>
            <a:r>
              <a:rPr lang="en-US" sz="3000"/>
              <a:t>   The emitted electrons are due to the voltage difference applied across the two electrodes (</a:t>
            </a:r>
            <a:r>
              <a:rPr lang="en-US" sz="3000" b="1"/>
              <a:t>the CRT screen typically forms the anode</a:t>
            </a:r>
            <a:r>
              <a:rPr lang="en-US" sz="3000"/>
              <a:t>).</a:t>
            </a:r>
          </a:p>
        </p:txBody>
      </p:sp>
      <p:pic>
        <p:nvPicPr>
          <p:cNvPr id="2" name="3A633460.wav">
            <a:hlinkClick r:id="" action="ppaction://media"/>
          </p:cNvPr>
          <p:cNvPicPr>
            <a:picLocks noChangeAspect="1"/>
          </p:cNvPicPr>
          <p:nvPr>
            <a:wavAudioFile r:embed="rId1" name="3A638DF3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357301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07950" y="1949450"/>
            <a:ext cx="8999538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rtl="0" eaLnBrk="1" hangingPunct="1">
              <a:spcBef>
                <a:spcPct val="50000"/>
              </a:spcBef>
            </a:pPr>
            <a:r>
              <a:rPr lang="en-US" sz="3000" dirty="0"/>
              <a:t>   The electron beam is then perturbed (</a:t>
            </a:r>
            <a:r>
              <a:rPr lang="en-US" sz="3000" b="1" dirty="0"/>
              <a:t>deflected or bent</a:t>
            </a:r>
            <a:r>
              <a:rPr lang="en-US" sz="3000" dirty="0"/>
              <a:t>), either by a magnetic or an electric field, to trace over (</a:t>
            </a:r>
            <a:r>
              <a:rPr lang="en-US" sz="3000" b="1" dirty="0"/>
              <a:t>scan</a:t>
            </a:r>
            <a:r>
              <a:rPr lang="en-US" sz="3000" dirty="0"/>
              <a:t>) the inside surface of the screen (</a:t>
            </a:r>
            <a:r>
              <a:rPr lang="en-US" sz="3000" b="1" dirty="0"/>
              <a:t>anode</a:t>
            </a:r>
            <a:r>
              <a:rPr lang="en-US" sz="3000" dirty="0"/>
              <a:t>).</a:t>
            </a:r>
          </a:p>
          <a:p>
            <a:pPr algn="just" rtl="0" eaLnBrk="1" hangingPunct="1">
              <a:spcBef>
                <a:spcPct val="50000"/>
              </a:spcBef>
            </a:pPr>
            <a:r>
              <a:rPr lang="en-US" sz="3000" dirty="0"/>
              <a:t>   The screen is covered with a phosphorescent coating (</a:t>
            </a:r>
            <a:r>
              <a:rPr lang="en-US" sz="3000" b="1" dirty="0"/>
              <a:t>often transition metals or rare earth elements</a:t>
            </a:r>
            <a:r>
              <a:rPr lang="en-US" sz="3000" dirty="0"/>
              <a:t>), which emits visible light when excited by the electrons.</a:t>
            </a:r>
          </a:p>
        </p:txBody>
      </p:sp>
      <p:pic>
        <p:nvPicPr>
          <p:cNvPr id="2" name="EEE33476.wav">
            <a:hlinkClick r:id="" action="ppaction://media"/>
          </p:cNvPr>
          <p:cNvPicPr>
            <a:picLocks noChangeAspect="1"/>
          </p:cNvPicPr>
          <p:nvPr>
            <a:wavAudioFile r:embed="rId1" name="EEE3FA1B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19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