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68" r:id="rId14"/>
  </p:sldIdLst>
  <p:sldSz cx="14630400" cy="8229600"/>
  <p:notesSz cx="8229600" cy="14630400"/>
  <p:embeddedFontLs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Petrona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BEC"/>
    <a:srgbClr val="FA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60850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45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131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20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9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6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20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99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57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28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47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19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19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bg>
      <p:bgPr>
        <a:solidFill>
          <a:srgbClr val="000000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5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bg>
      <p:bgPr>
        <a:solidFill>
          <a:srgbClr val="00000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6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7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bg>
      <p:bgPr>
        <a:solidFill>
          <a:srgbClr val="0000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8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bg>
      <p:bgPr>
        <a:solidFill>
          <a:srgbClr val="000000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9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bg>
      <p:bgPr>
        <a:solidFill>
          <a:srgbClr val="00000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11" descr="preencoded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web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6280190" y="2678311"/>
            <a:ext cx="7556421" cy="14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en-US" sz="46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Blood, Lymph &amp; Immune Systems</a:t>
            </a:r>
            <a:endParaRPr sz="4650" b="0" i="0" u="none" strike="noStrike" cap="none" dirty="0"/>
          </a:p>
        </p:txBody>
      </p:sp>
      <p:sp>
        <p:nvSpPr>
          <p:cNvPr id="59" name="Google Shape;59;p13"/>
          <p:cNvSpPr/>
          <p:nvPr/>
        </p:nvSpPr>
        <p:spPr>
          <a:xfrm>
            <a:off x="7536640" y="5045529"/>
            <a:ext cx="5460053" cy="505760"/>
          </a:xfrm>
          <a:prstGeom prst="roundRect">
            <a:avLst>
              <a:gd name="adj" fmla="val 17880"/>
            </a:avLst>
          </a:prstGeom>
          <a:solidFill>
            <a:srgbClr val="CC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857779" y="5094516"/>
            <a:ext cx="5013723" cy="43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ar-IQ" sz="2400" b="1" dirty="0" err="1">
                <a:latin typeface="Petrona" panose="020B0604020202020204" charset="0"/>
              </a:rPr>
              <a:t>Assist.Lect</a:t>
            </a:r>
            <a:r>
              <a:rPr lang="ar-IQ" sz="2400" b="1" dirty="0" smtClean="0">
                <a:latin typeface="Petrona" panose="020B0604020202020204" charset="0"/>
              </a:rPr>
              <a:t>. </a:t>
            </a:r>
            <a:r>
              <a:rPr lang="ar-IQ" sz="2400" b="1" dirty="0" err="1" smtClean="0">
                <a:latin typeface="Petrona" panose="020B0604020202020204" charset="0"/>
              </a:rPr>
              <a:t>Noor</a:t>
            </a:r>
            <a:r>
              <a:rPr lang="ar-IQ" sz="2400" b="1" dirty="0" smtClean="0">
                <a:latin typeface="Petrona" panose="020B0604020202020204" charset="0"/>
              </a:rPr>
              <a:t> </a:t>
            </a:r>
            <a:r>
              <a:rPr lang="ar-IQ" sz="2400" b="1" dirty="0" err="1">
                <a:latin typeface="Petrona" panose="020B0604020202020204" charset="0"/>
              </a:rPr>
              <a:t>Alaa</a:t>
            </a:r>
            <a:r>
              <a:rPr lang="ar-IQ" sz="2400" b="1" dirty="0">
                <a:latin typeface="Petrona" panose="020B0604020202020204" charset="0"/>
              </a:rPr>
              <a:t> </a:t>
            </a:r>
            <a:r>
              <a:rPr lang="ar-IQ" sz="2400" b="1" dirty="0" err="1">
                <a:latin typeface="Petrona" panose="020B0604020202020204" charset="0"/>
              </a:rPr>
              <a:t>Abdulrazziq</a:t>
            </a:r>
            <a:endParaRPr lang="ar-IQ" sz="2400" b="1" dirty="0">
              <a:latin typeface="Petrona" panose="020B060402020202020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79" y="755650"/>
            <a:ext cx="1567324" cy="156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1983" b="-1"/>
          <a:stretch/>
        </p:blipFill>
        <p:spPr>
          <a:xfrm>
            <a:off x="10499272" y="352372"/>
            <a:ext cx="1583871" cy="1963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>
            <a:off x="793790" y="1367909"/>
            <a:ext cx="9525867" cy="7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en-US" sz="465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Final Integration: Key Takeaways</a:t>
            </a:r>
            <a:endParaRPr sz="4650" b="0" i="0" u="none" strike="noStrike" cap="none" dirty="0"/>
          </a:p>
        </p:txBody>
      </p:sp>
      <p:sp>
        <p:nvSpPr>
          <p:cNvPr id="222" name="Google Shape;222;p22"/>
          <p:cNvSpPr/>
          <p:nvPr/>
        </p:nvSpPr>
        <p:spPr>
          <a:xfrm>
            <a:off x="793790" y="2679144"/>
            <a:ext cx="3352681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Petrona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Immune System Balance</a:t>
            </a:r>
            <a:endParaRPr sz="2300" b="0" i="0" u="none" strike="noStrike" cap="none"/>
          </a:p>
        </p:txBody>
      </p:sp>
      <p:sp>
        <p:nvSpPr>
          <p:cNvPr id="223" name="Google Shape;223;p22"/>
          <p:cNvSpPr/>
          <p:nvPr/>
        </p:nvSpPr>
        <p:spPr>
          <a:xfrm>
            <a:off x="793790" y="3306366"/>
            <a:ext cx="3008948" cy="3300055"/>
          </a:xfrm>
          <a:prstGeom prst="roundRect">
            <a:avLst>
              <a:gd name="adj" fmla="val 4862"/>
            </a:avLst>
          </a:prstGeom>
          <a:solidFill>
            <a:srgbClr val="FFFFFF">
              <a:alpha val="94901"/>
            </a:srgbClr>
          </a:solidFill>
          <a:ln w="3047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763310" y="3306366"/>
            <a:ext cx="121920" cy="3300055"/>
          </a:xfrm>
          <a:prstGeom prst="roundRect">
            <a:avLst>
              <a:gd name="adj" fmla="val 78139"/>
            </a:avLst>
          </a:prstGeom>
          <a:solidFill>
            <a:srgbClr val="007E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1142524" y="3563660"/>
            <a:ext cx="240291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Innate Immunity</a:t>
            </a:r>
            <a:endParaRPr sz="2300" b="0" i="0" u="none" strike="noStrike" cap="none" dirty="0"/>
          </a:p>
        </p:txBody>
      </p:sp>
      <p:sp>
        <p:nvSpPr>
          <p:cNvPr id="226" name="Google Shape;226;p22"/>
          <p:cNvSpPr/>
          <p:nvPr/>
        </p:nvSpPr>
        <p:spPr>
          <a:xfrm>
            <a:off x="1011377" y="4545270"/>
            <a:ext cx="2402919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Macrophages and neutrophils provide rapid, non-specific first-line defense</a:t>
            </a:r>
            <a:endParaRPr sz="1750" b="0" i="0" u="none" strike="noStrike" cap="none" dirty="0"/>
          </a:p>
        </p:txBody>
      </p:sp>
      <p:sp>
        <p:nvSpPr>
          <p:cNvPr id="227" name="Google Shape;227;p22"/>
          <p:cNvSpPr/>
          <p:nvPr/>
        </p:nvSpPr>
        <p:spPr>
          <a:xfrm>
            <a:off x="4029551" y="3306366"/>
            <a:ext cx="3008948" cy="3300055"/>
          </a:xfrm>
          <a:prstGeom prst="roundRect">
            <a:avLst>
              <a:gd name="adj" fmla="val 4862"/>
            </a:avLst>
          </a:prstGeom>
          <a:solidFill>
            <a:srgbClr val="FFFFFF">
              <a:alpha val="94901"/>
            </a:srgbClr>
          </a:solidFill>
          <a:ln w="3047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3999071" y="3306366"/>
            <a:ext cx="121920" cy="3300055"/>
          </a:xfrm>
          <a:prstGeom prst="roundRect">
            <a:avLst>
              <a:gd name="adj" fmla="val 78139"/>
            </a:avLst>
          </a:prstGeom>
          <a:solidFill>
            <a:srgbClr val="007E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4317324" y="3567839"/>
            <a:ext cx="3032403" cy="7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Adaptive Immunity</a:t>
            </a:r>
            <a:endParaRPr sz="2300" b="0" i="0" u="none" strike="noStrike" cap="none" dirty="0"/>
          </a:p>
        </p:txBody>
      </p:sp>
      <p:sp>
        <p:nvSpPr>
          <p:cNvPr id="230" name="Google Shape;230;p22"/>
          <p:cNvSpPr/>
          <p:nvPr/>
        </p:nvSpPr>
        <p:spPr>
          <a:xfrm>
            <a:off x="4378285" y="4420311"/>
            <a:ext cx="2402919" cy="181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 cells and T cells deliver targeted, antigen-specific responses with lasting memory</a:t>
            </a:r>
            <a:endParaRPr sz="1750" b="0" i="0" u="none" strike="noStrike" cap="none"/>
          </a:p>
        </p:txBody>
      </p:sp>
      <p:sp>
        <p:nvSpPr>
          <p:cNvPr id="231" name="Google Shape;231;p22"/>
          <p:cNvSpPr/>
          <p:nvPr/>
        </p:nvSpPr>
        <p:spPr>
          <a:xfrm>
            <a:off x="7436168" y="2452330"/>
            <a:ext cx="6571417" cy="4409242"/>
          </a:xfrm>
          <a:prstGeom prst="roundRect">
            <a:avLst>
              <a:gd name="adj" fmla="val 3704"/>
            </a:avLst>
          </a:prstGeom>
          <a:solidFill>
            <a:srgbClr val="007EBD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8448428" y="2859738"/>
            <a:ext cx="4101941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>
                <a:solidFill>
                  <a:schemeClr val="bg1"/>
                </a:solidFill>
                <a:latin typeface="Petrona"/>
                <a:ea typeface="Petrona"/>
                <a:cs typeface="Petrona"/>
                <a:sym typeface="Petrona"/>
              </a:rPr>
              <a:t>Disease Categories at a Glance</a:t>
            </a:r>
            <a:endParaRPr sz="2300" b="0" i="0" u="none" strike="noStrike" cap="none" dirty="0">
              <a:solidFill>
                <a:schemeClr val="bg1"/>
              </a:solidFill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7662982" y="3749695"/>
            <a:ext cx="6117788" cy="213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Inter"/>
              <a:buNone/>
            </a:pPr>
            <a:r>
              <a:rPr lang="en-US" sz="1750" b="1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Deficiency → AIDS (immune suppression)</a:t>
            </a:r>
            <a:endParaRPr sz="1750" b="1" i="0" u="none" strike="noStrike" cap="none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Inter"/>
              <a:buNone/>
            </a:pPr>
            <a:r>
              <a:rPr lang="en-US" sz="1750" b="1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Overreaction → Allergy (hypersensitivity)</a:t>
            </a:r>
            <a:endParaRPr sz="1750" b="1" i="0" u="none" strike="noStrike" cap="none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Inter"/>
              <a:buNone/>
            </a:pPr>
            <a:r>
              <a:rPr lang="en-US" sz="1750" b="1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Dysfunction → Anemia, Hemophilia, </a:t>
            </a:r>
            <a:r>
              <a:rPr lang="en-US" sz="1750" b="1" i="0" u="none" strike="noStrike" cap="none" dirty="0" smtClean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Edema</a:t>
            </a:r>
            <a:endParaRPr sz="1750" b="1" i="0" u="none" strike="noStrike" cap="none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Inter"/>
              <a:buNone/>
            </a:pPr>
            <a:r>
              <a:rPr lang="en-US" sz="1750" b="1" i="0" u="none" strike="noStrike" cap="none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Infection → Mononucleosis (EBV)</a:t>
            </a:r>
            <a:endParaRPr sz="1750" b="1" i="0" u="none" strike="noStrike" cap="none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6280190" y="726281"/>
            <a:ext cx="6712863" cy="63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316"/>
              </a:lnSpc>
              <a:buSzPts val="3950"/>
            </a:pPr>
            <a:r>
              <a:rPr lang="en-US" sz="3950" b="1" dirty="0">
                <a:latin typeface="Petrona"/>
                <a:ea typeface="Petrona"/>
                <a:cs typeface="Petrona"/>
                <a:sym typeface="Petrona"/>
              </a:rPr>
              <a:t>Knowledge Check (Quiz)</a:t>
            </a:r>
            <a:endParaRPr sz="3950" b="0" i="0" u="none" strike="noStrike" cap="none" dirty="0"/>
          </a:p>
        </p:txBody>
      </p:sp>
      <p:sp>
        <p:nvSpPr>
          <p:cNvPr id="68" name="Google Shape;68;p14"/>
          <p:cNvSpPr/>
          <p:nvPr/>
        </p:nvSpPr>
        <p:spPr>
          <a:xfrm>
            <a:off x="6280190" y="1604605"/>
            <a:ext cx="7556421" cy="1857018"/>
          </a:xfrm>
          <a:prstGeom prst="roundRect">
            <a:avLst>
              <a:gd name="adj" fmla="val 4361"/>
            </a:avLst>
          </a:prstGeom>
          <a:solidFill>
            <a:srgbClr val="FFFFFF">
              <a:alpha val="94901"/>
            </a:srgbClr>
          </a:solidFill>
          <a:ln w="22850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303050" y="1627465"/>
            <a:ext cx="771168" cy="1811298"/>
          </a:xfrm>
          <a:prstGeom prst="roundRect">
            <a:avLst>
              <a:gd name="adj" fmla="val 6943"/>
            </a:avLst>
          </a:prstGeom>
          <a:solidFill>
            <a:srgbClr val="E3EB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540222" y="2352318"/>
            <a:ext cx="289203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50"/>
              <a:buFont typeface="Petrona"/>
              <a:buNone/>
            </a:pPr>
            <a:r>
              <a:rPr lang="en-US" sz="22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1</a:t>
            </a:r>
            <a:endParaRPr sz="2250" b="0" i="0" u="none" strike="noStrike" cap="none"/>
          </a:p>
        </p:txBody>
      </p:sp>
      <p:sp>
        <p:nvSpPr>
          <p:cNvPr id="71" name="Google Shape;71;p14"/>
          <p:cNvSpPr/>
          <p:nvPr/>
        </p:nvSpPr>
        <p:spPr>
          <a:xfrm>
            <a:off x="7238048" y="1796143"/>
            <a:ext cx="5400266" cy="34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641"/>
              </a:lnSpc>
              <a:buClr>
                <a:srgbClr val="272525"/>
              </a:buClr>
              <a:buSzPts val="1950"/>
            </a:pPr>
            <a:r>
              <a:rPr lang="en-US" sz="1950" b="1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1. What is the main role of macrophages?</a:t>
            </a:r>
            <a:endParaRPr sz="1950" b="0" i="0" u="none" strike="noStrike" cap="none" dirty="0"/>
          </a:p>
        </p:txBody>
      </p:sp>
      <p:sp>
        <p:nvSpPr>
          <p:cNvPr id="73" name="Google Shape;73;p14"/>
          <p:cNvSpPr/>
          <p:nvPr/>
        </p:nvSpPr>
        <p:spPr>
          <a:xfrm>
            <a:off x="7238048" y="2300288"/>
            <a:ext cx="6382941" cy="62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a) Produce </a:t>
            </a: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hormones</a:t>
            </a:r>
          </a:p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) Destroy </a:t>
            </a: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pathogens</a:t>
            </a:r>
          </a:p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) Carry oxygen</a:t>
            </a:r>
            <a:endParaRPr sz="1500" b="0" i="0" u="none" strike="noStrike" cap="none" dirty="0"/>
          </a:p>
        </p:txBody>
      </p:sp>
      <p:sp>
        <p:nvSpPr>
          <p:cNvPr id="74" name="Google Shape;74;p14"/>
          <p:cNvSpPr/>
          <p:nvPr/>
        </p:nvSpPr>
        <p:spPr>
          <a:xfrm>
            <a:off x="6280190" y="3625453"/>
            <a:ext cx="7556421" cy="1857018"/>
          </a:xfrm>
          <a:prstGeom prst="roundRect">
            <a:avLst>
              <a:gd name="adj" fmla="val 4361"/>
            </a:avLst>
          </a:prstGeom>
          <a:solidFill>
            <a:srgbClr val="FFFFFF">
              <a:alpha val="94901"/>
            </a:srgbClr>
          </a:solidFill>
          <a:ln w="22850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6303050" y="3648313"/>
            <a:ext cx="771168" cy="1811298"/>
          </a:xfrm>
          <a:prstGeom prst="roundRect">
            <a:avLst>
              <a:gd name="adj" fmla="val 6943"/>
            </a:avLst>
          </a:prstGeom>
          <a:solidFill>
            <a:srgbClr val="E3EB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6540222" y="4373166"/>
            <a:ext cx="289203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50"/>
              <a:buFont typeface="Petrona"/>
              <a:buNone/>
            </a:pPr>
            <a:r>
              <a:rPr lang="en-US" sz="22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2</a:t>
            </a:r>
            <a:endParaRPr sz="2250" b="0" i="0" u="none" strike="noStrike" cap="none"/>
          </a:p>
        </p:txBody>
      </p:sp>
      <p:sp>
        <p:nvSpPr>
          <p:cNvPr id="80" name="Google Shape;80;p14"/>
          <p:cNvSpPr/>
          <p:nvPr/>
        </p:nvSpPr>
        <p:spPr>
          <a:xfrm>
            <a:off x="6280190" y="5646301"/>
            <a:ext cx="7556421" cy="1857018"/>
          </a:xfrm>
          <a:prstGeom prst="roundRect">
            <a:avLst>
              <a:gd name="adj" fmla="val 4361"/>
            </a:avLst>
          </a:prstGeom>
          <a:solidFill>
            <a:srgbClr val="FFFFFF">
              <a:alpha val="94901"/>
            </a:srgbClr>
          </a:solidFill>
          <a:ln w="22850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6303050" y="5669161"/>
            <a:ext cx="771168" cy="1811298"/>
          </a:xfrm>
          <a:prstGeom prst="roundRect">
            <a:avLst>
              <a:gd name="adj" fmla="val 6943"/>
            </a:avLst>
          </a:prstGeom>
          <a:solidFill>
            <a:srgbClr val="E3EB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6540222" y="6394013"/>
            <a:ext cx="289203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50"/>
              <a:buFont typeface="Petrona"/>
              <a:buNone/>
            </a:pPr>
            <a:r>
              <a:rPr lang="en-US" sz="22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3</a:t>
            </a:r>
            <a:endParaRPr sz="2250" b="0" i="0" u="none" strike="noStrike" cap="none"/>
          </a:p>
        </p:txBody>
      </p:sp>
      <p:sp>
        <p:nvSpPr>
          <p:cNvPr id="22" name="Rounded Rectangle 21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3" name="Google Shape;71;p14"/>
          <p:cNvSpPr/>
          <p:nvPr/>
        </p:nvSpPr>
        <p:spPr>
          <a:xfrm>
            <a:off x="7276145" y="3816340"/>
            <a:ext cx="6064298" cy="31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641"/>
              </a:lnSpc>
              <a:buClr>
                <a:srgbClr val="272525"/>
              </a:buClr>
              <a:buSzPts val="1950"/>
            </a:pPr>
            <a:r>
              <a:rPr lang="en-US" sz="1950" b="1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2. Which condition is NOT a disease but a symptom?</a:t>
            </a:r>
            <a:endParaRPr sz="1950" b="0" i="0" u="none" strike="noStrike" cap="none" dirty="0"/>
          </a:p>
        </p:txBody>
      </p:sp>
      <p:sp>
        <p:nvSpPr>
          <p:cNvPr id="24" name="Google Shape;73;p14"/>
          <p:cNvSpPr/>
          <p:nvPr/>
        </p:nvSpPr>
        <p:spPr>
          <a:xfrm>
            <a:off x="7276145" y="4297829"/>
            <a:ext cx="6382941" cy="62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a) </a:t>
            </a: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Leukemia</a:t>
            </a:r>
          </a:p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) </a:t>
            </a: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Anemia</a:t>
            </a:r>
          </a:p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) AIDS</a:t>
            </a:r>
            <a:endParaRPr sz="1500" b="0" i="0" u="none" strike="noStrike" cap="none" dirty="0"/>
          </a:p>
        </p:txBody>
      </p:sp>
      <p:sp>
        <p:nvSpPr>
          <p:cNvPr id="25" name="Google Shape;71;p14"/>
          <p:cNvSpPr/>
          <p:nvPr/>
        </p:nvSpPr>
        <p:spPr>
          <a:xfrm>
            <a:off x="7311390" y="5889868"/>
            <a:ext cx="5400266" cy="34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641"/>
              </a:lnSpc>
              <a:buClr>
                <a:srgbClr val="272525"/>
              </a:buClr>
              <a:buSzPts val="1950"/>
            </a:pPr>
            <a:r>
              <a:rPr lang="en-US" sz="1950" b="1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3. Autoimmune disease means:</a:t>
            </a:r>
            <a:endParaRPr sz="1950" b="0" i="0" u="none" strike="noStrike" cap="none" dirty="0"/>
          </a:p>
        </p:txBody>
      </p:sp>
      <p:sp>
        <p:nvSpPr>
          <p:cNvPr id="26" name="Google Shape;73;p14"/>
          <p:cNvSpPr/>
          <p:nvPr/>
        </p:nvSpPr>
        <p:spPr>
          <a:xfrm>
            <a:off x="7311390" y="6394013"/>
            <a:ext cx="6382941" cy="62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a) Weak </a:t>
            </a: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immunity</a:t>
            </a:r>
          </a:p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</a:t>
            </a: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) Body attacks </a:t>
            </a: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itself</a:t>
            </a:r>
          </a:p>
          <a:p>
            <a:pPr marL="342900" lvl="0" indent="-342900">
              <a:lnSpc>
                <a:spcPct val="146666"/>
              </a:lnSpc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dirty="0" smtClean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</a:t>
            </a:r>
            <a:r>
              <a:rPr lang="en-US" sz="150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) External infection</a:t>
            </a:r>
            <a:endParaRPr sz="15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45357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196" y="837131"/>
            <a:ext cx="9913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🎯 Activity: “True or False – Fix the Mistake”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0196" y="1680822"/>
            <a:ext cx="8065477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Ready Statements: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Macrophages produce hormones.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The immune system protects the body from pathogens.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B cells produce antibodies.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T cells carry oxygen in the blood.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Lymph nodes help filter infections.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dirty="0"/>
              <a:t>immune system has memory.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Red blood cells fight infection.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/>
              <a:t>The spleen is part of the immune system.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725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14071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6809014" y="865839"/>
            <a:ext cx="7135587" cy="14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25806"/>
              </a:lnSpc>
              <a:buSzPts val="4650"/>
            </a:pPr>
            <a:r>
              <a:rPr lang="en-US" sz="2800" b="1" dirty="0">
                <a:latin typeface="Petrona"/>
                <a:ea typeface="Petrona"/>
                <a:cs typeface="Petrona"/>
                <a:sym typeface="Petrona"/>
              </a:rPr>
              <a:t>🎯 Learning </a:t>
            </a: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Objectives</a:t>
            </a:r>
          </a:p>
          <a:p>
            <a:pPr marL="457200" lvl="0" indent="-457200">
              <a:lnSpc>
                <a:spcPct val="125806"/>
              </a:lnSpc>
              <a:buSzPts val="4650"/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By </a:t>
            </a:r>
            <a:r>
              <a:rPr lang="en-US" sz="2800" b="1" dirty="0">
                <a:latin typeface="Petrona"/>
                <a:ea typeface="Petrona"/>
                <a:cs typeface="Petrona"/>
                <a:sym typeface="Petrona"/>
              </a:rPr>
              <a:t>the end of this module, you will be able to</a:t>
            </a: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:</a:t>
            </a:r>
          </a:p>
          <a:p>
            <a:pPr marL="457200" lvl="0" indent="-457200">
              <a:lnSpc>
                <a:spcPct val="125806"/>
              </a:lnSpc>
              <a:buSzPts val="4650"/>
              <a:buFontTx/>
              <a:buChar char="-"/>
            </a:pP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Explain </a:t>
            </a:r>
            <a:r>
              <a:rPr lang="en-US" sz="2800" b="1" dirty="0">
                <a:latin typeface="Petrona"/>
                <a:ea typeface="Petrona"/>
                <a:cs typeface="Petrona"/>
                <a:sym typeface="Petrona"/>
              </a:rPr>
              <a:t>the role of white blood cells (WBCs) in </a:t>
            </a: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immunity</a:t>
            </a:r>
          </a:p>
          <a:p>
            <a:pPr marL="457200" lvl="0" indent="-457200">
              <a:lnSpc>
                <a:spcPct val="125806"/>
              </a:lnSpc>
              <a:buSzPts val="4650"/>
              <a:buFontTx/>
              <a:buChar char="-"/>
            </a:pP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Differentiate </a:t>
            </a:r>
            <a:r>
              <a:rPr lang="en-US" sz="2800" b="1" dirty="0">
                <a:latin typeface="Petrona"/>
                <a:ea typeface="Petrona"/>
                <a:cs typeface="Petrona"/>
                <a:sym typeface="Petrona"/>
              </a:rPr>
              <a:t>between key blood and immune-related </a:t>
            </a: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disorders</a:t>
            </a:r>
          </a:p>
          <a:p>
            <a:pPr marL="457200" lvl="0" indent="-457200">
              <a:lnSpc>
                <a:spcPct val="125806"/>
              </a:lnSpc>
              <a:buSzPts val="4650"/>
              <a:buFontTx/>
              <a:buChar char="-"/>
            </a:pP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Analyze </a:t>
            </a:r>
            <a:r>
              <a:rPr lang="en-US" sz="2800" b="1" dirty="0">
                <a:latin typeface="Petrona"/>
                <a:ea typeface="Petrona"/>
                <a:cs typeface="Petrona"/>
                <a:sym typeface="Petrona"/>
              </a:rPr>
              <a:t>symptoms and link them to underlying </a:t>
            </a: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conditions</a:t>
            </a:r>
          </a:p>
          <a:p>
            <a:pPr marL="457200" lvl="0" indent="-457200">
              <a:lnSpc>
                <a:spcPct val="125806"/>
              </a:lnSpc>
              <a:buSzPts val="4650"/>
              <a:buFontTx/>
              <a:buChar char="-"/>
            </a:pPr>
            <a:r>
              <a:rPr lang="en-US" sz="2800" b="1" dirty="0" smtClean="0">
                <a:latin typeface="Petrona"/>
                <a:ea typeface="Petrona"/>
                <a:cs typeface="Petrona"/>
                <a:sym typeface="Petrona"/>
              </a:rPr>
              <a:t>Apply </a:t>
            </a:r>
            <a:r>
              <a:rPr lang="en-US" sz="2800" b="1" dirty="0">
                <a:latin typeface="Petrona"/>
                <a:ea typeface="Petrona"/>
                <a:cs typeface="Petrona"/>
                <a:sym typeface="Petrona"/>
              </a:rPr>
              <a:t>knowledge through real-life scenarios and activities</a:t>
            </a:r>
            <a:endParaRPr sz="2800" b="0" i="0" u="none" strike="noStrike" cap="none" dirty="0"/>
          </a:p>
        </p:txBody>
      </p:sp>
      <p:sp>
        <p:nvSpPr>
          <p:cNvPr id="2" name="Rounded Rectangle 1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2" r="8093"/>
          <a:stretch/>
        </p:blipFill>
        <p:spPr>
          <a:xfrm>
            <a:off x="0" y="0"/>
            <a:ext cx="6400800" cy="81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8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6280190" y="726281"/>
            <a:ext cx="6712863" cy="63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0"/>
              <a:buFont typeface="Petrona"/>
              <a:buNone/>
            </a:pPr>
            <a:r>
              <a:rPr lang="en-US" sz="395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Quick Oral Review Questions</a:t>
            </a:r>
            <a:endParaRPr sz="3950" b="0" i="0" u="none" strike="noStrike" cap="none"/>
          </a:p>
        </p:txBody>
      </p:sp>
      <p:sp>
        <p:nvSpPr>
          <p:cNvPr id="68" name="Google Shape;68;p14"/>
          <p:cNvSpPr/>
          <p:nvPr/>
        </p:nvSpPr>
        <p:spPr>
          <a:xfrm>
            <a:off x="6280190" y="2013237"/>
            <a:ext cx="7556421" cy="1857018"/>
          </a:xfrm>
          <a:prstGeom prst="roundRect">
            <a:avLst>
              <a:gd name="adj" fmla="val 4361"/>
            </a:avLst>
          </a:prstGeom>
          <a:solidFill>
            <a:srgbClr val="FFFFFF">
              <a:alpha val="94901"/>
            </a:srgbClr>
          </a:solidFill>
          <a:ln w="22850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303050" y="2048345"/>
            <a:ext cx="771168" cy="1811298"/>
          </a:xfrm>
          <a:prstGeom prst="roundRect">
            <a:avLst>
              <a:gd name="adj" fmla="val 6943"/>
            </a:avLst>
          </a:prstGeom>
          <a:solidFill>
            <a:srgbClr val="CC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540222" y="2352318"/>
            <a:ext cx="289203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50"/>
              <a:buFont typeface="Petrona"/>
              <a:buNone/>
            </a:pPr>
            <a:r>
              <a:rPr lang="en-US" sz="22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1</a:t>
            </a:r>
            <a:endParaRPr sz="2250" b="0" i="0" u="none" strike="noStrike" cap="none"/>
          </a:p>
        </p:txBody>
      </p:sp>
      <p:sp>
        <p:nvSpPr>
          <p:cNvPr id="71" name="Google Shape;71;p14"/>
          <p:cNvSpPr/>
          <p:nvPr/>
        </p:nvSpPr>
        <p:spPr>
          <a:xfrm>
            <a:off x="7238047" y="2075678"/>
            <a:ext cx="253043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50"/>
              <a:buFont typeface="Petrona"/>
              <a:buNone/>
            </a:pPr>
            <a:r>
              <a:rPr lang="en-US" sz="195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Blood Basics</a:t>
            </a:r>
            <a:endParaRPr sz="1950" b="0" i="0" u="none" strike="noStrike" cap="none" dirty="0"/>
          </a:p>
        </p:txBody>
      </p:sp>
      <p:sp>
        <p:nvSpPr>
          <p:cNvPr id="72" name="Google Shape;72;p14"/>
          <p:cNvSpPr/>
          <p:nvPr/>
        </p:nvSpPr>
        <p:spPr>
          <a:xfrm>
            <a:off x="7238047" y="2457630"/>
            <a:ext cx="6382941" cy="2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Inter"/>
              <a:buNone/>
            </a:pPr>
            <a:r>
              <a:rPr lang="en-US" sz="150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Components &amp; functions?</a:t>
            </a:r>
            <a:endParaRPr sz="1500" b="0" i="0" u="none" strike="noStrike" cap="none" dirty="0"/>
          </a:p>
        </p:txBody>
      </p:sp>
      <p:sp>
        <p:nvSpPr>
          <p:cNvPr id="73" name="Google Shape;73;p14"/>
          <p:cNvSpPr/>
          <p:nvPr/>
        </p:nvSpPr>
        <p:spPr>
          <a:xfrm>
            <a:off x="7275373" y="3018601"/>
            <a:ext cx="6382941" cy="62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Plasma, RBCs, WBCs, Platelets</a:t>
            </a:r>
            <a:endParaRPr sz="1500" b="0" i="0" u="none" strike="noStrike" cap="none" dirty="0"/>
          </a:p>
          <a:p>
            <a:pPr marL="342900" marR="0" lvl="0" indent="-34290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Transport of oxygen, nutrients, and waste</a:t>
            </a:r>
            <a:endParaRPr sz="1500" b="0" i="0" u="none" strike="noStrike" cap="none" dirty="0"/>
          </a:p>
        </p:txBody>
      </p:sp>
      <p:sp>
        <p:nvSpPr>
          <p:cNvPr id="76" name="Google Shape;76;p14"/>
          <p:cNvSpPr/>
          <p:nvPr/>
        </p:nvSpPr>
        <p:spPr>
          <a:xfrm>
            <a:off x="6540222" y="4373166"/>
            <a:ext cx="289203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50"/>
              <a:buFont typeface="Petrona"/>
              <a:buNone/>
            </a:pPr>
            <a:endParaRPr sz="2250" b="0" i="0" u="none" strike="noStrike" cap="none" dirty="0"/>
          </a:p>
        </p:txBody>
      </p:sp>
      <p:sp>
        <p:nvSpPr>
          <p:cNvPr id="78" name="Google Shape;78;p14"/>
          <p:cNvSpPr/>
          <p:nvPr/>
        </p:nvSpPr>
        <p:spPr>
          <a:xfrm>
            <a:off x="7238048" y="4255532"/>
            <a:ext cx="6382941" cy="2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Inter"/>
              <a:buNone/>
            </a:pPr>
            <a:endParaRPr sz="1500" b="0" i="0" u="none" strike="noStrike" cap="none" dirty="0"/>
          </a:p>
        </p:txBody>
      </p:sp>
      <p:sp>
        <p:nvSpPr>
          <p:cNvPr id="79" name="Google Shape;79;p14"/>
          <p:cNvSpPr/>
          <p:nvPr/>
        </p:nvSpPr>
        <p:spPr>
          <a:xfrm>
            <a:off x="7238048" y="4639032"/>
            <a:ext cx="6382941" cy="62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</a:pPr>
            <a:endParaRPr sz="1500" b="0" i="0" u="none" strike="noStrike" cap="none" dirty="0"/>
          </a:p>
        </p:txBody>
      </p:sp>
      <p:sp>
        <p:nvSpPr>
          <p:cNvPr id="80" name="Google Shape;80;p14"/>
          <p:cNvSpPr/>
          <p:nvPr/>
        </p:nvSpPr>
        <p:spPr>
          <a:xfrm>
            <a:off x="6303050" y="4321135"/>
            <a:ext cx="7556421" cy="1857018"/>
          </a:xfrm>
          <a:prstGeom prst="roundRect">
            <a:avLst>
              <a:gd name="adj" fmla="val 4361"/>
            </a:avLst>
          </a:prstGeom>
          <a:solidFill>
            <a:srgbClr val="FFFFFF">
              <a:alpha val="94901"/>
            </a:srgbClr>
          </a:solidFill>
          <a:ln w="22850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25641"/>
              </a:lnSpc>
              <a:buClr>
                <a:srgbClr val="272525"/>
              </a:buClr>
              <a:buSzPts val="1950"/>
            </a:pPr>
            <a:endParaRPr lang="en-US" sz="1950" dirty="0"/>
          </a:p>
        </p:txBody>
      </p:sp>
      <p:sp>
        <p:nvSpPr>
          <p:cNvPr id="81" name="Google Shape;81;p14"/>
          <p:cNvSpPr/>
          <p:nvPr/>
        </p:nvSpPr>
        <p:spPr>
          <a:xfrm>
            <a:off x="6303050" y="4354994"/>
            <a:ext cx="771168" cy="1811298"/>
          </a:xfrm>
          <a:prstGeom prst="roundRect">
            <a:avLst>
              <a:gd name="adj" fmla="val 6943"/>
            </a:avLst>
          </a:prstGeom>
          <a:solidFill>
            <a:srgbClr val="CC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6551950" y="5057046"/>
            <a:ext cx="289203" cy="36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250"/>
              <a:buFont typeface="Petrona"/>
              <a:buNone/>
            </a:pPr>
            <a:r>
              <a:rPr lang="en-US" sz="2250" b="1" i="0" u="none" strike="noStrike" cap="none" dirty="0" smtClean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2</a:t>
            </a:r>
            <a:endParaRPr sz="2250" b="0" i="0" u="none" strike="noStrike" cap="none" dirty="0"/>
          </a:p>
        </p:txBody>
      </p:sp>
      <p:sp>
        <p:nvSpPr>
          <p:cNvPr id="83" name="Google Shape;83;p14"/>
          <p:cNvSpPr/>
          <p:nvPr/>
        </p:nvSpPr>
        <p:spPr>
          <a:xfrm>
            <a:off x="7238047" y="4343362"/>
            <a:ext cx="253043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50"/>
              <a:buFont typeface="Petrona"/>
              <a:buNone/>
            </a:pPr>
            <a:r>
              <a:rPr lang="en-US" sz="195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Lymphatic System</a:t>
            </a:r>
            <a:endParaRPr sz="1950" b="0" i="0" u="none" strike="noStrike" cap="none" dirty="0"/>
          </a:p>
        </p:txBody>
      </p:sp>
      <p:sp>
        <p:nvSpPr>
          <p:cNvPr id="84" name="Google Shape;84;p14"/>
          <p:cNvSpPr/>
          <p:nvPr/>
        </p:nvSpPr>
        <p:spPr>
          <a:xfrm>
            <a:off x="7238048" y="4737259"/>
            <a:ext cx="6382941" cy="2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Inter"/>
              <a:buNone/>
            </a:pPr>
            <a:r>
              <a:rPr lang="en-US" sz="150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Formation &amp; function?</a:t>
            </a:r>
            <a:endParaRPr sz="1500" b="0" i="0" u="none" strike="noStrike" cap="none" dirty="0"/>
          </a:p>
        </p:txBody>
      </p:sp>
      <p:sp>
        <p:nvSpPr>
          <p:cNvPr id="85" name="Google Shape;85;p14"/>
          <p:cNvSpPr/>
          <p:nvPr/>
        </p:nvSpPr>
        <p:spPr>
          <a:xfrm>
            <a:off x="7238047" y="5200003"/>
            <a:ext cx="6382941" cy="62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Capillary fluid → lymph</a:t>
            </a:r>
            <a:endParaRPr sz="1500" b="0" i="0" u="none" strike="noStrike" cap="none" dirty="0"/>
          </a:p>
          <a:p>
            <a:pPr marL="342900" marR="0" lvl="0" indent="-342900" algn="l" rtl="0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00"/>
              <a:buFont typeface="Inter"/>
              <a:buChar char="•"/>
            </a:pPr>
            <a:r>
              <a:rPr lang="en-US" sz="15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Returns fluid to blood; lymph nodes filter infection</a:t>
            </a:r>
            <a:endParaRPr sz="1500" b="0" i="0" u="none" strike="noStrike" cap="none" dirty="0"/>
          </a:p>
        </p:txBody>
      </p:sp>
      <p:sp>
        <p:nvSpPr>
          <p:cNvPr id="22" name="Rounded Rectangle 21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25641"/>
              </a:lnSpc>
              <a:buClr>
                <a:srgbClr val="272525"/>
              </a:buClr>
              <a:buSzPts val="1950"/>
            </a:pPr>
            <a:r>
              <a:rPr lang="en-US" b="1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Lymphatic System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657344" y="545544"/>
            <a:ext cx="5856446" cy="61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0"/>
              <a:buFont typeface="Petrona"/>
              <a:buNone/>
            </a:pPr>
            <a:r>
              <a:rPr lang="en-US" sz="385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Immune System Overview</a:t>
            </a:r>
            <a:endParaRPr sz="3850" b="0" i="0" u="none" strike="noStrike" cap="none"/>
          </a:p>
        </p:txBody>
      </p:sp>
      <p:pic>
        <p:nvPicPr>
          <p:cNvPr id="92" name="Google Shape;92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44" y="1569958"/>
            <a:ext cx="8494752" cy="481357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9617869" y="2829639"/>
            <a:ext cx="4362688" cy="109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4827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The immune system is the body's primary defense network — identifying, neutralizing, and remembering pathogens to protect against future threats.</a:t>
            </a:r>
            <a:endParaRPr sz="1450" b="0" i="0" u="none" strike="noStrike" cap="none" dirty="0"/>
          </a:p>
        </p:txBody>
      </p:sp>
      <p:sp>
        <p:nvSpPr>
          <p:cNvPr id="94" name="Google Shape;94;p15"/>
          <p:cNvSpPr/>
          <p:nvPr/>
        </p:nvSpPr>
        <p:spPr>
          <a:xfrm>
            <a:off x="9617869" y="4103251"/>
            <a:ext cx="4362688" cy="985480"/>
          </a:xfrm>
          <a:prstGeom prst="roundRect">
            <a:avLst>
              <a:gd name="adj" fmla="val 8006"/>
            </a:avLst>
          </a:prstGeom>
          <a:solidFill>
            <a:srgbClr val="B6D6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5630" y="4379357"/>
            <a:ext cx="234791" cy="18776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10228183" y="4305657"/>
            <a:ext cx="3564612" cy="5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2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Inter"/>
              <a:buNone/>
            </a:pPr>
            <a:r>
              <a:rPr lang="en-US" sz="145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Key Organs:</a:t>
            </a:r>
            <a:r>
              <a:rPr lang="en-US" sz="1450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Spleen · Lymph Nodes · Bone Marrow</a:t>
            </a:r>
            <a:endParaRPr sz="1450" b="0" i="0" u="none" strike="noStrike" cap="none"/>
          </a:p>
        </p:txBody>
      </p:sp>
      <p:pic>
        <p:nvPicPr>
          <p:cNvPr id="97" name="Google Shape;97;p1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710" y="6739116"/>
            <a:ext cx="281702" cy="2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1267658" y="6733342"/>
            <a:ext cx="2465308" cy="30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00"/>
              <a:buFont typeface="Petrona"/>
              <a:buNone/>
            </a:pPr>
            <a:r>
              <a:rPr lang="en-US" sz="19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Detects Antigens</a:t>
            </a:r>
            <a:endParaRPr sz="1900" b="0" i="0" u="none" strike="noStrike" cap="none"/>
          </a:p>
        </p:txBody>
      </p:sp>
      <p:sp>
        <p:nvSpPr>
          <p:cNvPr id="99" name="Google Shape;99;p15"/>
          <p:cNvSpPr/>
          <p:nvPr/>
        </p:nvSpPr>
        <p:spPr>
          <a:xfrm>
            <a:off x="1267658" y="7134701"/>
            <a:ext cx="3698558" cy="5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27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Recognizes foreign substances and pathogens</a:t>
            </a:r>
            <a:endParaRPr sz="1450" b="0" i="0" u="none" strike="noStrike" cap="none"/>
          </a:p>
        </p:txBody>
      </p:sp>
      <p:pic>
        <p:nvPicPr>
          <p:cNvPr id="100" name="Google Shape;100;p1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1011" y="6739116"/>
            <a:ext cx="281702" cy="2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5770959" y="6733342"/>
            <a:ext cx="2465308" cy="30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00"/>
              <a:buFont typeface="Petrona"/>
              <a:buNone/>
            </a:pPr>
            <a:r>
              <a:rPr lang="en-US" sz="19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Eliminates Threats</a:t>
            </a:r>
            <a:endParaRPr sz="1900" b="0" i="0" u="none" strike="noStrike" cap="none"/>
          </a:p>
        </p:txBody>
      </p:sp>
      <p:sp>
        <p:nvSpPr>
          <p:cNvPr id="102" name="Google Shape;102;p15"/>
          <p:cNvSpPr/>
          <p:nvPr/>
        </p:nvSpPr>
        <p:spPr>
          <a:xfrm>
            <a:off x="5770959" y="7134701"/>
            <a:ext cx="3698677" cy="5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27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Destroys invaders through coordinated cellular responses</a:t>
            </a:r>
            <a:endParaRPr sz="1450" b="0" i="0" u="none" strike="noStrike" cap="none"/>
          </a:p>
        </p:txBody>
      </p:sp>
      <p:pic>
        <p:nvPicPr>
          <p:cNvPr id="103" name="Google Shape;103;p1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4431" y="6739116"/>
            <a:ext cx="281702" cy="2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10274379" y="6733342"/>
            <a:ext cx="2748082" cy="30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900"/>
              <a:buFont typeface="Petrona"/>
              <a:buNone/>
            </a:pPr>
            <a:r>
              <a:rPr lang="en-US" sz="19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Builds Immune Memory</a:t>
            </a:r>
            <a:endParaRPr sz="1900" b="0" i="0" u="none" strike="noStrike" cap="none"/>
          </a:p>
        </p:txBody>
      </p:sp>
      <p:sp>
        <p:nvSpPr>
          <p:cNvPr id="105" name="Google Shape;105;p15"/>
          <p:cNvSpPr/>
          <p:nvPr/>
        </p:nvSpPr>
        <p:spPr>
          <a:xfrm>
            <a:off x="10274379" y="7134701"/>
            <a:ext cx="3698558" cy="5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827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Inter"/>
              <a:buNone/>
            </a:pPr>
            <a:r>
              <a:rPr lang="en-US" sz="14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Retains memory of past infections for faster future response</a:t>
            </a:r>
            <a:endParaRPr sz="1450" b="0" i="0" u="none" strike="noStrike" cap="none"/>
          </a:p>
        </p:txBody>
      </p:sp>
      <p:sp>
        <p:nvSpPr>
          <p:cNvPr id="17" name="Rounded Rectangle 16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719376" y="565190"/>
            <a:ext cx="9922550" cy="6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1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Petrona"/>
              <a:buNone/>
            </a:pPr>
            <a:r>
              <a:rPr lang="en-US" sz="420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White Blood Cells: Mechanism of Action</a:t>
            </a:r>
            <a:endParaRPr sz="4200" b="0" i="0" u="none" strike="noStrike" cap="none"/>
          </a:p>
        </p:txBody>
      </p:sp>
      <p:sp>
        <p:nvSpPr>
          <p:cNvPr id="112" name="Google Shape;112;p16"/>
          <p:cNvSpPr/>
          <p:nvPr/>
        </p:nvSpPr>
        <p:spPr>
          <a:xfrm>
            <a:off x="719376" y="1612225"/>
            <a:ext cx="13191649" cy="62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12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00"/>
              <a:buFont typeface="Inter"/>
              <a:buNone/>
            </a:pPr>
            <a:r>
              <a:rPr lang="en-US" sz="16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Monocytes circulate in the blood before migrating into tissues, where they mature into </a:t>
            </a:r>
            <a:r>
              <a:rPr lang="en-US" sz="1600" b="1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macrophages</a:t>
            </a:r>
            <a:r>
              <a:rPr lang="en-US" sz="16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— powerful phagocytic cells central to innate immunity.</a:t>
            </a:r>
            <a:endParaRPr sz="1600" b="0" i="0" u="none" strike="noStrike" cap="none"/>
          </a:p>
        </p:txBody>
      </p:sp>
      <p:pic>
        <p:nvPicPr>
          <p:cNvPr id="113" name="Google Shape;113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988" y="2448758"/>
            <a:ext cx="10258425" cy="469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8495" y="3620942"/>
            <a:ext cx="659559" cy="6595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10040869" y="5824695"/>
            <a:ext cx="1925913" cy="77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48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50"/>
              <a:buFont typeface="Petrona"/>
              <a:buNone/>
            </a:pPr>
            <a:r>
              <a:rPr lang="en-US" sz="24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Antigen Presentation</a:t>
            </a:r>
            <a:endParaRPr sz="2450" b="0" i="0" u="none" strike="noStrike" cap="none"/>
          </a:p>
        </p:txBody>
      </p:sp>
      <p:pic>
        <p:nvPicPr>
          <p:cNvPr id="116" name="Google Shape;116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3889" y="3622179"/>
            <a:ext cx="659560" cy="6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7613690" y="5824695"/>
            <a:ext cx="1925914" cy="77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48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50"/>
              <a:buFont typeface="Petrona"/>
              <a:buNone/>
            </a:pPr>
            <a:r>
              <a:rPr lang="en-US" sz="24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Antigen Processing</a:t>
            </a:r>
            <a:endParaRPr sz="2450" b="0" i="0" u="none" strike="noStrike" cap="none"/>
          </a:p>
        </p:txBody>
      </p:sp>
      <p:pic>
        <p:nvPicPr>
          <p:cNvPr id="118" name="Google Shape;118;p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9902" y="3622179"/>
            <a:ext cx="659560" cy="6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199703" y="6019471"/>
            <a:ext cx="1925913" cy="3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48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50"/>
              <a:buFont typeface="Petrona"/>
              <a:buNone/>
            </a:pPr>
            <a:r>
              <a:rPr lang="en-US" sz="24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Phagocytosis</a:t>
            </a:r>
            <a:endParaRPr sz="2450" b="0" i="0" u="none" strike="noStrike" cap="none"/>
          </a:p>
        </p:txBody>
      </p:sp>
      <p:pic>
        <p:nvPicPr>
          <p:cNvPr id="120" name="Google Shape;120;p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72723" y="3622179"/>
            <a:ext cx="659559" cy="659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2732951" y="5824695"/>
            <a:ext cx="1925914" cy="77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448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50"/>
              <a:buFont typeface="Petrona"/>
              <a:buNone/>
            </a:pPr>
            <a:r>
              <a:rPr lang="en-US" sz="24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Monocyte Migration</a:t>
            </a:r>
            <a:endParaRPr sz="2450" b="0" i="0" u="none" strike="noStrike" cap="none"/>
          </a:p>
        </p:txBody>
      </p:sp>
      <p:sp>
        <p:nvSpPr>
          <p:cNvPr id="122" name="Google Shape;122;p16"/>
          <p:cNvSpPr/>
          <p:nvPr/>
        </p:nvSpPr>
        <p:spPr>
          <a:xfrm>
            <a:off x="719376" y="7353181"/>
            <a:ext cx="13191649" cy="31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312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600"/>
              <a:buFont typeface="Inter"/>
              <a:buNone/>
            </a:pPr>
            <a:r>
              <a:rPr lang="en-US" sz="16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As </a:t>
            </a:r>
            <a:r>
              <a:rPr lang="en-US" sz="1600" b="1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Antigen-Presenting Cells (APCs)</a:t>
            </a:r>
            <a:r>
              <a:rPr lang="en-US" sz="160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macrophages bridge innate and adaptive immunity by displaying antigen fragments to T cells.</a:t>
            </a:r>
            <a:endParaRPr sz="1600" b="0" i="0" u="none" strike="noStrike" cap="none"/>
          </a:p>
        </p:txBody>
      </p:sp>
      <p:sp>
        <p:nvSpPr>
          <p:cNvPr id="14" name="Rounded Rectangle 13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793790" y="1023938"/>
            <a:ext cx="5954197" cy="7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en-US" sz="465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Adaptive Immunity</a:t>
            </a:r>
            <a:endParaRPr sz="4650" b="0" i="0" u="none" strike="noStrike" cap="none"/>
          </a:p>
        </p:txBody>
      </p:sp>
      <p:sp>
        <p:nvSpPr>
          <p:cNvPr id="130" name="Google Shape;130;p17"/>
          <p:cNvSpPr/>
          <p:nvPr/>
        </p:nvSpPr>
        <p:spPr>
          <a:xfrm>
            <a:off x="793790" y="2108359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Once APCs activate lymphocytes, the adaptive immune response delivers a </a:t>
            </a:r>
            <a:r>
              <a:rPr lang="en-US" sz="1750" b="1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precise, targeted attack</a:t>
            </a:r>
            <a:r>
              <a:rPr lang="en-US" sz="17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with long-lasting memory.</a:t>
            </a:r>
            <a:endParaRPr sz="1750" b="0" i="0" u="none" strike="noStrike" cap="none"/>
          </a:p>
        </p:txBody>
      </p:sp>
      <p:sp>
        <p:nvSpPr>
          <p:cNvPr id="131" name="Google Shape;131;p17"/>
          <p:cNvSpPr/>
          <p:nvPr/>
        </p:nvSpPr>
        <p:spPr>
          <a:xfrm>
            <a:off x="793790" y="3089315"/>
            <a:ext cx="7556421" cy="4116229"/>
          </a:xfrm>
          <a:prstGeom prst="roundRect">
            <a:avLst>
              <a:gd name="adj" fmla="val 2314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801410" y="3096935"/>
            <a:ext cx="3770590" cy="2413397"/>
          </a:xfrm>
          <a:prstGeom prst="roundRect">
            <a:avLst>
              <a:gd name="adj" fmla="val 3947"/>
            </a:avLst>
          </a:prstGeom>
          <a:solidFill>
            <a:srgbClr val="CC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1028224" y="3323749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B Cells</a:t>
            </a:r>
            <a:endParaRPr sz="2300" b="0" i="0" u="none" strike="noStrike" cap="none"/>
          </a:p>
        </p:txBody>
      </p:sp>
      <p:sp>
        <p:nvSpPr>
          <p:cNvPr id="134" name="Google Shape;134;p17"/>
          <p:cNvSpPr/>
          <p:nvPr/>
        </p:nvSpPr>
        <p:spPr>
          <a:xfrm>
            <a:off x="1028224" y="3831908"/>
            <a:ext cx="3316962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Produce </a:t>
            </a:r>
            <a:r>
              <a:rPr lang="en-US" sz="175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antibodies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that bind to specific antigens, neutralizing pathogens in the bloodstream</a:t>
            </a:r>
            <a:endParaRPr sz="1750" b="0" i="0" u="none" strike="noStrike" cap="none" dirty="0"/>
          </a:p>
        </p:txBody>
      </p:sp>
      <p:sp>
        <p:nvSpPr>
          <p:cNvPr id="135" name="Google Shape;135;p17"/>
          <p:cNvSpPr/>
          <p:nvPr/>
        </p:nvSpPr>
        <p:spPr>
          <a:xfrm>
            <a:off x="4572000" y="3096935"/>
            <a:ext cx="3770590" cy="2413397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4572000" y="3096935"/>
            <a:ext cx="30480" cy="2413397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4798814" y="3323749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T Cells</a:t>
            </a:r>
            <a:endParaRPr sz="2300" b="0" i="0" u="none" strike="noStrike" cap="none"/>
          </a:p>
        </p:txBody>
      </p:sp>
      <p:sp>
        <p:nvSpPr>
          <p:cNvPr id="138" name="Google Shape;138;p17"/>
          <p:cNvSpPr/>
          <p:nvPr/>
        </p:nvSpPr>
        <p:spPr>
          <a:xfrm>
            <a:off x="4798814" y="3831908"/>
            <a:ext cx="3316962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1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Destroy infected cells</a:t>
            </a:r>
            <a:r>
              <a:rPr lang="en-US" sz="17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directly and coordinate the broader immune response</a:t>
            </a:r>
            <a:endParaRPr sz="1750" b="0" i="0" u="none" strike="noStrike" cap="none"/>
          </a:p>
        </p:txBody>
      </p:sp>
      <p:sp>
        <p:nvSpPr>
          <p:cNvPr id="139" name="Google Shape;139;p17"/>
          <p:cNvSpPr/>
          <p:nvPr/>
        </p:nvSpPr>
        <p:spPr>
          <a:xfrm>
            <a:off x="801410" y="5510332"/>
            <a:ext cx="7541181" cy="1687592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801410" y="5510332"/>
            <a:ext cx="7541181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1028224" y="5737146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Immune Memory</a:t>
            </a:r>
            <a:endParaRPr sz="2300" b="0" i="0" u="none" strike="noStrike" cap="none"/>
          </a:p>
        </p:txBody>
      </p:sp>
      <p:sp>
        <p:nvSpPr>
          <p:cNvPr id="142" name="Google Shape;142;p17"/>
          <p:cNvSpPr/>
          <p:nvPr/>
        </p:nvSpPr>
        <p:spPr>
          <a:xfrm>
            <a:off x="1028224" y="6245304"/>
            <a:ext cx="7087553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Memory cells enable a </a:t>
            </a:r>
            <a:r>
              <a:rPr lang="en-US" sz="175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faster, stronger response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upon re-exposure to the same antigen</a:t>
            </a:r>
            <a:endParaRPr sz="1750" b="0" i="0" u="none" strike="noStrike" cap="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>
            <a:off x="706993" y="557808"/>
            <a:ext cx="5302925" cy="66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50"/>
              <a:buFont typeface="Petrona"/>
              <a:buNone/>
            </a:pPr>
            <a:r>
              <a:rPr lang="en-US" sz="415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Blood Disorders</a:t>
            </a:r>
            <a:endParaRPr sz="4150" b="0" i="0" u="none" strike="noStrike" cap="none"/>
          </a:p>
        </p:txBody>
      </p:sp>
      <p:sp>
        <p:nvSpPr>
          <p:cNvPr id="149" name="Google Shape;149;p18"/>
          <p:cNvSpPr/>
          <p:nvPr/>
        </p:nvSpPr>
        <p:spPr>
          <a:xfrm>
            <a:off x="706993" y="1692831"/>
            <a:ext cx="4305300" cy="2982516"/>
          </a:xfrm>
          <a:prstGeom prst="roundRect">
            <a:avLst>
              <a:gd name="adj" fmla="val 3679"/>
            </a:avLst>
          </a:prstGeom>
          <a:solidFill>
            <a:srgbClr val="FFFFFF">
              <a:alpha val="94901"/>
            </a:srgbClr>
          </a:solidFill>
          <a:ln w="22850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684133" y="1692831"/>
            <a:ext cx="91440" cy="2982516"/>
          </a:xfrm>
          <a:prstGeom prst="roundRect">
            <a:avLst>
              <a:gd name="adj" fmla="val 92791"/>
            </a:avLst>
          </a:prstGeom>
          <a:solidFill>
            <a:srgbClr val="007E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1000363" y="1917621"/>
            <a:ext cx="2651403" cy="33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50"/>
              <a:buFont typeface="Petrona"/>
              <a:buNone/>
            </a:pPr>
            <a:r>
              <a:rPr lang="en-US" sz="20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Anemia</a:t>
            </a:r>
            <a:endParaRPr sz="2050" b="0" i="0" u="none" strike="noStrike" cap="none"/>
          </a:p>
        </p:txBody>
      </p:sp>
      <p:sp>
        <p:nvSpPr>
          <p:cNvPr id="152" name="Google Shape;152;p18"/>
          <p:cNvSpPr/>
          <p:nvPr/>
        </p:nvSpPr>
        <p:spPr>
          <a:xfrm>
            <a:off x="1000363" y="2428875"/>
            <a:ext cx="3787140" cy="20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548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Char char="•"/>
            </a:pPr>
            <a:r>
              <a:rPr lang="en-US" sz="15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Reduced RBCs or hemoglobin</a:t>
            </a:r>
            <a:endParaRPr sz="1550" b="0" i="0" u="none" strike="noStrike" cap="none"/>
          </a:p>
          <a:p>
            <a:pPr marL="342900" marR="0" lvl="0" indent="-342900" algn="l" rtl="0">
              <a:lnSpc>
                <a:spcPct val="1548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Char char="•"/>
            </a:pPr>
            <a:r>
              <a:rPr lang="en-US" sz="15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Impaired oxygen delivery to tissues</a:t>
            </a:r>
            <a:endParaRPr sz="1550" b="0" i="0" u="none" strike="noStrike" cap="none"/>
          </a:p>
          <a:p>
            <a:pPr marL="342900" marR="0" lvl="0" indent="-342900" algn="l" rtl="0">
              <a:lnSpc>
                <a:spcPct val="1548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Char char="•"/>
            </a:pPr>
            <a:r>
              <a:rPr lang="en-US" sz="15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Symptoms: fatigue, weakness, pallor</a:t>
            </a:r>
            <a:endParaRPr sz="1550" b="0" i="0" u="none" strike="noStrike" cap="none"/>
          </a:p>
          <a:p>
            <a:pPr marL="0" marR="0" lvl="0" indent="0" algn="l" rtl="0">
              <a:lnSpc>
                <a:spcPct val="1548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None/>
            </a:pPr>
            <a:r>
              <a:rPr lang="en-US" sz="15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 </a:t>
            </a:r>
            <a:r>
              <a:rPr lang="en-US" sz="1550" b="1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symptom</a:t>
            </a:r>
            <a:r>
              <a:rPr lang="en-US" sz="1550" b="0" i="0" u="none" strike="noStrike" cap="none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not a standalone disease</a:t>
            </a:r>
            <a:endParaRPr sz="1550" b="0" i="0" u="none" strike="noStrike" cap="none"/>
          </a:p>
        </p:txBody>
      </p:sp>
      <p:sp>
        <p:nvSpPr>
          <p:cNvPr id="153" name="Google Shape;153;p18"/>
          <p:cNvSpPr/>
          <p:nvPr/>
        </p:nvSpPr>
        <p:spPr>
          <a:xfrm>
            <a:off x="706993" y="4855250"/>
            <a:ext cx="4305300" cy="2614136"/>
          </a:xfrm>
          <a:prstGeom prst="roundRect">
            <a:avLst>
              <a:gd name="adj" fmla="val 4197"/>
            </a:avLst>
          </a:prstGeom>
          <a:solidFill>
            <a:srgbClr val="FFFFFF">
              <a:alpha val="94901"/>
            </a:srgbClr>
          </a:solidFill>
          <a:ln w="22850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684133" y="4855250"/>
            <a:ext cx="91440" cy="2614136"/>
          </a:xfrm>
          <a:prstGeom prst="roundRect">
            <a:avLst>
              <a:gd name="adj" fmla="val 92791"/>
            </a:avLst>
          </a:prstGeom>
          <a:solidFill>
            <a:srgbClr val="007E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1000363" y="5080040"/>
            <a:ext cx="2651403" cy="33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829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050"/>
              <a:buFont typeface="Petrona"/>
              <a:buNone/>
            </a:pPr>
            <a:r>
              <a:rPr lang="en-US" sz="2050" b="1" i="0" u="none" strike="noStrike" cap="none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Hemophilia</a:t>
            </a:r>
            <a:endParaRPr sz="2050" b="0" i="0" u="none" strike="noStrike" cap="none"/>
          </a:p>
        </p:txBody>
      </p:sp>
      <p:sp>
        <p:nvSpPr>
          <p:cNvPr id="156" name="Google Shape;156;p18"/>
          <p:cNvSpPr/>
          <p:nvPr/>
        </p:nvSpPr>
        <p:spPr>
          <a:xfrm>
            <a:off x="1000363" y="5591294"/>
            <a:ext cx="3787140" cy="187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548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Char char="•"/>
            </a:pPr>
            <a:r>
              <a:rPr lang="en-US" sz="15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Deficiency in clotting factors (VIII or IX)</a:t>
            </a:r>
            <a:endParaRPr sz="1550" b="0" i="0" u="none" strike="noStrike" cap="none" dirty="0"/>
          </a:p>
          <a:p>
            <a:pPr marL="342900" marR="0" lvl="0" indent="-342900" algn="l" rtl="0">
              <a:lnSpc>
                <a:spcPct val="1548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Char char="•"/>
            </a:pPr>
            <a:r>
              <a:rPr lang="en-US" sz="15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Prolonged bleeding after injury</a:t>
            </a:r>
            <a:endParaRPr sz="1550" b="0" i="0" u="none" strike="noStrike" cap="none" dirty="0"/>
          </a:p>
          <a:p>
            <a:pPr marL="342900" marR="0" lvl="0" indent="-342900" algn="l" rtl="0">
              <a:lnSpc>
                <a:spcPct val="154838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550"/>
              <a:buFont typeface="Inter"/>
              <a:buChar char="•"/>
            </a:pPr>
            <a:r>
              <a:rPr lang="en-US" sz="15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Can cause spontaneous internal bleeding</a:t>
            </a:r>
            <a:endParaRPr sz="1550" b="0" i="0" u="none" strike="noStrike" cap="none" dirty="0"/>
          </a:p>
        </p:txBody>
      </p:sp>
      <p:pic>
        <p:nvPicPr>
          <p:cNvPr id="157" name="Google Shape;157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2832" y="2195989"/>
            <a:ext cx="8418076" cy="4770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793790" y="1467445"/>
            <a:ext cx="5954197" cy="7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0"/>
              <a:buFont typeface="Petrona"/>
              <a:buNone/>
            </a:pPr>
            <a:r>
              <a:rPr lang="en-US" sz="4650" b="1" i="0" u="none" strike="noStrike" cap="none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Immune Disorders</a:t>
            </a:r>
            <a:endParaRPr sz="4650" b="0" i="0" u="none" strike="noStrike" cap="none"/>
          </a:p>
        </p:txBody>
      </p:sp>
      <p:pic>
        <p:nvPicPr>
          <p:cNvPr id="164" name="Google Shape;164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90" y="2665333"/>
            <a:ext cx="2411968" cy="149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914400" y="4423589"/>
            <a:ext cx="3434862" cy="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6086"/>
              </a:lnSpc>
              <a:buClr>
                <a:srgbClr val="272525"/>
              </a:buClr>
              <a:buSzPts val="2300"/>
            </a:pPr>
            <a:r>
              <a:rPr lang="en-US" dirty="0" smtClean="0"/>
              <a:t>(</a:t>
            </a:r>
            <a:r>
              <a:rPr lang="en-US" sz="1600" b="1" dirty="0" smtClean="0"/>
              <a:t>Acquired </a:t>
            </a:r>
            <a:r>
              <a:rPr lang="en-US" sz="1600" b="1" dirty="0"/>
              <a:t>Immunodeficiency Syndrome (AIDS)</a:t>
            </a:r>
            <a:endParaRPr lang="en-GB" sz="1600" b="1" dirty="0"/>
          </a:p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endParaRPr sz="2300" b="0" i="0" u="none" strike="noStrike" cap="none" dirty="0"/>
          </a:p>
        </p:txBody>
      </p:sp>
      <p:sp>
        <p:nvSpPr>
          <p:cNvPr id="166" name="Google Shape;166;p19"/>
          <p:cNvSpPr/>
          <p:nvPr/>
        </p:nvSpPr>
        <p:spPr>
          <a:xfrm>
            <a:off x="793790" y="4947642"/>
            <a:ext cx="4158615" cy="181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HIV destroys </a:t>
            </a:r>
            <a:r>
              <a:rPr lang="en-US" sz="175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CD4 T cells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progressively weakening immune defenses and leading to severe immunosuppression and opportunistic infections.</a:t>
            </a:r>
            <a:endParaRPr sz="1750" b="0" i="0" u="none" strike="noStrike" cap="none" dirty="0"/>
          </a:p>
        </p:txBody>
      </p:sp>
      <p:pic>
        <p:nvPicPr>
          <p:cNvPr id="167" name="Google Shape;167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893" y="2665333"/>
            <a:ext cx="2411968" cy="149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/>
          <p:nvPr/>
        </p:nvSpPr>
        <p:spPr>
          <a:xfrm>
            <a:off x="5235893" y="4439483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Allergy</a:t>
            </a:r>
            <a:endParaRPr sz="2300" b="0" i="0" u="none" strike="noStrike" cap="none" dirty="0"/>
          </a:p>
        </p:txBody>
      </p:sp>
      <p:sp>
        <p:nvSpPr>
          <p:cNvPr id="169" name="Google Shape;169;p19"/>
          <p:cNvSpPr/>
          <p:nvPr/>
        </p:nvSpPr>
        <p:spPr>
          <a:xfrm>
            <a:off x="5235893" y="4947642"/>
            <a:ext cx="4158615" cy="145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An </a:t>
            </a:r>
            <a:r>
              <a:rPr lang="en-US" sz="175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overreaction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of the immune system to harmless substances (allergens), triggering histamine release and inflammatory responses.</a:t>
            </a:r>
            <a:endParaRPr sz="1750" b="0" i="0" u="none" strike="noStrike" cap="none" dirty="0"/>
          </a:p>
        </p:txBody>
      </p:sp>
      <p:pic>
        <p:nvPicPr>
          <p:cNvPr id="170" name="Google Shape;170;p1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77995" y="2665333"/>
            <a:ext cx="2411968" cy="149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9677995" y="4439483"/>
            <a:ext cx="2977039" cy="37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300"/>
              <a:buFont typeface="Petrona"/>
              <a:buNone/>
            </a:pPr>
            <a:r>
              <a:rPr lang="en-US" sz="23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Autoimmune Disease</a:t>
            </a:r>
            <a:endParaRPr sz="2300" b="0" i="0" u="none" strike="noStrike" cap="none" dirty="0"/>
          </a:p>
        </p:txBody>
      </p:sp>
      <p:sp>
        <p:nvSpPr>
          <p:cNvPr id="172" name="Google Shape;172;p19"/>
          <p:cNvSpPr/>
          <p:nvPr/>
        </p:nvSpPr>
        <p:spPr>
          <a:xfrm>
            <a:off x="9677995" y="4947642"/>
            <a:ext cx="4158615" cy="181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Inter"/>
              <a:buNone/>
            </a:pP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The immune system </a:t>
            </a:r>
            <a:r>
              <a:rPr lang="en-US" sz="175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mistakenly attacks</a:t>
            </a:r>
            <a:r>
              <a:rPr lang="en-US" sz="175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the body's own tissues, causing chronic inflammation and organ damage (e.g., lupus, rheumatoid arthritis).</a:t>
            </a:r>
            <a:endParaRPr sz="1750" b="0" i="0" u="none" strike="noStrike" cap="none" dirty="0"/>
          </a:p>
        </p:txBody>
      </p:sp>
      <p:sp>
        <p:nvSpPr>
          <p:cNvPr id="12" name="Rounded Rectangle 11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/>
          <p:nvPr/>
        </p:nvSpPr>
        <p:spPr>
          <a:xfrm>
            <a:off x="657344" y="532924"/>
            <a:ext cx="6068973" cy="43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0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Petrona"/>
              <a:buNone/>
            </a:pPr>
            <a:r>
              <a:rPr lang="en-US" sz="270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Edema: Fluid Accumulation in Tissues</a:t>
            </a:r>
            <a:endParaRPr sz="2700" b="0" i="0" u="none" strike="noStrike" cap="none" dirty="0"/>
          </a:p>
        </p:txBody>
      </p:sp>
      <p:sp>
        <p:nvSpPr>
          <p:cNvPr id="179" name="Google Shape;179;p20"/>
          <p:cNvSpPr/>
          <p:nvPr/>
        </p:nvSpPr>
        <p:spPr>
          <a:xfrm>
            <a:off x="657344" y="1549063"/>
            <a:ext cx="2390656" cy="33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Petrona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Petrona"/>
                <a:ea typeface="Petrona"/>
                <a:cs typeface="Petrona"/>
                <a:sym typeface="Petrona"/>
              </a:rPr>
              <a:t>What Is Edema?</a:t>
            </a:r>
            <a:endParaRPr sz="1800" b="0" i="0" u="none" strike="noStrike" cap="none" dirty="0"/>
          </a:p>
        </p:txBody>
      </p:sp>
      <p:sp>
        <p:nvSpPr>
          <p:cNvPr id="180" name="Google Shape;180;p20"/>
          <p:cNvSpPr/>
          <p:nvPr/>
        </p:nvSpPr>
        <p:spPr>
          <a:xfrm>
            <a:off x="528994" y="2286815"/>
            <a:ext cx="4451985" cy="49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Low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00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Edema occurs when excess fluid accumulates in interstitial spaces, causing visible </a:t>
            </a:r>
            <a:r>
              <a:rPr lang="en-US" sz="1800" b="1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swelling and discomfort</a:t>
            </a: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. It reflects an imbalance in fluid dynamics.</a:t>
            </a:r>
            <a:endParaRPr sz="1800" b="0" i="0" u="none" strike="noStrike" cap="none" dirty="0"/>
          </a:p>
        </p:txBody>
      </p:sp>
      <p:pic>
        <p:nvPicPr>
          <p:cNvPr id="181" name="Google Shape;181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7703" y="1164312"/>
            <a:ext cx="5979914" cy="338851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/>
          <p:nvPr/>
        </p:nvSpPr>
        <p:spPr>
          <a:xfrm>
            <a:off x="657344" y="4724281"/>
            <a:ext cx="295751" cy="295751"/>
          </a:xfrm>
          <a:prstGeom prst="roundRect">
            <a:avLst>
              <a:gd name="adj" fmla="val 18673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1029295" y="4656534"/>
            <a:ext cx="1725692" cy="2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350"/>
              <a:buFont typeface="Petrona"/>
              <a:buNone/>
            </a:pPr>
            <a:r>
              <a:rPr lang="en-US" sz="1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Heart Failure</a:t>
            </a:r>
            <a:endParaRPr sz="1800" b="0" i="0" u="none" strike="noStrike" cap="none" dirty="0"/>
          </a:p>
        </p:txBody>
      </p:sp>
      <p:sp>
        <p:nvSpPr>
          <p:cNvPr id="184" name="Google Shape;184;p20"/>
          <p:cNvSpPr/>
          <p:nvPr/>
        </p:nvSpPr>
        <p:spPr>
          <a:xfrm>
            <a:off x="1029295" y="4917876"/>
            <a:ext cx="12943761" cy="16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00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Reduced cardiac output causes fluid backup</a:t>
            </a:r>
            <a:endParaRPr sz="1800" b="0" i="0" u="none" strike="noStrike" cap="none" dirty="0"/>
          </a:p>
        </p:txBody>
      </p:sp>
      <p:sp>
        <p:nvSpPr>
          <p:cNvPr id="185" name="Google Shape;185;p20"/>
          <p:cNvSpPr/>
          <p:nvPr/>
        </p:nvSpPr>
        <p:spPr>
          <a:xfrm>
            <a:off x="657344" y="5349240"/>
            <a:ext cx="295751" cy="295751"/>
          </a:xfrm>
          <a:prstGeom prst="roundRect">
            <a:avLst>
              <a:gd name="adj" fmla="val 18673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1029295" y="5336283"/>
            <a:ext cx="2176966" cy="20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350"/>
              <a:buFont typeface="Petrona"/>
              <a:buNone/>
            </a:pPr>
            <a:r>
              <a:rPr lang="en-US" sz="1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Kidney Dysfunction</a:t>
            </a:r>
            <a:endParaRPr sz="1800" b="0" i="0" u="none" strike="noStrike" cap="none" dirty="0"/>
          </a:p>
        </p:txBody>
      </p:sp>
      <p:sp>
        <p:nvSpPr>
          <p:cNvPr id="187" name="Google Shape;187;p20"/>
          <p:cNvSpPr/>
          <p:nvPr/>
        </p:nvSpPr>
        <p:spPr>
          <a:xfrm>
            <a:off x="1029295" y="5655707"/>
            <a:ext cx="12943761" cy="16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000"/>
              <a:buFont typeface="Inter"/>
              <a:buNone/>
            </a:pPr>
            <a:r>
              <a:rPr lang="en-US" sz="18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Impaired fluid and electrolyte regulation</a:t>
            </a:r>
            <a:endParaRPr sz="1800" b="0" i="0" u="none" strike="noStrike" cap="none" dirty="0"/>
          </a:p>
        </p:txBody>
      </p:sp>
      <p:sp>
        <p:nvSpPr>
          <p:cNvPr id="188" name="Google Shape;188;p20"/>
          <p:cNvSpPr/>
          <p:nvPr/>
        </p:nvSpPr>
        <p:spPr>
          <a:xfrm>
            <a:off x="657344" y="5974199"/>
            <a:ext cx="295751" cy="295751"/>
          </a:xfrm>
          <a:prstGeom prst="roundRect">
            <a:avLst>
              <a:gd name="adj" fmla="val 18673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1029294" y="6019324"/>
            <a:ext cx="2253167" cy="6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350"/>
              <a:buFont typeface="Petrona"/>
              <a:buNone/>
            </a:pPr>
            <a:r>
              <a:rPr lang="en-US" sz="1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Lymph Obstruction</a:t>
            </a:r>
            <a:endParaRPr sz="1800" b="0" i="0" u="none" strike="noStrike" cap="none" dirty="0"/>
          </a:p>
        </p:txBody>
      </p:sp>
      <p:sp>
        <p:nvSpPr>
          <p:cNvPr id="190" name="Google Shape;190;p20"/>
          <p:cNvSpPr/>
          <p:nvPr/>
        </p:nvSpPr>
        <p:spPr>
          <a:xfrm>
            <a:off x="1029295" y="6280666"/>
            <a:ext cx="12943761" cy="16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000"/>
              <a:buFont typeface="Inter"/>
              <a:buNone/>
            </a:pPr>
            <a:r>
              <a:rPr lang="en-US" sz="16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Blocked drainage prevents fluid return</a:t>
            </a:r>
            <a:endParaRPr sz="1600" b="0" i="0" u="none" strike="noStrike" cap="none" dirty="0"/>
          </a:p>
        </p:txBody>
      </p:sp>
      <p:sp>
        <p:nvSpPr>
          <p:cNvPr id="191" name="Google Shape;191;p20"/>
          <p:cNvSpPr/>
          <p:nvPr/>
        </p:nvSpPr>
        <p:spPr>
          <a:xfrm>
            <a:off x="657344" y="6599158"/>
            <a:ext cx="295751" cy="295751"/>
          </a:xfrm>
          <a:prstGeom prst="roundRect">
            <a:avLst>
              <a:gd name="adj" fmla="val 18673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029295" y="6644283"/>
            <a:ext cx="1725692" cy="2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350"/>
              <a:buFont typeface="Petrona"/>
              <a:buNone/>
            </a:pPr>
            <a:r>
              <a:rPr lang="en-US" sz="1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Inflammation</a:t>
            </a:r>
            <a:endParaRPr sz="1800" b="0" i="0" u="none" strike="noStrike" cap="none" dirty="0"/>
          </a:p>
        </p:txBody>
      </p:sp>
      <p:sp>
        <p:nvSpPr>
          <p:cNvPr id="193" name="Google Shape;193;p20"/>
          <p:cNvSpPr/>
          <p:nvPr/>
        </p:nvSpPr>
        <p:spPr>
          <a:xfrm>
            <a:off x="1029295" y="6905625"/>
            <a:ext cx="12943761" cy="16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000"/>
              <a:buFont typeface="Inter"/>
              <a:buNone/>
            </a:pPr>
            <a:r>
              <a:rPr lang="en-US" sz="20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Increased capillary permeability</a:t>
            </a:r>
            <a:endParaRPr sz="2000" b="0" i="0" u="none" strike="noStrike" cap="none" dirty="0"/>
          </a:p>
        </p:txBody>
      </p:sp>
      <p:sp>
        <p:nvSpPr>
          <p:cNvPr id="194" name="Google Shape;194;p20"/>
          <p:cNvSpPr/>
          <p:nvPr/>
        </p:nvSpPr>
        <p:spPr>
          <a:xfrm>
            <a:off x="657344" y="7224117"/>
            <a:ext cx="295751" cy="295751"/>
          </a:xfrm>
          <a:prstGeom prst="roundRect">
            <a:avLst>
              <a:gd name="adj" fmla="val 18673"/>
            </a:avLst>
          </a:prstGeom>
          <a:solidFill>
            <a:srgbClr val="CCEEFF"/>
          </a:solidFill>
          <a:ln w="9525" cap="flat" cmpd="sng">
            <a:solidFill>
              <a:srgbClr val="B2D4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1029294" y="7269242"/>
            <a:ext cx="2675197" cy="26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350"/>
              <a:buFont typeface="Petrona"/>
              <a:buNone/>
            </a:pPr>
            <a:r>
              <a:rPr lang="en-US" sz="1800" b="1" i="0" u="none" strike="noStrike" cap="none" dirty="0">
                <a:solidFill>
                  <a:srgbClr val="272525"/>
                </a:solidFill>
                <a:latin typeface="Petrona"/>
                <a:ea typeface="Petrona"/>
                <a:cs typeface="Petrona"/>
                <a:sym typeface="Petrona"/>
              </a:rPr>
              <a:t>Low Plasma Proteins</a:t>
            </a:r>
            <a:endParaRPr sz="1800" b="0" i="0" u="none" strike="noStrike" cap="none" dirty="0"/>
          </a:p>
        </p:txBody>
      </p:sp>
      <p:sp>
        <p:nvSpPr>
          <p:cNvPr id="196" name="Google Shape;196;p20"/>
          <p:cNvSpPr/>
          <p:nvPr/>
        </p:nvSpPr>
        <p:spPr>
          <a:xfrm>
            <a:off x="1029295" y="7530584"/>
            <a:ext cx="12943761" cy="16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000"/>
              <a:buFont typeface="Inter"/>
              <a:buNone/>
            </a:pPr>
            <a:r>
              <a:rPr lang="en-US" sz="1600" b="0" i="0" u="none" strike="noStrike" cap="none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Reduced oncotic pressure</a:t>
            </a:r>
            <a:endParaRPr sz="1600" b="0" i="0" u="none" strike="noStrike" cap="none" dirty="0"/>
          </a:p>
        </p:txBody>
      </p:sp>
      <p:sp>
        <p:nvSpPr>
          <p:cNvPr id="21" name="Rounded Rectangle 20"/>
          <p:cNvSpPr/>
          <p:nvPr/>
        </p:nvSpPr>
        <p:spPr>
          <a:xfrm>
            <a:off x="12785271" y="7788729"/>
            <a:ext cx="1828800" cy="342900"/>
          </a:xfrm>
          <a:prstGeom prst="roundRect">
            <a:avLst/>
          </a:prstGeom>
          <a:solidFill>
            <a:srgbClr val="FAF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694</Words>
  <Application>Microsoft Office PowerPoint</Application>
  <PresentationFormat>Custom</PresentationFormat>
  <Paragraphs>123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Inter</vt:lpstr>
      <vt:lpstr>Arial</vt:lpstr>
      <vt:lpstr>Petrona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</dc:creator>
  <cp:lastModifiedBy>AKIRPT</cp:lastModifiedBy>
  <cp:revision>14</cp:revision>
  <dcterms:modified xsi:type="dcterms:W3CDTF">2026-04-15T18:59:39Z</dcterms:modified>
</cp:coreProperties>
</file>