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57"/>
  </p:notesMasterIdLst>
  <p:sldIdLst>
    <p:sldId id="316" r:id="rId2"/>
    <p:sldId id="317" r:id="rId3"/>
    <p:sldId id="313" r:id="rId4"/>
    <p:sldId id="312" r:id="rId5"/>
    <p:sldId id="311" r:id="rId6"/>
    <p:sldId id="310" r:id="rId7"/>
    <p:sldId id="309" r:id="rId8"/>
    <p:sldId id="308" r:id="rId9"/>
    <p:sldId id="256" r:id="rId10"/>
    <p:sldId id="295" r:id="rId11"/>
    <p:sldId id="257" r:id="rId12"/>
    <p:sldId id="296" r:id="rId13"/>
    <p:sldId id="297" r:id="rId14"/>
    <p:sldId id="258" r:id="rId15"/>
    <p:sldId id="294" r:id="rId16"/>
    <p:sldId id="298" r:id="rId17"/>
    <p:sldId id="299" r:id="rId18"/>
    <p:sldId id="300" r:id="rId19"/>
    <p:sldId id="301" r:id="rId20"/>
    <p:sldId id="260" r:id="rId21"/>
    <p:sldId id="261" r:id="rId22"/>
    <p:sldId id="262" r:id="rId23"/>
    <p:sldId id="263" r:id="rId24"/>
    <p:sldId id="264" r:id="rId25"/>
    <p:sldId id="265" r:id="rId26"/>
    <p:sldId id="266" r:id="rId27"/>
    <p:sldId id="267" r:id="rId28"/>
    <p:sldId id="293" r:id="rId29"/>
    <p:sldId id="268" r:id="rId30"/>
    <p:sldId id="269" r:id="rId31"/>
    <p:sldId id="270" r:id="rId32"/>
    <p:sldId id="302" r:id="rId33"/>
    <p:sldId id="303" r:id="rId34"/>
    <p:sldId id="304" r:id="rId35"/>
    <p:sldId id="305" r:id="rId36"/>
    <p:sldId id="306" r:id="rId37"/>
    <p:sldId id="271" r:id="rId38"/>
    <p:sldId id="273" r:id="rId39"/>
    <p:sldId id="274" r:id="rId40"/>
    <p:sldId id="275" r:id="rId41"/>
    <p:sldId id="276" r:id="rId42"/>
    <p:sldId id="277" r:id="rId43"/>
    <p:sldId id="278" r:id="rId44"/>
    <p:sldId id="279" r:id="rId45"/>
    <p:sldId id="280" r:id="rId46"/>
    <p:sldId id="281" r:id="rId47"/>
    <p:sldId id="282" r:id="rId48"/>
    <p:sldId id="283" r:id="rId49"/>
    <p:sldId id="284" r:id="rId50"/>
    <p:sldId id="289" r:id="rId51"/>
    <p:sldId id="318" r:id="rId52"/>
    <p:sldId id="291" r:id="rId53"/>
    <p:sldId id="319" r:id="rId54"/>
    <p:sldId id="285" r:id="rId55"/>
    <p:sldId id="320"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2" autoAdjust="0"/>
    <p:restoredTop sz="94660"/>
  </p:normalViewPr>
  <p:slideViewPr>
    <p:cSldViewPr>
      <p:cViewPr varScale="1">
        <p:scale>
          <a:sx n="63" d="100"/>
          <a:sy n="63" d="100"/>
        </p:scale>
        <p:origin x="1396" y="6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6F2A2C-B482-4FCE-895B-A56499557333}" type="datetimeFigureOut">
              <a:rPr lang="en-US" smtClean="0"/>
              <a:t>4/4/2026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027E0BC-1560-4DC8-8D92-31136822FA28}" type="slidenum">
              <a:rPr lang="en-US" smtClean="0"/>
              <a:t>‹#›</a:t>
            </a:fld>
            <a:endParaRPr lang="en-US"/>
          </a:p>
        </p:txBody>
      </p:sp>
    </p:spTree>
    <p:extLst>
      <p:ext uri="{BB962C8B-B14F-4D97-AF65-F5344CB8AC3E}">
        <p14:creationId xmlns:p14="http://schemas.microsoft.com/office/powerpoint/2010/main" val="715456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dirty="0">
              <a:effectLst>
                <a:outerShdw blurRad="38100" dist="38100" dir="2700000" algn="tl">
                  <a:srgbClr val="000000">
                    <a:alpha val="43137"/>
                  </a:srgbClr>
                </a:outerShdw>
              </a:effectLst>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200">
                <a:solidFill>
                  <a:schemeClr val="tx1"/>
                </a:solidFill>
                <a:latin typeface="Arial" pitchFamily="34" charset="0"/>
              </a:defRPr>
            </a:lvl1pPr>
            <a:lvl2pPr marL="742950" indent="-285750" eaLnBrk="0" hangingPunct="0">
              <a:defRPr sz="3200">
                <a:solidFill>
                  <a:schemeClr val="tx1"/>
                </a:solidFill>
                <a:latin typeface="Arial" pitchFamily="34" charset="0"/>
              </a:defRPr>
            </a:lvl2pPr>
            <a:lvl3pPr marL="1143000" indent="-228600" eaLnBrk="0" hangingPunct="0">
              <a:defRPr sz="3200">
                <a:solidFill>
                  <a:schemeClr val="tx1"/>
                </a:solidFill>
                <a:latin typeface="Arial" pitchFamily="34" charset="0"/>
              </a:defRPr>
            </a:lvl3pPr>
            <a:lvl4pPr marL="1600200" indent="-228600" eaLnBrk="0" hangingPunct="0">
              <a:defRPr sz="3200">
                <a:solidFill>
                  <a:schemeClr val="tx1"/>
                </a:solidFill>
                <a:latin typeface="Arial" pitchFamily="34" charset="0"/>
              </a:defRPr>
            </a:lvl4pPr>
            <a:lvl5pPr marL="2057400" indent="-228600" eaLnBrk="0" hangingPunct="0">
              <a:defRPr sz="3200">
                <a:solidFill>
                  <a:schemeClr val="tx1"/>
                </a:solidFill>
                <a:latin typeface="Arial" pitchFamily="34" charset="0"/>
              </a:defRPr>
            </a:lvl5pPr>
            <a:lvl6pPr marL="2514600" indent="-228600" eaLnBrk="0" fontAlgn="base" hangingPunct="0">
              <a:spcBef>
                <a:spcPct val="0"/>
              </a:spcBef>
              <a:spcAft>
                <a:spcPct val="0"/>
              </a:spcAft>
              <a:defRPr sz="3200">
                <a:solidFill>
                  <a:schemeClr val="tx1"/>
                </a:solidFill>
                <a:latin typeface="Arial" pitchFamily="34" charset="0"/>
              </a:defRPr>
            </a:lvl6pPr>
            <a:lvl7pPr marL="2971800" indent="-228600" eaLnBrk="0" fontAlgn="base" hangingPunct="0">
              <a:spcBef>
                <a:spcPct val="0"/>
              </a:spcBef>
              <a:spcAft>
                <a:spcPct val="0"/>
              </a:spcAft>
              <a:defRPr sz="3200">
                <a:solidFill>
                  <a:schemeClr val="tx1"/>
                </a:solidFill>
                <a:latin typeface="Arial" pitchFamily="34" charset="0"/>
              </a:defRPr>
            </a:lvl7pPr>
            <a:lvl8pPr marL="3429000" indent="-228600" eaLnBrk="0" fontAlgn="base" hangingPunct="0">
              <a:spcBef>
                <a:spcPct val="0"/>
              </a:spcBef>
              <a:spcAft>
                <a:spcPct val="0"/>
              </a:spcAft>
              <a:defRPr sz="3200">
                <a:solidFill>
                  <a:schemeClr val="tx1"/>
                </a:solidFill>
                <a:latin typeface="Arial" pitchFamily="34" charset="0"/>
              </a:defRPr>
            </a:lvl8pPr>
            <a:lvl9pPr marL="3886200" indent="-228600" eaLnBrk="0" fontAlgn="base" hangingPunct="0">
              <a:spcBef>
                <a:spcPct val="0"/>
              </a:spcBef>
              <a:spcAft>
                <a:spcPct val="0"/>
              </a:spcAft>
              <a:defRPr sz="3200">
                <a:solidFill>
                  <a:schemeClr val="tx1"/>
                </a:solidFill>
                <a:latin typeface="Arial" pitchFamily="34" charset="0"/>
              </a:defRPr>
            </a:lvl9pPr>
          </a:lstStyle>
          <a:p>
            <a:pPr eaLnBrk="1" hangingPunct="1"/>
            <a:fld id="{F6ACDE6F-7679-43B4-B046-2AC1D5ED416E}" type="slidenum">
              <a:rPr lang="en-US" sz="1200" smtClean="0"/>
              <a:pPr eaLnBrk="1" hangingPunct="1"/>
              <a:t>20</a:t>
            </a:fld>
            <a:endParaRPr lang="en-US" sz="1200"/>
          </a:p>
        </p:txBody>
      </p:sp>
    </p:spTree>
    <p:extLst>
      <p:ext uri="{BB962C8B-B14F-4D97-AF65-F5344CB8AC3E}">
        <p14:creationId xmlns:p14="http://schemas.microsoft.com/office/powerpoint/2010/main" val="473734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027E0BC-1560-4DC8-8D92-31136822FA28}" type="slidenum">
              <a:rPr lang="en-US" smtClean="0"/>
              <a:t>40</a:t>
            </a:fld>
            <a:endParaRPr lang="en-US"/>
          </a:p>
        </p:txBody>
      </p:sp>
    </p:spTree>
    <p:extLst>
      <p:ext uri="{BB962C8B-B14F-4D97-AF65-F5344CB8AC3E}">
        <p14:creationId xmlns:p14="http://schemas.microsoft.com/office/powerpoint/2010/main" val="2655369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E60D77B-65A8-4EAD-BB75-0CB3FB6B24A9}" type="datetimeFigureOut">
              <a:rPr lang="en-US" smtClean="0"/>
              <a:t>4/4/2026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C507899D-EDA0-4879-9087-1E0BDBC05854}"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60D77B-65A8-4EAD-BB75-0CB3FB6B24A9}" type="datetimeFigureOut">
              <a:rPr lang="en-US" smtClean="0"/>
              <a:t>4/4/2026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7899D-EDA0-4879-9087-1E0BDBC0585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E60D77B-65A8-4EAD-BB75-0CB3FB6B24A9}" type="datetimeFigureOut">
              <a:rPr lang="en-US" smtClean="0"/>
              <a:t>4/4/2026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7899D-EDA0-4879-9087-1E0BDBC0585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E60D77B-65A8-4EAD-BB75-0CB3FB6B24A9}" type="datetimeFigureOut">
              <a:rPr lang="en-US" smtClean="0"/>
              <a:t>4/4/2026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7899D-EDA0-4879-9087-1E0BDBC0585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E60D77B-65A8-4EAD-BB75-0CB3FB6B24A9}" type="datetimeFigureOut">
              <a:rPr lang="en-US" smtClean="0"/>
              <a:t>4/4/2026</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7899D-EDA0-4879-9087-1E0BDBC05854}"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60D77B-65A8-4EAD-BB75-0CB3FB6B24A9}" type="datetimeFigureOut">
              <a:rPr lang="en-US" smtClean="0"/>
              <a:t>4/4/2026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7899D-EDA0-4879-9087-1E0BDBC05854}"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E60D77B-65A8-4EAD-BB75-0CB3FB6B24A9}" type="datetimeFigureOut">
              <a:rPr lang="en-US" smtClean="0"/>
              <a:t>4/4/2026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7899D-EDA0-4879-9087-1E0BDBC05854}"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E60D77B-65A8-4EAD-BB75-0CB3FB6B24A9}" type="datetimeFigureOut">
              <a:rPr lang="en-US" smtClean="0"/>
              <a:t>4/4/2026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7899D-EDA0-4879-9087-1E0BDBC05854}"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CE60D77B-65A8-4EAD-BB75-0CB3FB6B24A9}" type="datetimeFigureOut">
              <a:rPr lang="en-US" smtClean="0"/>
              <a:t>4/4/2026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7899D-EDA0-4879-9087-1E0BDBC0585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60D77B-65A8-4EAD-BB75-0CB3FB6B24A9}" type="datetimeFigureOut">
              <a:rPr lang="en-US" smtClean="0"/>
              <a:t>4/4/2026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7899D-EDA0-4879-9087-1E0BDBC05854}"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CE60D77B-65A8-4EAD-BB75-0CB3FB6B24A9}" type="datetimeFigureOut">
              <a:rPr lang="en-US" smtClean="0"/>
              <a:t>4/4/2026</a:t>
            </a:fld>
            <a:endParaRPr lang="en-US"/>
          </a:p>
        </p:txBody>
      </p:sp>
      <p:sp>
        <p:nvSpPr>
          <p:cNvPr id="7" name="Slide Number Placeholder 6"/>
          <p:cNvSpPr>
            <a:spLocks noGrp="1"/>
          </p:cNvSpPr>
          <p:nvPr>
            <p:ph type="sldNum" sz="quarter" idx="12"/>
          </p:nvPr>
        </p:nvSpPr>
        <p:spPr/>
        <p:txBody>
          <a:bodyPr/>
          <a:lstStyle/>
          <a:p>
            <a:fld id="{C507899D-EDA0-4879-9087-1E0BDBC05854}"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CE60D77B-65A8-4EAD-BB75-0CB3FB6B24A9}" type="datetimeFigureOut">
              <a:rPr lang="en-US" smtClean="0"/>
              <a:t>4/4/2026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C507899D-EDA0-4879-9087-1E0BDBC05854}"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homework.study.com/explanation/which-of-the-following-cell-types-secrete-interleukins-to-coordinate-the-immune-system-a-cytotoxic-t-lymphocytes-b-memory-b-lymphocytes-c-basophils-d-eosinophils-e-helper-t-lymphocytes.ht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93FDD-5909-101C-7056-E3AEEF3DA3F3}"/>
              </a:ext>
            </a:extLst>
          </p:cNvPr>
          <p:cNvSpPr>
            <a:spLocks noGrp="1"/>
          </p:cNvSpPr>
          <p:nvPr>
            <p:ph type="title"/>
          </p:nvPr>
        </p:nvSpPr>
        <p:spPr/>
        <p:txBody>
          <a:bodyPr/>
          <a:lstStyle/>
          <a:p>
            <a:endParaRPr lang="ar-IQ"/>
          </a:p>
        </p:txBody>
      </p:sp>
      <p:pic>
        <p:nvPicPr>
          <p:cNvPr id="5" name="Content Placeholder 4">
            <a:extLst>
              <a:ext uri="{FF2B5EF4-FFF2-40B4-BE49-F238E27FC236}">
                <a16:creationId xmlns:a16="http://schemas.microsoft.com/office/drawing/2014/main" id="{03F060E9-5363-7665-AA27-1B9350E542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1752600"/>
            <a:ext cx="7696200" cy="5029200"/>
          </a:xfrm>
        </p:spPr>
      </p:pic>
    </p:spTree>
    <p:extLst>
      <p:ext uri="{BB962C8B-B14F-4D97-AF65-F5344CB8AC3E}">
        <p14:creationId xmlns:p14="http://schemas.microsoft.com/office/powerpoint/2010/main" val="13384875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CAA0CD-2033-AB94-8358-3CEBCBAE6A3B}"/>
              </a:ext>
            </a:extLst>
          </p:cNvPr>
          <p:cNvSpPr>
            <a:spLocks noGrp="1"/>
          </p:cNvSpPr>
          <p:nvPr>
            <p:ph type="title"/>
          </p:nvPr>
        </p:nvSpPr>
        <p:spPr/>
        <p:txBody>
          <a:bodyPr>
            <a:normAutofit fontScale="90000"/>
          </a:bodyPr>
          <a:lstStyle/>
          <a:p>
            <a:r>
              <a:rPr lang="en-US" sz="4000" b="1" dirty="0">
                <a:effectLst/>
                <a:latin typeface="Times New Roman" panose="02020603050405020304" pitchFamily="18" charset="0"/>
                <a:ea typeface="Calibri" panose="020F0502020204030204" pitchFamily="34" charset="0"/>
                <a:cs typeface="Arial" panose="020B0604020202020204" pitchFamily="34" charset="0"/>
              </a:rPr>
              <a:t>Endocrine system</a:t>
            </a:r>
            <a:r>
              <a:rPr lang="en-US" sz="1800" dirty="0">
                <a:effectLst/>
                <a:latin typeface="Calibri" panose="020F0502020204030204" pitchFamily="34" charset="0"/>
                <a:ea typeface="Calibri" panose="020F0502020204030204" pitchFamily="34" charset="0"/>
                <a:cs typeface="Arial" panose="020B0604020202020204" pitchFamily="34" charset="0"/>
              </a:rPr>
              <a:t/>
            </a: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ar-IQ" dirty="0"/>
          </a:p>
        </p:txBody>
      </p:sp>
      <p:sp>
        <p:nvSpPr>
          <p:cNvPr id="3" name="Content Placeholder 2">
            <a:extLst>
              <a:ext uri="{FF2B5EF4-FFF2-40B4-BE49-F238E27FC236}">
                <a16:creationId xmlns:a16="http://schemas.microsoft.com/office/drawing/2014/main" id="{9BED75EA-8993-8180-7A8C-DEF1BD2A7114}"/>
              </a:ext>
            </a:extLst>
          </p:cNvPr>
          <p:cNvSpPr>
            <a:spLocks noGrp="1"/>
          </p:cNvSpPr>
          <p:nvPr>
            <p:ph idx="1"/>
          </p:nvPr>
        </p:nvSpPr>
        <p:spPr/>
        <p:txBody>
          <a:bodyPr>
            <a:normAutofit lnSpcReduction="10000"/>
          </a:bodyPr>
          <a:lstStyle/>
          <a:p>
            <a:pPr algn="just" rtl="0">
              <a:lnSpc>
                <a:spcPct val="115000"/>
              </a:lnSpc>
              <a:spcAft>
                <a:spcPts val="800"/>
              </a:spcAft>
            </a:pPr>
            <a:r>
              <a:rPr lang="en-US" sz="2800" dirty="0">
                <a:effectLst/>
                <a:latin typeface="Times New Roman" panose="02020603050405020304" pitchFamily="18" charset="0"/>
                <a:ea typeface="Calibri" panose="020F0502020204030204" pitchFamily="34" charset="0"/>
                <a:cs typeface="+mj-cs"/>
              </a:rPr>
              <a:t>All the physiological activities are regulated by two major systems in the body. </a:t>
            </a:r>
            <a:endParaRPr lang="en-US" sz="2800" dirty="0">
              <a:effectLst/>
              <a:latin typeface="Calibri" panose="020F0502020204030204" pitchFamily="34" charset="0"/>
              <a:ea typeface="Calibri" panose="020F0502020204030204" pitchFamily="34" charset="0"/>
              <a:cs typeface="+mj-cs"/>
            </a:endParaRPr>
          </a:p>
          <a:p>
            <a:pPr marL="114300" indent="0" algn="just" rtl="0">
              <a:lnSpc>
                <a:spcPct val="115000"/>
              </a:lnSpc>
              <a:spcAft>
                <a:spcPts val="800"/>
              </a:spcAft>
              <a:buNone/>
            </a:pPr>
            <a:r>
              <a:rPr lang="en-US" sz="2800" dirty="0">
                <a:effectLst/>
                <a:latin typeface="Times New Roman" panose="02020603050405020304" pitchFamily="18" charset="0"/>
                <a:ea typeface="Calibri" panose="020F0502020204030204" pitchFamily="34" charset="0"/>
                <a:cs typeface="+mj-cs"/>
              </a:rPr>
              <a:t>1. Nervous system </a:t>
            </a:r>
            <a:endParaRPr lang="en-US" sz="2800" dirty="0">
              <a:effectLst/>
              <a:latin typeface="Calibri" panose="020F0502020204030204" pitchFamily="34" charset="0"/>
              <a:ea typeface="Calibri" panose="020F0502020204030204" pitchFamily="34" charset="0"/>
              <a:cs typeface="+mj-cs"/>
            </a:endParaRPr>
          </a:p>
          <a:p>
            <a:pPr marL="114300" indent="0" algn="just" rtl="0">
              <a:lnSpc>
                <a:spcPct val="115000"/>
              </a:lnSpc>
              <a:spcAft>
                <a:spcPts val="800"/>
              </a:spcAft>
              <a:buNone/>
            </a:pPr>
            <a:r>
              <a:rPr lang="en-US" sz="2800" dirty="0">
                <a:effectLst/>
                <a:latin typeface="Times New Roman" panose="02020603050405020304" pitchFamily="18" charset="0"/>
                <a:ea typeface="Calibri" panose="020F0502020204030204" pitchFamily="34" charset="0"/>
                <a:cs typeface="+mj-cs"/>
              </a:rPr>
              <a:t>2. Endocrine system. </a:t>
            </a:r>
            <a:endParaRPr lang="en-US" sz="2800" dirty="0">
              <a:effectLst/>
              <a:latin typeface="Calibri" panose="020F0502020204030204" pitchFamily="34" charset="0"/>
              <a:ea typeface="Calibri" panose="020F0502020204030204" pitchFamily="34" charset="0"/>
              <a:cs typeface="+mj-cs"/>
            </a:endParaRPr>
          </a:p>
          <a:p>
            <a:pPr algn="just" rtl="0">
              <a:lnSpc>
                <a:spcPct val="107000"/>
              </a:lnSpc>
              <a:spcAft>
                <a:spcPts val="800"/>
              </a:spcAft>
            </a:pPr>
            <a:r>
              <a:rPr lang="en-US" sz="2800" dirty="0">
                <a:effectLst/>
                <a:latin typeface="Times New Roman" panose="02020603050405020304" pitchFamily="18" charset="0"/>
                <a:ea typeface="Calibri" panose="020F0502020204030204" pitchFamily="34" charset="0"/>
                <a:cs typeface="+mj-cs"/>
              </a:rPr>
              <a:t>These two systems interact with one another and regulate the body functions. Endocrine system functions by secreting some chemical substances called </a:t>
            </a:r>
            <a:r>
              <a:rPr lang="en-US" sz="2800" dirty="0">
                <a:solidFill>
                  <a:srgbClr val="FF0000"/>
                </a:solidFill>
                <a:effectLst/>
                <a:latin typeface="Times New Roman" panose="02020603050405020304" pitchFamily="18" charset="0"/>
                <a:ea typeface="Calibri" panose="020F0502020204030204" pitchFamily="34" charset="0"/>
                <a:cs typeface="+mj-cs"/>
              </a:rPr>
              <a:t>hormones.</a:t>
            </a:r>
            <a:endParaRPr lang="en-US" sz="2800" dirty="0">
              <a:solidFill>
                <a:srgbClr val="FF0000"/>
              </a:solidFill>
              <a:effectLst/>
              <a:latin typeface="Calibri" panose="020F0502020204030204" pitchFamily="34" charset="0"/>
              <a:ea typeface="Calibri" panose="020F0502020204030204" pitchFamily="34" charset="0"/>
              <a:cs typeface="+mj-cs"/>
            </a:endParaRPr>
          </a:p>
          <a:p>
            <a:endParaRPr lang="ar-IQ" dirty="0"/>
          </a:p>
        </p:txBody>
      </p:sp>
    </p:spTree>
    <p:extLst>
      <p:ext uri="{BB962C8B-B14F-4D97-AF65-F5344CB8AC3E}">
        <p14:creationId xmlns:p14="http://schemas.microsoft.com/office/powerpoint/2010/main" val="11555744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08373"/>
            <a:ext cx="8305800" cy="734628"/>
          </a:xfrm>
        </p:spPr>
        <p:txBody>
          <a:bodyPr/>
          <a:lstStyle/>
          <a:p>
            <a:r>
              <a:rPr lang="en-US" dirty="0"/>
              <a:t>Endocrine glands</a:t>
            </a:r>
          </a:p>
        </p:txBody>
      </p:sp>
      <p:sp>
        <p:nvSpPr>
          <p:cNvPr id="3" name="Content Placeholder 2"/>
          <p:cNvSpPr>
            <a:spLocks noGrp="1"/>
          </p:cNvSpPr>
          <p:nvPr>
            <p:ph idx="1"/>
          </p:nvPr>
        </p:nvSpPr>
        <p:spPr>
          <a:xfrm>
            <a:off x="457200" y="1524000"/>
            <a:ext cx="8229600" cy="4602163"/>
          </a:xfrm>
        </p:spPr>
        <p:txBody>
          <a:bodyPr>
            <a:normAutofit lnSpcReduction="10000"/>
          </a:bodyPr>
          <a:lstStyle/>
          <a:p>
            <a:pPr algn="just"/>
            <a:r>
              <a:rPr lang="en-US" sz="2800" dirty="0">
                <a:cs typeface="+mj-cs"/>
              </a:rPr>
              <a:t>are the glands which synthesize and release the classical hormones into the blood. The endocrine glands are also called ductless glands because the hormones secreted by them are released directly into blood without any duct.</a:t>
            </a:r>
          </a:p>
          <a:p>
            <a:pPr marL="114300" indent="0" algn="just">
              <a:buNone/>
            </a:pPr>
            <a:endParaRPr lang="en-US" sz="2800" dirty="0">
              <a:cs typeface="+mj-cs"/>
            </a:endParaRPr>
          </a:p>
          <a:p>
            <a:pPr algn="just"/>
            <a:r>
              <a:rPr lang="en-US" sz="2800" dirty="0">
                <a:cs typeface="+mj-cs"/>
              </a:rPr>
              <a:t> </a:t>
            </a:r>
            <a:r>
              <a:rPr lang="en-US" sz="2800" b="1" dirty="0">
                <a:cs typeface="+mj-cs"/>
              </a:rPr>
              <a:t> HORMONES</a:t>
            </a:r>
            <a:endParaRPr lang="en-US" sz="2800" dirty="0">
              <a:cs typeface="+mj-cs"/>
            </a:endParaRPr>
          </a:p>
          <a:p>
            <a:pPr algn="just"/>
            <a:r>
              <a:rPr lang="en-US" sz="2800" dirty="0">
                <a:cs typeface="+mj-cs"/>
              </a:rPr>
              <a:t>Hormones are </a:t>
            </a:r>
            <a:r>
              <a:rPr lang="en-US" sz="2800" b="1" dirty="0">
                <a:cs typeface="+mj-cs"/>
              </a:rPr>
              <a:t>chemical messengers, </a:t>
            </a:r>
            <a:r>
              <a:rPr lang="en-US" sz="2800" dirty="0">
                <a:cs typeface="+mj-cs"/>
              </a:rPr>
              <a:t>synthesized by endocrine glands. </a:t>
            </a:r>
          </a:p>
        </p:txBody>
      </p:sp>
    </p:spTree>
    <p:extLst>
      <p:ext uri="{BB962C8B-B14F-4D97-AF65-F5344CB8AC3E}">
        <p14:creationId xmlns:p14="http://schemas.microsoft.com/office/powerpoint/2010/main" val="23474265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06F56-7C57-94B1-C9B8-EA1E51956698}"/>
              </a:ext>
            </a:extLst>
          </p:cNvPr>
          <p:cNvSpPr>
            <a:spLocks noGrp="1"/>
          </p:cNvSpPr>
          <p:nvPr>
            <p:ph type="title"/>
          </p:nvPr>
        </p:nvSpPr>
        <p:spPr>
          <a:xfrm>
            <a:off x="335872" y="381000"/>
            <a:ext cx="8229600" cy="1191827"/>
          </a:xfrm>
        </p:spPr>
        <p:txBody>
          <a:bodyPr>
            <a:normAutofit fontScale="90000"/>
          </a:bodyPr>
          <a:lstStyle/>
          <a:p>
            <a:r>
              <a:rPr lang="en-US" sz="3600" b="1" dirty="0">
                <a:effectLst/>
                <a:latin typeface="Times New Roman" panose="02020603050405020304" pitchFamily="18" charset="0"/>
                <a:ea typeface="Calibri" panose="020F0502020204030204" pitchFamily="34" charset="0"/>
                <a:cs typeface="Arial" panose="020B0604020202020204" pitchFamily="34" charset="0"/>
              </a:rPr>
              <a:t/>
            </a:r>
            <a:br>
              <a:rPr lang="en-US" sz="3600" b="1" dirty="0">
                <a:effectLst/>
                <a:latin typeface="Times New Roman" panose="02020603050405020304" pitchFamily="18" charset="0"/>
                <a:ea typeface="Calibri" panose="020F0502020204030204" pitchFamily="34" charset="0"/>
                <a:cs typeface="Arial" panose="020B0604020202020204" pitchFamily="34" charset="0"/>
              </a:rPr>
            </a:br>
            <a:r>
              <a:rPr lang="en-US" sz="3100" b="1" dirty="0">
                <a:effectLst/>
                <a:latin typeface="Times New Roman" panose="02020603050405020304" pitchFamily="18" charset="0"/>
                <a:ea typeface="Calibri" panose="020F0502020204030204" pitchFamily="34" charset="0"/>
                <a:cs typeface="Arial" panose="020B0604020202020204" pitchFamily="34" charset="0"/>
              </a:rPr>
              <a:t>Coordination of Body Functions by Chemical Messengers</a:t>
            </a:r>
            <a:r>
              <a:rPr lang="en-US" sz="3100" dirty="0">
                <a:effectLst/>
                <a:latin typeface="Times New Roman" panose="02020603050405020304" pitchFamily="18" charset="0"/>
                <a:ea typeface="Calibri" panose="020F0502020204030204" pitchFamily="34" charset="0"/>
                <a:cs typeface="Arial" panose="020B0604020202020204" pitchFamily="34" charset="0"/>
              </a:rPr>
              <a:t> </a:t>
            </a:r>
            <a:r>
              <a:rPr lang="en-US" sz="3600" dirty="0">
                <a:effectLst/>
                <a:latin typeface="Calibri" panose="020F0502020204030204" pitchFamily="34" charset="0"/>
                <a:ea typeface="Calibri" panose="020F0502020204030204" pitchFamily="34" charset="0"/>
                <a:cs typeface="Arial" panose="020B0604020202020204" pitchFamily="34" charset="0"/>
              </a:rPr>
              <a:t/>
            </a:r>
            <a:br>
              <a:rPr lang="en-US" sz="3600" dirty="0">
                <a:effectLst/>
                <a:latin typeface="Calibri" panose="020F0502020204030204" pitchFamily="34" charset="0"/>
                <a:ea typeface="Calibri" panose="020F0502020204030204" pitchFamily="34" charset="0"/>
                <a:cs typeface="Arial" panose="020B0604020202020204" pitchFamily="34" charset="0"/>
              </a:rPr>
            </a:br>
            <a:endParaRPr lang="ar-IQ" dirty="0"/>
          </a:p>
        </p:txBody>
      </p:sp>
      <p:sp>
        <p:nvSpPr>
          <p:cNvPr id="3" name="Content Placeholder 2">
            <a:extLst>
              <a:ext uri="{FF2B5EF4-FFF2-40B4-BE49-F238E27FC236}">
                <a16:creationId xmlns:a16="http://schemas.microsoft.com/office/drawing/2014/main" id="{BBD39215-1EDF-A037-90D4-C73E780C5BA2}"/>
              </a:ext>
            </a:extLst>
          </p:cNvPr>
          <p:cNvSpPr>
            <a:spLocks noGrp="1"/>
          </p:cNvSpPr>
          <p:nvPr>
            <p:ph idx="1"/>
          </p:nvPr>
        </p:nvSpPr>
        <p:spPr/>
        <p:txBody>
          <a:bodyPr>
            <a:normAutofit fontScale="77500" lnSpcReduction="20000"/>
          </a:bodyPr>
          <a:lstStyle/>
          <a:p>
            <a:pPr algn="just" rtl="0">
              <a:lnSpc>
                <a:spcPct val="115000"/>
              </a:lnSpc>
              <a:spcAft>
                <a:spcPts val="800"/>
              </a:spcAft>
            </a:pPr>
            <a:r>
              <a:rPr lang="en-US" sz="2800" dirty="0">
                <a:effectLst/>
                <a:latin typeface="Times New Roman" panose="02020603050405020304" pitchFamily="18" charset="0"/>
                <a:ea typeface="Calibri" panose="020F0502020204030204" pitchFamily="34" charset="0"/>
                <a:cs typeface="+mj-cs"/>
              </a:rPr>
              <a:t>The multiple activities of the cells, tissues, and organs of the body are coordinated by the interplay of several types of chemical messenger systems: </a:t>
            </a:r>
            <a:endParaRPr lang="en-US" sz="2800" dirty="0">
              <a:effectLst/>
              <a:latin typeface="Calibri" panose="020F0502020204030204" pitchFamily="34" charset="0"/>
              <a:ea typeface="Calibri" panose="020F0502020204030204" pitchFamily="34" charset="0"/>
              <a:cs typeface="+mj-cs"/>
            </a:endParaRPr>
          </a:p>
          <a:p>
            <a:pPr marL="114300" indent="0" algn="just" rtl="0">
              <a:lnSpc>
                <a:spcPct val="115000"/>
              </a:lnSpc>
              <a:spcAft>
                <a:spcPts val="800"/>
              </a:spcAft>
              <a:buNone/>
            </a:pPr>
            <a:r>
              <a:rPr lang="en-US" sz="2800" dirty="0">
                <a:effectLst/>
                <a:latin typeface="Times New Roman" panose="02020603050405020304" pitchFamily="18" charset="0"/>
                <a:ea typeface="Calibri" panose="020F0502020204030204" pitchFamily="34" charset="0"/>
                <a:cs typeface="Arial" panose="020B0604020202020204" pitchFamily="34" charset="0"/>
              </a:rPr>
              <a:t>1. Neurotransmitters are released by axon terminals of neurons into the synaptic junctions and act locally to control nerve cell functions.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114300" indent="0" algn="just" rtl="0">
              <a:lnSpc>
                <a:spcPct val="115000"/>
              </a:lnSpc>
              <a:spcAft>
                <a:spcPts val="800"/>
              </a:spcAft>
              <a:buNone/>
            </a:pPr>
            <a:r>
              <a:rPr lang="en-US" sz="2800" dirty="0">
                <a:effectLst/>
                <a:latin typeface="Times New Roman" panose="02020603050405020304" pitchFamily="18" charset="0"/>
                <a:ea typeface="Calibri" panose="020F0502020204030204" pitchFamily="34" charset="0"/>
                <a:cs typeface="Arial" panose="020B0604020202020204" pitchFamily="34" charset="0"/>
              </a:rPr>
              <a:t>2. Endocrine hormones are released by glands or specialized cells into the circulating blood and influence the function of cells at another location in the body.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pPr marL="114300" indent="0" algn="just" rtl="0">
              <a:lnSpc>
                <a:spcPct val="115000"/>
              </a:lnSpc>
              <a:spcAft>
                <a:spcPts val="800"/>
              </a:spcAft>
              <a:buNone/>
            </a:pPr>
            <a:r>
              <a:rPr lang="en-US" sz="2800" dirty="0">
                <a:effectLst/>
                <a:latin typeface="Times New Roman" panose="02020603050405020304" pitchFamily="18" charset="0"/>
                <a:ea typeface="Calibri" panose="020F0502020204030204" pitchFamily="34" charset="0"/>
                <a:cs typeface="Arial" panose="020B0604020202020204" pitchFamily="34" charset="0"/>
              </a:rPr>
              <a:t>3. Neuroendocrine hormones are secreted by neurons into the circulating blood and influence the function of cells at another location in the body.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endParaRPr lang="ar-IQ" dirty="0"/>
          </a:p>
        </p:txBody>
      </p:sp>
    </p:spTree>
    <p:extLst>
      <p:ext uri="{BB962C8B-B14F-4D97-AF65-F5344CB8AC3E}">
        <p14:creationId xmlns:p14="http://schemas.microsoft.com/office/powerpoint/2010/main" val="23637762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36579B-D8A8-D830-F31F-F513B3FFAC26}"/>
              </a:ext>
            </a:extLst>
          </p:cNvPr>
          <p:cNvSpPr>
            <a:spLocks noGrp="1"/>
          </p:cNvSpPr>
          <p:nvPr>
            <p:ph idx="4294967295"/>
          </p:nvPr>
        </p:nvSpPr>
        <p:spPr>
          <a:xfrm>
            <a:off x="228600" y="685800"/>
            <a:ext cx="8686800" cy="6019800"/>
          </a:xfrm>
        </p:spPr>
        <p:txBody>
          <a:bodyPr>
            <a:normAutofit/>
          </a:bodyPr>
          <a:lstStyle/>
          <a:p>
            <a:pPr marL="114300" indent="0" algn="just" rtl="0">
              <a:lnSpc>
                <a:spcPct val="115000"/>
              </a:lnSpc>
              <a:spcAft>
                <a:spcPts val="800"/>
              </a:spcAft>
              <a:buNone/>
            </a:pPr>
            <a:r>
              <a:rPr lang="en-US" sz="2800" dirty="0">
                <a:effectLst/>
                <a:latin typeface="Times New Roman" panose="02020603050405020304" pitchFamily="18" charset="0"/>
                <a:ea typeface="Calibri" panose="020F0502020204030204" pitchFamily="34" charset="0"/>
                <a:cs typeface="+mj-cs"/>
              </a:rPr>
              <a:t>4. </a:t>
            </a:r>
            <a:r>
              <a:rPr lang="en-US" sz="2800" dirty="0" err="1">
                <a:effectLst/>
                <a:latin typeface="Times New Roman" panose="02020603050405020304" pitchFamily="18" charset="0"/>
                <a:ea typeface="Calibri" panose="020F0502020204030204" pitchFamily="34" charset="0"/>
                <a:cs typeface="+mj-cs"/>
              </a:rPr>
              <a:t>Paracrines</a:t>
            </a:r>
            <a:r>
              <a:rPr lang="en-US" sz="2800" dirty="0">
                <a:effectLst/>
                <a:latin typeface="Times New Roman" panose="02020603050405020304" pitchFamily="18" charset="0"/>
                <a:ea typeface="Calibri" panose="020F0502020204030204" pitchFamily="34" charset="0"/>
                <a:cs typeface="+mj-cs"/>
              </a:rPr>
              <a:t> are secreted by cells into the extracellular fluid and affect neighboring cells of a different type.</a:t>
            </a:r>
          </a:p>
          <a:p>
            <a:pPr marL="114300" indent="0" algn="just" rtl="0">
              <a:lnSpc>
                <a:spcPct val="115000"/>
              </a:lnSpc>
              <a:spcAft>
                <a:spcPts val="800"/>
              </a:spcAft>
              <a:buNone/>
            </a:pPr>
            <a:endParaRPr lang="en-US" sz="2800" dirty="0">
              <a:effectLst/>
              <a:latin typeface="Calibri" panose="020F0502020204030204" pitchFamily="34" charset="0"/>
              <a:ea typeface="Calibri" panose="020F0502020204030204" pitchFamily="34" charset="0"/>
              <a:cs typeface="+mj-cs"/>
            </a:endParaRPr>
          </a:p>
          <a:p>
            <a:pPr marL="114300" indent="0" algn="just" rtl="0">
              <a:lnSpc>
                <a:spcPct val="115000"/>
              </a:lnSpc>
              <a:spcAft>
                <a:spcPts val="800"/>
              </a:spcAft>
              <a:buNone/>
            </a:pPr>
            <a:r>
              <a:rPr lang="en-US" sz="2800" dirty="0">
                <a:effectLst/>
                <a:latin typeface="Times New Roman" panose="02020603050405020304" pitchFamily="18" charset="0"/>
                <a:ea typeface="Calibri" panose="020F0502020204030204" pitchFamily="34" charset="0"/>
                <a:cs typeface="+mj-cs"/>
              </a:rPr>
              <a:t> 5. </a:t>
            </a:r>
            <a:r>
              <a:rPr lang="en-US" sz="2800" dirty="0" err="1">
                <a:effectLst/>
                <a:latin typeface="Times New Roman" panose="02020603050405020304" pitchFamily="18" charset="0"/>
                <a:ea typeface="Calibri" panose="020F0502020204030204" pitchFamily="34" charset="0"/>
                <a:cs typeface="+mj-cs"/>
              </a:rPr>
              <a:t>Autocrines</a:t>
            </a:r>
            <a:r>
              <a:rPr lang="en-US" sz="2800" dirty="0">
                <a:effectLst/>
                <a:latin typeface="Times New Roman" panose="02020603050405020304" pitchFamily="18" charset="0"/>
                <a:ea typeface="Calibri" panose="020F0502020204030204" pitchFamily="34" charset="0"/>
                <a:cs typeface="+mj-cs"/>
              </a:rPr>
              <a:t> are secreted by cells into the extracellular fluid and affect the function of the same cells that produced them by binding to cell surface receptors. </a:t>
            </a:r>
            <a:endParaRPr lang="en-US" sz="2800" dirty="0">
              <a:effectLst/>
              <a:latin typeface="Calibri" panose="020F0502020204030204" pitchFamily="34" charset="0"/>
              <a:ea typeface="Calibri" panose="020F0502020204030204" pitchFamily="34" charset="0"/>
              <a:cs typeface="+mj-cs"/>
            </a:endParaRPr>
          </a:p>
          <a:p>
            <a:pPr algn="just"/>
            <a:endParaRPr lang="en-US" sz="2800" dirty="0">
              <a:effectLst/>
              <a:latin typeface="Times New Roman" panose="02020603050405020304" pitchFamily="18" charset="0"/>
              <a:ea typeface="Calibri" panose="020F0502020204030204" pitchFamily="34" charset="0"/>
              <a:cs typeface="+mj-cs"/>
            </a:endParaRPr>
          </a:p>
          <a:p>
            <a:pPr marL="114300" indent="0" algn="just">
              <a:buNone/>
            </a:pPr>
            <a:r>
              <a:rPr lang="en-US" sz="2800" dirty="0">
                <a:effectLst/>
                <a:latin typeface="Times New Roman" panose="02020603050405020304" pitchFamily="18" charset="0"/>
                <a:ea typeface="Calibri" panose="020F0502020204030204" pitchFamily="34" charset="0"/>
                <a:cs typeface="+mj-cs"/>
              </a:rPr>
              <a:t>6. Cytokines are peptides secreted by cells into the extracellular fluid and can function as </a:t>
            </a:r>
            <a:r>
              <a:rPr lang="en-US" sz="2800" dirty="0" err="1">
                <a:effectLst/>
                <a:latin typeface="Times New Roman" panose="02020603050405020304" pitchFamily="18" charset="0"/>
                <a:ea typeface="Calibri" panose="020F0502020204030204" pitchFamily="34" charset="0"/>
                <a:cs typeface="+mj-cs"/>
              </a:rPr>
              <a:t>autocrines</a:t>
            </a:r>
            <a:r>
              <a:rPr lang="en-US" sz="2800" dirty="0">
                <a:effectLst/>
                <a:latin typeface="Times New Roman" panose="02020603050405020304" pitchFamily="18" charset="0"/>
                <a:ea typeface="Calibri" panose="020F0502020204030204" pitchFamily="34" charset="0"/>
                <a:cs typeface="+mj-cs"/>
              </a:rPr>
              <a:t>, </a:t>
            </a:r>
            <a:r>
              <a:rPr lang="en-US" sz="2800" dirty="0" err="1">
                <a:effectLst/>
                <a:latin typeface="Times New Roman" panose="02020603050405020304" pitchFamily="18" charset="0"/>
                <a:ea typeface="Calibri" panose="020F0502020204030204" pitchFamily="34" charset="0"/>
                <a:cs typeface="+mj-cs"/>
              </a:rPr>
              <a:t>paracrines</a:t>
            </a:r>
            <a:r>
              <a:rPr lang="en-US" sz="2800" dirty="0">
                <a:effectLst/>
                <a:latin typeface="Times New Roman" panose="02020603050405020304" pitchFamily="18" charset="0"/>
                <a:ea typeface="Calibri" panose="020F0502020204030204" pitchFamily="34" charset="0"/>
                <a:cs typeface="+mj-cs"/>
              </a:rPr>
              <a:t>, or endocrine hormones.</a:t>
            </a:r>
            <a:endParaRPr lang="ar-IQ" sz="2800" dirty="0">
              <a:cs typeface="+mj-cs"/>
            </a:endParaRPr>
          </a:p>
        </p:txBody>
      </p:sp>
    </p:spTree>
    <p:extLst>
      <p:ext uri="{BB962C8B-B14F-4D97-AF65-F5344CB8AC3E}">
        <p14:creationId xmlns:p14="http://schemas.microsoft.com/office/powerpoint/2010/main" val="20510764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1"/>
            <a:ext cx="8229600" cy="990600"/>
          </a:xfrm>
        </p:spPr>
        <p:txBody>
          <a:bodyPr>
            <a:normAutofit fontScale="90000"/>
          </a:bodyPr>
          <a:lstStyle/>
          <a:p>
            <a:r>
              <a:rPr lang="en-US" sz="2700" dirty="0"/>
              <a:t/>
            </a:r>
            <a:br>
              <a:rPr lang="en-US" sz="2700" dirty="0"/>
            </a:br>
            <a:r>
              <a:rPr lang="en-US" sz="2700" dirty="0"/>
              <a:t/>
            </a:r>
            <a:br>
              <a:rPr lang="en-US" sz="2700" dirty="0"/>
            </a:br>
            <a:r>
              <a:rPr lang="en-US" sz="3100" dirty="0"/>
              <a:t>Based on chemical nature, hormones are classified into three types:</a:t>
            </a:r>
            <a:br>
              <a:rPr lang="en-US" sz="3100" dirty="0"/>
            </a:br>
            <a:r>
              <a:rPr lang="en-US" sz="4000" b="1" dirty="0"/>
              <a:t> </a:t>
            </a:r>
            <a:endParaRPr lang="en-US" dirty="0"/>
          </a:p>
        </p:txBody>
      </p:sp>
      <p:sp>
        <p:nvSpPr>
          <p:cNvPr id="3" name="Content Placeholder 2"/>
          <p:cNvSpPr>
            <a:spLocks noGrp="1"/>
          </p:cNvSpPr>
          <p:nvPr>
            <p:ph idx="1"/>
          </p:nvPr>
        </p:nvSpPr>
        <p:spPr/>
        <p:txBody>
          <a:bodyPr>
            <a:noAutofit/>
          </a:bodyPr>
          <a:lstStyle/>
          <a:p>
            <a:pPr marL="114300" indent="0">
              <a:buNone/>
            </a:pPr>
            <a:r>
              <a:rPr lang="en-US" sz="2000" b="1" dirty="0">
                <a:cs typeface="+mj-cs"/>
              </a:rPr>
              <a:t>1-STEROID HORMONES</a:t>
            </a:r>
            <a:endParaRPr lang="en-US" sz="2000" dirty="0">
              <a:cs typeface="+mj-cs"/>
            </a:endParaRPr>
          </a:p>
          <a:p>
            <a:pPr marL="114300" indent="0">
              <a:buNone/>
            </a:pPr>
            <a:r>
              <a:rPr lang="en-US" sz="2000" dirty="0">
                <a:cs typeface="+mj-cs"/>
              </a:rPr>
              <a:t>Steroid hormones are the hormones synthesized from cholesterol or its derivatives. Steroid hormones are secreted by </a:t>
            </a:r>
            <a:r>
              <a:rPr lang="en-US" sz="2000" dirty="0">
                <a:solidFill>
                  <a:srgbClr val="FF0000"/>
                </a:solidFill>
                <a:cs typeface="+mj-cs"/>
              </a:rPr>
              <a:t>adrenal cortex, gonads and placenta</a:t>
            </a:r>
          </a:p>
          <a:p>
            <a:pPr marL="114300" indent="0">
              <a:buNone/>
            </a:pPr>
            <a:r>
              <a:rPr lang="en-US" sz="2000" b="1" dirty="0">
                <a:cs typeface="+mj-cs"/>
              </a:rPr>
              <a:t> </a:t>
            </a:r>
            <a:endParaRPr lang="en-US" sz="2000" dirty="0">
              <a:cs typeface="+mj-cs"/>
            </a:endParaRPr>
          </a:p>
          <a:p>
            <a:pPr marL="114300" indent="0">
              <a:buNone/>
            </a:pPr>
            <a:r>
              <a:rPr lang="en-US" sz="2000" b="1" dirty="0">
                <a:cs typeface="+mj-cs"/>
              </a:rPr>
              <a:t>2- PROTEIN HORMONES</a:t>
            </a:r>
            <a:endParaRPr lang="en-US" sz="2000" dirty="0">
              <a:cs typeface="+mj-cs"/>
            </a:endParaRPr>
          </a:p>
          <a:p>
            <a:pPr marL="114300" indent="0">
              <a:buNone/>
            </a:pPr>
            <a:r>
              <a:rPr lang="en-US" sz="2000" dirty="0">
                <a:cs typeface="+mj-cs"/>
              </a:rPr>
              <a:t>Protein hormones are large or small peptides. </a:t>
            </a:r>
            <a:r>
              <a:rPr lang="en-US" sz="2000" dirty="0">
                <a:solidFill>
                  <a:srgbClr val="FF0000"/>
                </a:solidFill>
                <a:cs typeface="+mj-cs"/>
              </a:rPr>
              <a:t>Protein hormones are secreted by pituitary gland, parathyroid glands, pancreas and placenta </a:t>
            </a:r>
          </a:p>
          <a:p>
            <a:pPr marL="114300" indent="0">
              <a:buNone/>
            </a:pPr>
            <a:r>
              <a:rPr lang="en-US" sz="2000" dirty="0">
                <a:cs typeface="+mj-cs"/>
              </a:rPr>
              <a:t> </a:t>
            </a:r>
          </a:p>
          <a:p>
            <a:pPr marL="114300" indent="0">
              <a:buNone/>
            </a:pPr>
            <a:r>
              <a:rPr lang="en-US" sz="2000" dirty="0">
                <a:cs typeface="+mj-cs"/>
              </a:rPr>
              <a:t>3- </a:t>
            </a:r>
            <a:r>
              <a:rPr lang="en-US" sz="2000" b="1" dirty="0">
                <a:cs typeface="+mj-cs"/>
              </a:rPr>
              <a:t>TYROSINE DERIVATIVES</a:t>
            </a:r>
            <a:endParaRPr lang="en-US" sz="2000" dirty="0">
              <a:cs typeface="+mj-cs"/>
            </a:endParaRPr>
          </a:p>
          <a:p>
            <a:pPr marL="114300" indent="0">
              <a:buNone/>
            </a:pPr>
            <a:r>
              <a:rPr lang="en-US" sz="2000" dirty="0">
                <a:cs typeface="+mj-cs"/>
              </a:rPr>
              <a:t>Two types of hormones, namely </a:t>
            </a:r>
            <a:r>
              <a:rPr lang="en-US" sz="2000" dirty="0">
                <a:solidFill>
                  <a:srgbClr val="FF0000"/>
                </a:solidFill>
                <a:cs typeface="+mj-cs"/>
              </a:rPr>
              <a:t>thyroid hormones and adrenal medullary hormones</a:t>
            </a:r>
            <a:r>
              <a:rPr lang="en-US" sz="2000" dirty="0">
                <a:cs typeface="+mj-cs"/>
              </a:rPr>
              <a:t> are derived from the amino acid tyrosine</a:t>
            </a:r>
            <a:r>
              <a:rPr lang="en-US" sz="2000" b="1" dirty="0">
                <a:cs typeface="+mj-cs"/>
              </a:rPr>
              <a:t>.</a:t>
            </a:r>
            <a:endParaRPr lang="en-US" sz="2000" dirty="0">
              <a:cs typeface="+mj-cs"/>
            </a:endParaRPr>
          </a:p>
          <a:p>
            <a:pPr marL="114300" indent="0">
              <a:buNone/>
            </a:pPr>
            <a:r>
              <a:rPr lang="en-US" sz="2000" b="1" dirty="0">
                <a:cs typeface="+mj-cs"/>
              </a:rPr>
              <a:t> </a:t>
            </a:r>
            <a:endParaRPr lang="en-US" sz="2000" dirty="0">
              <a:cs typeface="+mj-cs"/>
            </a:endParaRPr>
          </a:p>
        </p:txBody>
      </p:sp>
    </p:spTree>
    <p:extLst>
      <p:ext uri="{BB962C8B-B14F-4D97-AF65-F5344CB8AC3E}">
        <p14:creationId xmlns:p14="http://schemas.microsoft.com/office/powerpoint/2010/main" val="15863303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F1D0C-C9BE-2909-3E9A-8496AB82F0F4}"/>
              </a:ext>
            </a:extLst>
          </p:cNvPr>
          <p:cNvSpPr>
            <a:spLocks noGrp="1"/>
          </p:cNvSpPr>
          <p:nvPr>
            <p:ph type="title"/>
          </p:nvPr>
        </p:nvSpPr>
        <p:spPr/>
        <p:txBody>
          <a:bodyPr>
            <a:normAutofit fontScale="90000"/>
          </a:bodyPr>
          <a:lstStyle/>
          <a:p>
            <a:r>
              <a:rPr lang="en-US" dirty="0"/>
              <a:t>Hormones secreted by major endocrine glands</a:t>
            </a:r>
            <a:endParaRPr lang="ar-IQ" dirty="0"/>
          </a:p>
        </p:txBody>
      </p:sp>
      <p:pic>
        <p:nvPicPr>
          <p:cNvPr id="4" name="Content Placeholder 3">
            <a:extLst>
              <a:ext uri="{FF2B5EF4-FFF2-40B4-BE49-F238E27FC236}">
                <a16:creationId xmlns:a16="http://schemas.microsoft.com/office/drawing/2014/main" id="{17AF8ED4-DA3B-7E4C-BBAF-6BEC37050B6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2600" y="1752600"/>
            <a:ext cx="6019800" cy="4953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4069727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51F33-A23D-29EF-EB67-CCD8C1E5F7CC}"/>
              </a:ext>
            </a:extLst>
          </p:cNvPr>
          <p:cNvSpPr>
            <a:spLocks noGrp="1"/>
          </p:cNvSpPr>
          <p:nvPr>
            <p:ph type="title"/>
          </p:nvPr>
        </p:nvSpPr>
        <p:spPr/>
        <p:txBody>
          <a:bodyPr>
            <a:noAutofit/>
          </a:bodyPr>
          <a:lstStyle/>
          <a:p>
            <a:r>
              <a:rPr lang="en-US" sz="2400" b="1" dirty="0">
                <a:effectLst/>
                <a:latin typeface="Times New Roman" panose="02020603050405020304" pitchFamily="18" charset="0"/>
                <a:ea typeface="Calibri" panose="020F0502020204030204" pitchFamily="34" charset="0"/>
              </a:rPr>
              <a:t>Polypeptide and Protein Hormones Are Stored in Secretory Vesicles Until Needed</a:t>
            </a:r>
            <a:r>
              <a:rPr lang="en-US" sz="2800" b="1" dirty="0">
                <a:effectLst/>
                <a:latin typeface="Times New Roman" panose="02020603050405020304" pitchFamily="18" charset="0"/>
                <a:ea typeface="Calibri" panose="020F0502020204030204" pitchFamily="34" charset="0"/>
              </a:rPr>
              <a:t>.</a:t>
            </a:r>
            <a:endParaRPr lang="ar-IQ" sz="2800" dirty="0"/>
          </a:p>
        </p:txBody>
      </p:sp>
      <p:sp>
        <p:nvSpPr>
          <p:cNvPr id="3" name="Content Placeholder 2">
            <a:extLst>
              <a:ext uri="{FF2B5EF4-FFF2-40B4-BE49-F238E27FC236}">
                <a16:creationId xmlns:a16="http://schemas.microsoft.com/office/drawing/2014/main" id="{9881DA96-7CBD-3781-D334-4E025CA2BE20}"/>
              </a:ext>
            </a:extLst>
          </p:cNvPr>
          <p:cNvSpPr>
            <a:spLocks noGrp="1"/>
          </p:cNvSpPr>
          <p:nvPr>
            <p:ph idx="1"/>
          </p:nvPr>
        </p:nvSpPr>
        <p:spPr>
          <a:xfrm>
            <a:off x="457200" y="1676400"/>
            <a:ext cx="8229600" cy="4953000"/>
          </a:xfrm>
        </p:spPr>
        <p:txBody>
          <a:bodyPr>
            <a:normAutofit lnSpcReduction="10000"/>
          </a:bodyPr>
          <a:lstStyle/>
          <a:p>
            <a:pPr algn="just"/>
            <a:r>
              <a:rPr lang="en-US" sz="2800" dirty="0">
                <a:effectLst/>
                <a:latin typeface="Times New Roman" panose="02020603050405020304" pitchFamily="18" charset="0"/>
                <a:ea typeface="Calibri" panose="020F0502020204030204" pitchFamily="34" charset="0"/>
              </a:rPr>
              <a:t>Most of the hormones in the body are polypeptides and proteins.</a:t>
            </a:r>
          </a:p>
          <a:p>
            <a:pPr algn="just"/>
            <a:endParaRPr lang="en-US" sz="2800" dirty="0">
              <a:effectLst/>
              <a:latin typeface="Times New Roman" panose="02020603050405020304" pitchFamily="18" charset="0"/>
              <a:ea typeface="Calibri" panose="020F0502020204030204" pitchFamily="34" charset="0"/>
            </a:endParaRPr>
          </a:p>
          <a:p>
            <a:pPr algn="just"/>
            <a:r>
              <a:rPr lang="en-US" sz="2800" dirty="0">
                <a:effectLst/>
                <a:latin typeface="Times New Roman" panose="02020603050405020304" pitchFamily="18" charset="0"/>
                <a:ea typeface="Calibri" panose="020F0502020204030204" pitchFamily="34" charset="0"/>
              </a:rPr>
              <a:t> These hormones range in size from small peptides with as few as 3 amino acids (thyrotropin-releasing hormone) to proteins with almost 200 amino acids (growth hormone and prolactin). </a:t>
            </a:r>
          </a:p>
          <a:p>
            <a:pPr marL="114300" indent="0" algn="just">
              <a:buNone/>
            </a:pPr>
            <a:endParaRPr lang="en-US" sz="2800" dirty="0">
              <a:effectLst/>
              <a:latin typeface="Times New Roman" panose="02020603050405020304" pitchFamily="18" charset="0"/>
              <a:ea typeface="Calibri" panose="020F0502020204030204" pitchFamily="34" charset="0"/>
            </a:endParaRPr>
          </a:p>
          <a:p>
            <a:pPr algn="just"/>
            <a:r>
              <a:rPr lang="en-US" sz="2800" dirty="0">
                <a:effectLst/>
                <a:latin typeface="Times New Roman" panose="02020603050405020304" pitchFamily="18" charset="0"/>
                <a:ea typeface="Calibri" panose="020F0502020204030204" pitchFamily="34" charset="0"/>
              </a:rPr>
              <a:t>In general, polypeptides with 100 or more amino acids are called proteins, and those with fewer than 100 amino acids are referred to as peptides. </a:t>
            </a:r>
            <a:endParaRPr lang="ar-IQ" sz="3600" dirty="0"/>
          </a:p>
        </p:txBody>
      </p:sp>
    </p:spTree>
    <p:extLst>
      <p:ext uri="{BB962C8B-B14F-4D97-AF65-F5344CB8AC3E}">
        <p14:creationId xmlns:p14="http://schemas.microsoft.com/office/powerpoint/2010/main" val="32712027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FB803F-079B-5098-507A-0C77CF1A9288}"/>
              </a:ext>
            </a:extLst>
          </p:cNvPr>
          <p:cNvSpPr>
            <a:spLocks noGrp="1"/>
          </p:cNvSpPr>
          <p:nvPr>
            <p:ph idx="4294967295"/>
          </p:nvPr>
        </p:nvSpPr>
        <p:spPr>
          <a:xfrm>
            <a:off x="0" y="76200"/>
            <a:ext cx="9144000" cy="6629400"/>
          </a:xfrm>
        </p:spPr>
        <p:txBody>
          <a:bodyPr>
            <a:normAutofit lnSpcReduction="10000"/>
          </a:bodyPr>
          <a:lstStyle/>
          <a:p>
            <a:pPr algn="just"/>
            <a:r>
              <a:rPr lang="en-US" sz="2800" dirty="0">
                <a:effectLst/>
                <a:latin typeface="Times New Roman" panose="02020603050405020304" pitchFamily="18" charset="0"/>
                <a:ea typeface="Calibri" panose="020F0502020204030204" pitchFamily="34" charset="0"/>
              </a:rPr>
              <a:t>Protein and peptide hormones are synthesized on the rough end of the endoplasmic reticulum of the different endocrine cells, in the same fashion as most other proteins.</a:t>
            </a:r>
          </a:p>
          <a:p>
            <a:pPr marL="114300" indent="0" algn="just">
              <a:buNone/>
            </a:pPr>
            <a:endParaRPr lang="en-US" sz="2800" dirty="0">
              <a:effectLst/>
              <a:latin typeface="Times New Roman" panose="02020603050405020304" pitchFamily="18" charset="0"/>
              <a:ea typeface="Calibri" panose="020F0502020204030204" pitchFamily="34" charset="0"/>
            </a:endParaRPr>
          </a:p>
          <a:p>
            <a:pPr algn="just"/>
            <a:r>
              <a:rPr lang="en-US" sz="2800" dirty="0">
                <a:effectLst/>
                <a:latin typeface="Times New Roman" panose="02020603050405020304" pitchFamily="18" charset="0"/>
                <a:ea typeface="Calibri" panose="020F0502020204030204" pitchFamily="34" charset="0"/>
              </a:rPr>
              <a:t> They are usually synthesized first as larger proteins that are not biologically active </a:t>
            </a:r>
            <a:r>
              <a:rPr lang="en-US" sz="2800" dirty="0">
                <a:solidFill>
                  <a:srgbClr val="FF0000"/>
                </a:solidFill>
                <a:effectLst/>
                <a:latin typeface="Times New Roman" panose="02020603050405020304" pitchFamily="18" charset="0"/>
                <a:ea typeface="Calibri" panose="020F0502020204030204" pitchFamily="34" charset="0"/>
              </a:rPr>
              <a:t>(preprohormones) </a:t>
            </a:r>
            <a:r>
              <a:rPr lang="en-US" sz="2800" dirty="0">
                <a:effectLst/>
                <a:latin typeface="Times New Roman" panose="02020603050405020304" pitchFamily="18" charset="0"/>
                <a:ea typeface="Calibri" panose="020F0502020204030204" pitchFamily="34" charset="0"/>
              </a:rPr>
              <a:t>and are cleaved to form </a:t>
            </a:r>
            <a:r>
              <a:rPr lang="en-US" sz="2800" dirty="0">
                <a:solidFill>
                  <a:srgbClr val="FF0000"/>
                </a:solidFill>
                <a:effectLst/>
                <a:latin typeface="Times New Roman" panose="02020603050405020304" pitchFamily="18" charset="0"/>
                <a:ea typeface="Calibri" panose="020F0502020204030204" pitchFamily="34" charset="0"/>
              </a:rPr>
              <a:t>smaller prohormones </a:t>
            </a:r>
            <a:r>
              <a:rPr lang="en-US" sz="2800" dirty="0">
                <a:effectLst/>
                <a:latin typeface="Times New Roman" panose="02020603050405020304" pitchFamily="18" charset="0"/>
                <a:ea typeface="Calibri" panose="020F0502020204030204" pitchFamily="34" charset="0"/>
              </a:rPr>
              <a:t>in the endoplasmic reticulum.</a:t>
            </a:r>
          </a:p>
          <a:p>
            <a:pPr marL="114300" indent="0" algn="just">
              <a:buNone/>
            </a:pPr>
            <a:endParaRPr lang="en-US" sz="2800" dirty="0">
              <a:effectLst/>
              <a:latin typeface="Times New Roman" panose="02020603050405020304" pitchFamily="18" charset="0"/>
              <a:ea typeface="Calibri" panose="020F0502020204030204" pitchFamily="34" charset="0"/>
            </a:endParaRPr>
          </a:p>
          <a:p>
            <a:pPr algn="just"/>
            <a:r>
              <a:rPr lang="en-US" sz="2800" dirty="0">
                <a:effectLst/>
                <a:latin typeface="Times New Roman" panose="02020603050405020304" pitchFamily="18" charset="0"/>
                <a:ea typeface="Calibri" panose="020F0502020204030204" pitchFamily="34" charset="0"/>
              </a:rPr>
              <a:t> These are then transferred to the Golgi apparatus for packaging into secretory vesicles.</a:t>
            </a:r>
          </a:p>
          <a:p>
            <a:pPr marL="114300" indent="0" algn="just">
              <a:buNone/>
            </a:pPr>
            <a:endParaRPr lang="en-US" sz="2800" dirty="0">
              <a:effectLst/>
              <a:latin typeface="Times New Roman" panose="02020603050405020304" pitchFamily="18" charset="0"/>
              <a:ea typeface="Calibri" panose="020F0502020204030204" pitchFamily="34" charset="0"/>
            </a:endParaRPr>
          </a:p>
          <a:p>
            <a:pPr algn="just"/>
            <a:r>
              <a:rPr lang="en-US" sz="2800" dirty="0">
                <a:effectLst/>
                <a:latin typeface="Times New Roman" panose="02020603050405020304" pitchFamily="18" charset="0"/>
                <a:ea typeface="Calibri" panose="020F0502020204030204" pitchFamily="34" charset="0"/>
              </a:rPr>
              <a:t> In this process, enzymes in the vesicles cleave the prohormones to produce smaller, biologically active </a:t>
            </a:r>
            <a:r>
              <a:rPr lang="en-US" sz="3200" dirty="0">
                <a:effectLst/>
                <a:latin typeface="Times New Roman" panose="02020603050405020304" pitchFamily="18" charset="0"/>
                <a:ea typeface="Calibri" panose="020F0502020204030204" pitchFamily="34" charset="0"/>
              </a:rPr>
              <a:t>hormones and inactive fragments. </a:t>
            </a:r>
            <a:endParaRPr lang="ar-IQ" sz="2800" dirty="0"/>
          </a:p>
        </p:txBody>
      </p:sp>
    </p:spTree>
    <p:extLst>
      <p:ext uri="{BB962C8B-B14F-4D97-AF65-F5344CB8AC3E}">
        <p14:creationId xmlns:p14="http://schemas.microsoft.com/office/powerpoint/2010/main" val="13269741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8C84E8-D65C-8565-0266-A083886DF59B}"/>
              </a:ext>
            </a:extLst>
          </p:cNvPr>
          <p:cNvSpPr txBox="1"/>
          <p:nvPr/>
        </p:nvSpPr>
        <p:spPr>
          <a:xfrm>
            <a:off x="76200" y="304801"/>
            <a:ext cx="8763000" cy="5016758"/>
          </a:xfrm>
          <a:prstGeom prst="rect">
            <a:avLst/>
          </a:prstGeom>
          <a:noFill/>
        </p:spPr>
        <p:txBody>
          <a:bodyPr wrap="square">
            <a:spAutoFit/>
          </a:bodyPr>
          <a:lstStyle/>
          <a:p>
            <a:pPr algn="just"/>
            <a:r>
              <a:rPr lang="en-US" sz="3200" dirty="0">
                <a:effectLst/>
                <a:latin typeface="Times New Roman" panose="02020603050405020304" pitchFamily="18" charset="0"/>
                <a:ea typeface="Calibri" panose="020F0502020204030204" pitchFamily="34" charset="0"/>
              </a:rPr>
              <a:t>The vesicles are stored within the cytoplasm, and many are bound to the cell membrane until their secretion is needed. </a:t>
            </a:r>
          </a:p>
          <a:p>
            <a:pPr algn="just"/>
            <a:endParaRPr lang="en-US" sz="3200" dirty="0">
              <a:latin typeface="Times New Roman" panose="02020603050405020304" pitchFamily="18" charset="0"/>
              <a:ea typeface="Calibri" panose="020F0502020204030204" pitchFamily="34" charset="0"/>
            </a:endParaRPr>
          </a:p>
          <a:p>
            <a:pPr algn="just"/>
            <a:endParaRPr lang="en-US" sz="3200" dirty="0">
              <a:effectLst/>
              <a:latin typeface="Times New Roman" panose="02020603050405020304" pitchFamily="18" charset="0"/>
              <a:ea typeface="Calibri" panose="020F0502020204030204" pitchFamily="34" charset="0"/>
            </a:endParaRPr>
          </a:p>
          <a:p>
            <a:pPr algn="just"/>
            <a:r>
              <a:rPr lang="en-US" sz="3200" dirty="0">
                <a:effectLst/>
                <a:latin typeface="Times New Roman" panose="02020603050405020304" pitchFamily="18" charset="0"/>
                <a:ea typeface="Calibri" panose="020F0502020204030204" pitchFamily="34" charset="0"/>
              </a:rPr>
              <a:t>Secretion of the hormones (as well as the inactive fragments) occurs when the secretory vesicles fuse with the cell membrane and the granular contents are extruded into the interstitial fluid or directly into the blood stream by exocytosis. </a:t>
            </a:r>
            <a:endParaRPr lang="ar-IQ" sz="3200" dirty="0"/>
          </a:p>
        </p:txBody>
      </p:sp>
    </p:spTree>
    <p:extLst>
      <p:ext uri="{BB962C8B-B14F-4D97-AF65-F5344CB8AC3E}">
        <p14:creationId xmlns:p14="http://schemas.microsoft.com/office/powerpoint/2010/main" val="27198263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73CBD-4DBA-6A7E-2D64-E00E3EE77C63}"/>
              </a:ext>
            </a:extLst>
          </p:cNvPr>
          <p:cNvSpPr>
            <a:spLocks noGrp="1"/>
          </p:cNvSpPr>
          <p:nvPr>
            <p:ph type="title"/>
          </p:nvPr>
        </p:nvSpPr>
        <p:spPr>
          <a:xfrm>
            <a:off x="304800" y="381000"/>
            <a:ext cx="8534400" cy="1219200"/>
          </a:xfrm>
        </p:spPr>
        <p:txBody>
          <a:bodyPr>
            <a:noAutofit/>
          </a:bodyPr>
          <a:lstStyle/>
          <a:p>
            <a:r>
              <a:rPr lang="en-US" sz="2400" b="1" dirty="0">
                <a:effectLst/>
                <a:latin typeface="Times New Roman" panose="02020603050405020304" pitchFamily="18" charset="0"/>
                <a:ea typeface="Calibri" panose="020F0502020204030204" pitchFamily="34" charset="0"/>
                <a:cs typeface="Arial" panose="020B0604020202020204" pitchFamily="34" charset="0"/>
              </a:rPr>
              <a:t>Synthesis and secretion of peptide hormones. </a:t>
            </a:r>
            <a:endParaRPr lang="ar-IQ" sz="4400" dirty="0"/>
          </a:p>
        </p:txBody>
      </p:sp>
      <p:pic>
        <p:nvPicPr>
          <p:cNvPr id="4" name="Content Placeholder 3">
            <a:extLst>
              <a:ext uri="{FF2B5EF4-FFF2-40B4-BE49-F238E27FC236}">
                <a16:creationId xmlns:a16="http://schemas.microsoft.com/office/drawing/2014/main" id="{FC7D518F-DDB8-0068-7D0B-0679687F954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76400" y="1752600"/>
            <a:ext cx="5562600" cy="4800600"/>
          </a:xfrm>
          <a:prstGeom prst="rect">
            <a:avLst/>
          </a:prstGeom>
          <a:noFill/>
          <a:ln>
            <a:noFill/>
          </a:ln>
        </p:spPr>
      </p:pic>
    </p:spTree>
    <p:extLst>
      <p:ext uri="{BB962C8B-B14F-4D97-AF65-F5344CB8AC3E}">
        <p14:creationId xmlns:p14="http://schemas.microsoft.com/office/powerpoint/2010/main" val="835003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10B33-0EE3-AD2E-BCF6-49742AA1D782}"/>
              </a:ext>
            </a:extLst>
          </p:cNvPr>
          <p:cNvSpPr>
            <a:spLocks noGrp="1"/>
          </p:cNvSpPr>
          <p:nvPr>
            <p:ph type="title"/>
          </p:nvPr>
        </p:nvSpPr>
        <p:spPr/>
        <p:txBody>
          <a:bodyPr/>
          <a:lstStyle/>
          <a:p>
            <a:endParaRPr lang="ar-IQ"/>
          </a:p>
        </p:txBody>
      </p:sp>
      <p:sp>
        <p:nvSpPr>
          <p:cNvPr id="3" name="Content Placeholder 2">
            <a:extLst>
              <a:ext uri="{FF2B5EF4-FFF2-40B4-BE49-F238E27FC236}">
                <a16:creationId xmlns:a16="http://schemas.microsoft.com/office/drawing/2014/main" id="{1EBA0826-8C4F-C3B0-FC62-8B493868DECA}"/>
              </a:ext>
            </a:extLst>
          </p:cNvPr>
          <p:cNvSpPr>
            <a:spLocks noGrp="1"/>
          </p:cNvSpPr>
          <p:nvPr>
            <p:ph idx="1"/>
          </p:nvPr>
        </p:nvSpPr>
        <p:spPr/>
        <p:txBody>
          <a:bodyPr/>
          <a:lstStyle/>
          <a:p>
            <a:pPr algn="l"/>
            <a:endParaRPr lang="en-US" b="0" i="0" dirty="0">
              <a:solidFill>
                <a:srgbClr val="0000CD"/>
              </a:solidFill>
              <a:effectLst/>
              <a:latin typeface="ff3"/>
            </a:endParaRPr>
          </a:p>
          <a:p>
            <a:pPr algn="l"/>
            <a:r>
              <a:rPr lang="en-US" sz="3600" b="0" i="0" u="sng" dirty="0">
                <a:solidFill>
                  <a:schemeClr val="tx1"/>
                </a:solidFill>
                <a:effectLst/>
                <a:latin typeface="ff3"/>
              </a:rPr>
              <a:t>Stoppage of bleeding is called </a:t>
            </a:r>
          </a:p>
          <a:p>
            <a:pPr algn="l"/>
            <a:r>
              <a:rPr lang="en-US" sz="3600" b="0" i="0" u="sng" dirty="0">
                <a:solidFill>
                  <a:srgbClr val="000000"/>
                </a:solidFill>
                <a:effectLst/>
                <a:latin typeface="ff3"/>
              </a:rPr>
              <a:t>a-hemostasis. </a:t>
            </a:r>
          </a:p>
          <a:p>
            <a:pPr algn="l"/>
            <a:r>
              <a:rPr lang="en-US" sz="3600" b="0" i="0" u="sng" dirty="0">
                <a:solidFill>
                  <a:srgbClr val="000000"/>
                </a:solidFill>
                <a:effectLst/>
                <a:latin typeface="ff3"/>
              </a:rPr>
              <a:t>b-vascular spasm. </a:t>
            </a:r>
          </a:p>
          <a:p>
            <a:pPr algn="l"/>
            <a:r>
              <a:rPr lang="en-US" sz="3600" b="0" i="0" u="sng" dirty="0">
                <a:solidFill>
                  <a:srgbClr val="000000"/>
                </a:solidFill>
                <a:effectLst/>
                <a:latin typeface="ff3"/>
              </a:rPr>
              <a:t>c-thrombosis. </a:t>
            </a:r>
          </a:p>
          <a:p>
            <a:pPr algn="l"/>
            <a:r>
              <a:rPr lang="en-US" sz="3600" b="0" i="0" u="sng" dirty="0">
                <a:solidFill>
                  <a:srgbClr val="000000"/>
                </a:solidFill>
                <a:effectLst/>
                <a:latin typeface="ff3"/>
              </a:rPr>
              <a:t>d-coagulation.</a:t>
            </a:r>
          </a:p>
          <a:p>
            <a:endParaRPr lang="ar-IQ" dirty="0"/>
          </a:p>
        </p:txBody>
      </p:sp>
    </p:spTree>
    <p:extLst>
      <p:ext uri="{BB962C8B-B14F-4D97-AF65-F5344CB8AC3E}">
        <p14:creationId xmlns:p14="http://schemas.microsoft.com/office/powerpoint/2010/main" val="2323626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Title 1"/>
          <p:cNvPicPr>
            <a:picLocks noGrp="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bwMode="auto">
          <a:xfrm>
            <a:off x="249238" y="371475"/>
            <a:ext cx="8162925" cy="2292350"/>
          </a:xfrm>
        </p:spPr>
      </p:pic>
      <p:sp>
        <p:nvSpPr>
          <p:cNvPr id="3" name="Content Placeholder 2"/>
          <p:cNvSpPr>
            <a:spLocks noGrp="1"/>
          </p:cNvSpPr>
          <p:nvPr>
            <p:ph idx="1"/>
          </p:nvPr>
        </p:nvSpPr>
        <p:spPr>
          <a:xfrm>
            <a:off x="515938" y="3513138"/>
            <a:ext cx="4868862" cy="1566862"/>
          </a:xfrm>
        </p:spPr>
        <p:txBody>
          <a:bodyPr/>
          <a:lstStyle/>
          <a:p>
            <a:pPr eaLnBrk="1" hangingPunct="1"/>
            <a:r>
              <a:rPr lang="en-US" sz="4800"/>
              <a:t>The answer is Hormones!</a:t>
            </a:r>
          </a:p>
        </p:txBody>
      </p:sp>
      <p:pic>
        <p:nvPicPr>
          <p:cNvPr id="922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59400" y="2733675"/>
            <a:ext cx="35687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90398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2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20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HORMONAL ACTION</a:t>
            </a:r>
            <a:endParaRPr lang="en-US" dirty="0"/>
          </a:p>
        </p:txBody>
      </p:sp>
      <p:sp>
        <p:nvSpPr>
          <p:cNvPr id="3" name="Content Placeholder 2"/>
          <p:cNvSpPr>
            <a:spLocks noGrp="1"/>
          </p:cNvSpPr>
          <p:nvPr>
            <p:ph idx="1"/>
          </p:nvPr>
        </p:nvSpPr>
        <p:spPr>
          <a:xfrm>
            <a:off x="381000" y="1752600"/>
            <a:ext cx="8229600" cy="4068763"/>
          </a:xfrm>
        </p:spPr>
        <p:txBody>
          <a:bodyPr/>
          <a:lstStyle/>
          <a:p>
            <a:endParaRPr lang="en-US" dirty="0"/>
          </a:p>
          <a:p>
            <a:pPr algn="just"/>
            <a:r>
              <a:rPr lang="en-US" dirty="0"/>
              <a:t>Hormone does not act directly on target cells. First it combines with receptor present on the target cells and forms a </a:t>
            </a:r>
            <a:r>
              <a:rPr lang="en-US" b="1" dirty="0"/>
              <a:t>hormone-receptor complex. </a:t>
            </a:r>
            <a:r>
              <a:rPr lang="en-US" dirty="0"/>
              <a:t>This hormone receptor complex induces various changes or reactions in the target cells.</a:t>
            </a:r>
          </a:p>
          <a:p>
            <a:pPr marL="114300" indent="0" algn="just">
              <a:buNone/>
            </a:pPr>
            <a:r>
              <a:rPr lang="en-US" b="1" dirty="0"/>
              <a:t> </a:t>
            </a:r>
            <a:endParaRPr lang="en-US" dirty="0"/>
          </a:p>
        </p:txBody>
      </p:sp>
    </p:spTree>
    <p:extLst>
      <p:ext uri="{BB962C8B-B14F-4D97-AF65-F5344CB8AC3E}">
        <p14:creationId xmlns:p14="http://schemas.microsoft.com/office/powerpoint/2010/main" val="37711745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HORMONE RECEPTORS</a:t>
            </a:r>
            <a:endParaRPr lang="en-US" dirty="0"/>
          </a:p>
        </p:txBody>
      </p:sp>
      <p:sp>
        <p:nvSpPr>
          <p:cNvPr id="3" name="Content Placeholder 2"/>
          <p:cNvSpPr>
            <a:spLocks noGrp="1"/>
          </p:cNvSpPr>
          <p:nvPr>
            <p:ph idx="1"/>
          </p:nvPr>
        </p:nvSpPr>
        <p:spPr/>
        <p:txBody>
          <a:bodyPr>
            <a:normAutofit fontScale="92500"/>
          </a:bodyPr>
          <a:lstStyle/>
          <a:p>
            <a:endParaRPr lang="en-US" dirty="0"/>
          </a:p>
          <a:p>
            <a:pPr algn="just">
              <a:lnSpc>
                <a:spcPct val="150000"/>
              </a:lnSpc>
            </a:pPr>
            <a:r>
              <a:rPr lang="en-US" dirty="0"/>
              <a:t>Hormone receptors are the large proteins present in the target cells. Each cell has thousands of receptors. Important characteristic feature of the receptors is that, each receptor is specific for one single hormone, i.e.  each receptor can combine with only one hormone. Thus, a hormone can act on a target cell, only if the target cell has the receptor for that particular hormone</a:t>
            </a:r>
          </a:p>
        </p:txBody>
      </p:sp>
    </p:spTree>
    <p:extLst>
      <p:ext uri="{BB962C8B-B14F-4D97-AF65-F5344CB8AC3E}">
        <p14:creationId xmlns:p14="http://schemas.microsoft.com/office/powerpoint/2010/main" val="169320009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Situation of the Hormone Receptors</a:t>
            </a:r>
            <a:endParaRPr lang="en-US" dirty="0"/>
          </a:p>
        </p:txBody>
      </p:sp>
      <p:sp>
        <p:nvSpPr>
          <p:cNvPr id="3" name="Content Placeholder 2"/>
          <p:cNvSpPr>
            <a:spLocks noGrp="1"/>
          </p:cNvSpPr>
          <p:nvPr>
            <p:ph idx="1"/>
          </p:nvPr>
        </p:nvSpPr>
        <p:spPr>
          <a:xfrm>
            <a:off x="304800" y="1752600"/>
            <a:ext cx="8534400" cy="4373563"/>
          </a:xfrm>
        </p:spPr>
        <p:txBody>
          <a:bodyPr>
            <a:normAutofit fontScale="92500" lnSpcReduction="20000"/>
          </a:bodyPr>
          <a:lstStyle/>
          <a:p>
            <a:pPr marL="114300" indent="0">
              <a:buNone/>
            </a:pPr>
            <a:r>
              <a:rPr lang="en-US" b="1" dirty="0"/>
              <a:t> </a:t>
            </a:r>
            <a:endParaRPr lang="en-US" dirty="0"/>
          </a:p>
          <a:p>
            <a:pPr algn="just"/>
            <a:r>
              <a:rPr lang="en-US" dirty="0"/>
              <a:t>Hormone receptors are situated either in cell membrane or cytoplasm or nucleus of the target cells as follows:</a:t>
            </a:r>
          </a:p>
          <a:p>
            <a:pPr marL="571500" indent="-457200" algn="just">
              <a:buAutoNum type="arabicPeriod"/>
            </a:pPr>
            <a:r>
              <a:rPr lang="en-US" i="1" dirty="0"/>
              <a:t>Cell membrane: </a:t>
            </a:r>
            <a:r>
              <a:rPr lang="en-US" dirty="0"/>
              <a:t>Receptors of protein hormones and adrenal medullary hormones (catecholamines) are situated in the cell membrane .</a:t>
            </a:r>
          </a:p>
          <a:p>
            <a:pPr marL="571500" indent="-457200" algn="just">
              <a:buAutoNum type="arabicPeriod"/>
            </a:pPr>
            <a:endParaRPr lang="en-US" dirty="0"/>
          </a:p>
          <a:p>
            <a:pPr marL="114300" indent="0" algn="just">
              <a:buNone/>
            </a:pPr>
            <a:r>
              <a:rPr lang="en-US" dirty="0"/>
              <a:t>2.</a:t>
            </a:r>
            <a:r>
              <a:rPr lang="en-US" i="1" dirty="0"/>
              <a:t>Cytoplasm: </a:t>
            </a:r>
            <a:r>
              <a:rPr lang="en-US" dirty="0"/>
              <a:t>Receptors of steroid hormones are situated in the cytoplasm of target cells.</a:t>
            </a:r>
          </a:p>
          <a:p>
            <a:pPr marL="114300" indent="0" algn="just">
              <a:buNone/>
            </a:pPr>
            <a:endParaRPr lang="en-US" dirty="0"/>
          </a:p>
          <a:p>
            <a:pPr marL="114300" indent="0" algn="just">
              <a:buNone/>
            </a:pPr>
            <a:r>
              <a:rPr lang="en-US" dirty="0"/>
              <a:t>3. </a:t>
            </a:r>
            <a:r>
              <a:rPr lang="en-US" i="1" dirty="0"/>
              <a:t>Nucleus: </a:t>
            </a:r>
            <a:r>
              <a:rPr lang="en-US" dirty="0"/>
              <a:t>Receptors of thyroid hormones are in the nucleus of the cell.</a:t>
            </a:r>
          </a:p>
          <a:p>
            <a:pPr marL="114300" indent="0" algn="just">
              <a:buNone/>
            </a:pPr>
            <a:r>
              <a:rPr lang="en-US" b="1" dirty="0"/>
              <a:t> </a:t>
            </a:r>
            <a:endParaRPr lang="en-US" dirty="0"/>
          </a:p>
          <a:p>
            <a:pPr algn="just"/>
            <a:endParaRPr lang="en-US" dirty="0"/>
          </a:p>
        </p:txBody>
      </p:sp>
    </p:spTree>
    <p:extLst>
      <p:ext uri="{BB962C8B-B14F-4D97-AF65-F5344CB8AC3E}">
        <p14:creationId xmlns:p14="http://schemas.microsoft.com/office/powerpoint/2010/main" val="35496288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a:t>Situation of hormonal receptors</a:t>
            </a:r>
            <a:r>
              <a:rPr lang="en-US" dirty="0"/>
              <a:t/>
            </a:r>
            <a:br>
              <a:rPr lang="en-US" dirty="0"/>
            </a:br>
            <a:r>
              <a:rPr lang="en-US" b="1" dirty="0"/>
              <a:t> </a:t>
            </a:r>
            <a:endParaRPr lang="en-US" dirty="0"/>
          </a:p>
        </p:txBody>
      </p:sp>
      <p:pic>
        <p:nvPicPr>
          <p:cNvPr id="4" name="صورة 1"/>
          <p:cNvPicPr>
            <a:picLocks noGrp="1"/>
          </p:cNvPicPr>
          <p:nvPr>
            <p:ph idx="1"/>
          </p:nvPr>
        </p:nvPicPr>
        <p:blipFill>
          <a:blip r:embed="rId2" cstate="print"/>
          <a:srcRect/>
          <a:stretch>
            <a:fillRect/>
          </a:stretch>
        </p:blipFill>
        <p:spPr bwMode="auto">
          <a:xfrm>
            <a:off x="838200" y="1752600"/>
            <a:ext cx="7543800" cy="4373563"/>
          </a:xfrm>
          <a:prstGeom prst="rect">
            <a:avLst/>
          </a:prstGeom>
          <a:noFill/>
          <a:ln w="9525">
            <a:noFill/>
            <a:miter lim="800000"/>
            <a:headEnd/>
            <a:tailEnd/>
          </a:ln>
        </p:spPr>
      </p:pic>
    </p:spTree>
    <p:extLst>
      <p:ext uri="{BB962C8B-B14F-4D97-AF65-F5344CB8AC3E}">
        <p14:creationId xmlns:p14="http://schemas.microsoft.com/office/powerpoint/2010/main" val="6186367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Hormone Receptors</a:t>
            </a:r>
            <a:endParaRPr lang="en-US" dirty="0"/>
          </a:p>
        </p:txBody>
      </p:sp>
      <p:sp>
        <p:nvSpPr>
          <p:cNvPr id="3" name="Content Placeholder 2"/>
          <p:cNvSpPr>
            <a:spLocks noGrp="1"/>
          </p:cNvSpPr>
          <p:nvPr>
            <p:ph idx="1"/>
          </p:nvPr>
        </p:nvSpPr>
        <p:spPr/>
        <p:txBody>
          <a:bodyPr/>
          <a:lstStyle/>
          <a:p>
            <a:endParaRPr lang="en-US" dirty="0"/>
          </a:p>
          <a:p>
            <a:pPr algn="just"/>
            <a:r>
              <a:rPr lang="en-US" dirty="0"/>
              <a:t>Receptor proteins are not static components of the cell. Their number increases or decreases in various conditions. Generally, when a hormone is secreted in excess, the number of receptors of that hormone decreases due to binding of hormone with receptors. This process is called </a:t>
            </a:r>
            <a:r>
              <a:rPr lang="en-US" b="1" dirty="0"/>
              <a:t>down regulation. </a:t>
            </a:r>
            <a:r>
              <a:rPr lang="en-US" dirty="0"/>
              <a:t>During the deficiency of the hormone, the number of receptor increases, which is called </a:t>
            </a:r>
            <a:r>
              <a:rPr lang="en-US" b="1" dirty="0" err="1"/>
              <a:t>upregulation</a:t>
            </a:r>
            <a:endParaRPr lang="en-US" dirty="0"/>
          </a:p>
        </p:txBody>
      </p:sp>
    </p:spTree>
    <p:extLst>
      <p:ext uri="{BB962C8B-B14F-4D97-AF65-F5344CB8AC3E}">
        <p14:creationId xmlns:p14="http://schemas.microsoft.com/office/powerpoint/2010/main" val="7197716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MECHANISM OF HORMONAL ACTION</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pPr marL="114300" indent="0">
              <a:buNone/>
            </a:pPr>
            <a:r>
              <a:rPr lang="en-US" b="1" dirty="0"/>
              <a:t> </a:t>
            </a:r>
            <a:endParaRPr lang="en-US" dirty="0"/>
          </a:p>
          <a:p>
            <a:r>
              <a:rPr lang="en-US" dirty="0"/>
              <a:t>On the target cell, the hormone–receptor complex acts by any one of the following mechanisms:</a:t>
            </a:r>
          </a:p>
          <a:p>
            <a:pPr marL="114300" indent="0">
              <a:buNone/>
            </a:pPr>
            <a:r>
              <a:rPr lang="en-US" dirty="0"/>
              <a:t> </a:t>
            </a:r>
          </a:p>
          <a:p>
            <a:pPr marL="114300" indent="0">
              <a:buNone/>
            </a:pPr>
            <a:r>
              <a:rPr lang="en-US" b="1" dirty="0"/>
              <a:t>1. By Altering the Permeability of Cell Membrane</a:t>
            </a:r>
            <a:endParaRPr lang="en-US" dirty="0"/>
          </a:p>
          <a:p>
            <a:pPr marL="114300" indent="0" algn="just">
              <a:buNone/>
            </a:pPr>
            <a:r>
              <a:rPr lang="en-US" dirty="0"/>
              <a:t>The neurotransmitter substances in a synapse or neuromuscular junction act by changing the permeability of postsynaptic membrane. For example, in a neuromuscular junction, when an impulse (action potential) reaches the axon terminal of the motor nerve, acetylcholine is released from the vesicles. Acetylcholine increases permeability of postsynaptic membrane by opening the ligand gated sodium channels. So, sodium ions enter the neuromuscular junction from ECF through the channels. Sodium ions alter the resting membrane potential so that, endplate potential is developed.</a:t>
            </a:r>
          </a:p>
          <a:p>
            <a:pPr algn="just"/>
            <a:endParaRPr lang="en-US" dirty="0"/>
          </a:p>
        </p:txBody>
      </p:sp>
    </p:spTree>
    <p:extLst>
      <p:ext uri="{BB962C8B-B14F-4D97-AF65-F5344CB8AC3E}">
        <p14:creationId xmlns:p14="http://schemas.microsoft.com/office/powerpoint/2010/main" val="312634692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2. By Activating the Intracellular Enzyme</a:t>
            </a:r>
            <a:endParaRPr lang="en-US" sz="2800" dirty="0"/>
          </a:p>
        </p:txBody>
      </p:sp>
      <p:sp>
        <p:nvSpPr>
          <p:cNvPr id="3" name="Content Placeholder 2"/>
          <p:cNvSpPr>
            <a:spLocks noGrp="1"/>
          </p:cNvSpPr>
          <p:nvPr>
            <p:ph idx="1"/>
          </p:nvPr>
        </p:nvSpPr>
        <p:spPr>
          <a:xfrm>
            <a:off x="152400" y="1752600"/>
            <a:ext cx="8839200" cy="4373563"/>
          </a:xfrm>
        </p:spPr>
        <p:txBody>
          <a:bodyPr>
            <a:normAutofit lnSpcReduction="10000"/>
          </a:bodyPr>
          <a:lstStyle/>
          <a:p>
            <a:pPr algn="just">
              <a:lnSpc>
                <a:spcPct val="150000"/>
              </a:lnSpc>
            </a:pPr>
            <a:r>
              <a:rPr lang="en-US" dirty="0"/>
              <a:t>The protein hormones and the catecholamines act by activating the intracellular enzymes. The hormone, which acts on a target cell, is called first messenger or chemical mediator. This hormone, in combination with the receptor forms hormone-receptor complex. This in turn activates the enzymes of the cell and causes the formation of another substance called the second messenger.</a:t>
            </a:r>
          </a:p>
        </p:txBody>
      </p:sp>
    </p:spTree>
    <p:extLst>
      <p:ext uri="{BB962C8B-B14F-4D97-AF65-F5344CB8AC3E}">
        <p14:creationId xmlns:p14="http://schemas.microsoft.com/office/powerpoint/2010/main" val="11298418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r>
              <a:rPr lang="en-US" sz="2400" dirty="0"/>
              <a:t>Sequence of events during synaptic transmission. Ach = Acetylcholine. ECF = Extracellular fluid. EPSP = Excitatory postsynaptic potential</a:t>
            </a:r>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676400"/>
            <a:ext cx="6019800" cy="490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4886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صورة 1"/>
          <p:cNvPicPr>
            <a:picLocks noGrp="1"/>
          </p:cNvPicPr>
          <p:nvPr>
            <p:ph idx="1"/>
          </p:nvPr>
        </p:nvPicPr>
        <p:blipFill>
          <a:blip r:embed="rId2" cstate="print"/>
          <a:srcRect/>
          <a:stretch>
            <a:fillRect/>
          </a:stretch>
        </p:blipFill>
        <p:spPr bwMode="auto">
          <a:xfrm>
            <a:off x="304800" y="1905001"/>
            <a:ext cx="3607591" cy="3276599"/>
          </a:xfrm>
          <a:prstGeom prst="rect">
            <a:avLst/>
          </a:prstGeom>
          <a:noFill/>
          <a:ln w="9525">
            <a:noFill/>
            <a:miter lim="800000"/>
            <a:headEnd/>
            <a:tailEnd/>
          </a:ln>
        </p:spPr>
      </p:pic>
      <p:pic>
        <p:nvPicPr>
          <p:cNvPr id="5" name="صورة 2"/>
          <p:cNvPicPr/>
          <p:nvPr/>
        </p:nvPicPr>
        <p:blipFill>
          <a:blip r:embed="rId3" cstate="print"/>
          <a:srcRect/>
          <a:stretch>
            <a:fillRect/>
          </a:stretch>
        </p:blipFill>
        <p:spPr bwMode="auto">
          <a:xfrm>
            <a:off x="4191000" y="1752600"/>
            <a:ext cx="4648200" cy="3276600"/>
          </a:xfrm>
          <a:prstGeom prst="rect">
            <a:avLst/>
          </a:prstGeom>
          <a:noFill/>
          <a:ln w="9525">
            <a:noFill/>
            <a:miter lim="800000"/>
            <a:headEnd/>
            <a:tailEnd/>
          </a:ln>
        </p:spPr>
      </p:pic>
      <p:sp>
        <p:nvSpPr>
          <p:cNvPr id="6" name="Rectangle 5"/>
          <p:cNvSpPr/>
          <p:nvPr/>
        </p:nvSpPr>
        <p:spPr>
          <a:xfrm>
            <a:off x="381000" y="5257801"/>
            <a:ext cx="3124200" cy="1200329"/>
          </a:xfrm>
          <a:prstGeom prst="rect">
            <a:avLst/>
          </a:prstGeom>
        </p:spPr>
        <p:txBody>
          <a:bodyPr wrap="square">
            <a:spAutoFit/>
          </a:bodyPr>
          <a:lstStyle/>
          <a:p>
            <a:r>
              <a:rPr lang="en-US" dirty="0"/>
              <a:t>Mode of action of protein hormones and  catecholamines. H = Hormone, R = Receptor</a:t>
            </a:r>
          </a:p>
        </p:txBody>
      </p:sp>
      <p:sp>
        <p:nvSpPr>
          <p:cNvPr id="7" name="Rectangle 6"/>
          <p:cNvSpPr/>
          <p:nvPr/>
        </p:nvSpPr>
        <p:spPr>
          <a:xfrm>
            <a:off x="4419600" y="5105400"/>
            <a:ext cx="4343400" cy="1477328"/>
          </a:xfrm>
          <a:prstGeom prst="rect">
            <a:avLst/>
          </a:prstGeom>
        </p:spPr>
        <p:txBody>
          <a:bodyPr wrap="square">
            <a:spAutoFit/>
          </a:bodyPr>
          <a:lstStyle/>
          <a:p>
            <a:r>
              <a:rPr lang="en-US" dirty="0"/>
              <a:t>Mode of action of steroid  hormones. Thyroid hormones also act in the similar way. But their receptors are in the  nucleus.HR= Hormone-receptor</a:t>
            </a:r>
          </a:p>
          <a:p>
            <a:r>
              <a:rPr lang="en-US" dirty="0"/>
              <a:t>complex</a:t>
            </a:r>
          </a:p>
        </p:txBody>
      </p:sp>
    </p:spTree>
    <p:extLst>
      <p:ext uri="{BB962C8B-B14F-4D97-AF65-F5344CB8AC3E}">
        <p14:creationId xmlns:p14="http://schemas.microsoft.com/office/powerpoint/2010/main" val="25918047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6B2124A-E5D0-B9BC-F895-171C40161328}"/>
              </a:ext>
            </a:extLst>
          </p:cNvPr>
          <p:cNvSpPr>
            <a:spLocks noGrp="1"/>
          </p:cNvSpPr>
          <p:nvPr>
            <p:ph type="title"/>
          </p:nvPr>
        </p:nvSpPr>
        <p:spPr/>
        <p:txBody>
          <a:bodyPr/>
          <a:lstStyle/>
          <a:p>
            <a:endParaRPr lang="ar-IQ" dirty="0"/>
          </a:p>
        </p:txBody>
      </p:sp>
      <p:sp>
        <p:nvSpPr>
          <p:cNvPr id="5" name="Content Placeholder 4">
            <a:extLst>
              <a:ext uri="{FF2B5EF4-FFF2-40B4-BE49-F238E27FC236}">
                <a16:creationId xmlns:a16="http://schemas.microsoft.com/office/drawing/2014/main" id="{038F79C4-3EDB-2E9D-0F3E-1A06BE2FFC03}"/>
              </a:ext>
            </a:extLst>
          </p:cNvPr>
          <p:cNvSpPr>
            <a:spLocks noGrp="1"/>
          </p:cNvSpPr>
          <p:nvPr>
            <p:ph idx="1"/>
          </p:nvPr>
        </p:nvSpPr>
        <p:spPr/>
        <p:txBody>
          <a:bodyPr>
            <a:normAutofit lnSpcReduction="10000"/>
          </a:bodyPr>
          <a:lstStyle/>
          <a:p>
            <a:pPr marL="114300" indent="0" algn="just">
              <a:buNone/>
            </a:pPr>
            <a:r>
              <a:rPr lang="en-US" b="0" i="0" dirty="0">
                <a:solidFill>
                  <a:srgbClr val="051B29"/>
                </a:solidFill>
                <a:effectLst/>
                <a:latin typeface="tahoma" panose="020B0604030504040204" pitchFamily="34" charset="0"/>
              </a:rPr>
              <a:t> </a:t>
            </a:r>
            <a:r>
              <a:rPr lang="en-US" sz="3200" b="0" i="0" u="sng" dirty="0">
                <a:solidFill>
                  <a:srgbClr val="051B29"/>
                </a:solidFill>
                <a:effectLst/>
                <a:latin typeface="tahoma" panose="020B0604030504040204" pitchFamily="34" charset="0"/>
              </a:rPr>
              <a:t>Which of the following would lead to increased erythropoiesis</a:t>
            </a:r>
            <a:r>
              <a:rPr lang="ar-IQ" sz="3200" b="0" i="0" u="sng" dirty="0">
                <a:solidFill>
                  <a:srgbClr val="051B29"/>
                </a:solidFill>
                <a:effectLst/>
                <a:latin typeface="tahoma" panose="020B0604030504040204" pitchFamily="34" charset="0"/>
              </a:rPr>
              <a:t>?</a:t>
            </a:r>
            <a:endParaRPr lang="en-US" sz="3200" b="0" i="0" u="sng" dirty="0">
              <a:solidFill>
                <a:srgbClr val="051B29"/>
              </a:solidFill>
              <a:effectLst/>
              <a:latin typeface="tahoma" panose="020B0604030504040204" pitchFamily="34" charset="0"/>
            </a:endParaRPr>
          </a:p>
          <a:p>
            <a:pPr marL="114300" indent="0">
              <a:buNone/>
            </a:pPr>
            <a:r>
              <a:rPr lang="en-US" sz="3200" u="sng" dirty="0"/>
              <a:t/>
            </a:r>
            <a:br>
              <a:rPr lang="en-US" sz="3200" u="sng" dirty="0"/>
            </a:br>
            <a:r>
              <a:rPr lang="en-US" sz="3200" b="0" i="0" u="sng" dirty="0">
                <a:solidFill>
                  <a:srgbClr val="051B29"/>
                </a:solidFill>
                <a:effectLst/>
                <a:latin typeface="tahoma" panose="020B0604030504040204" pitchFamily="34" charset="0"/>
              </a:rPr>
              <a:t>A) increased environmental O2 levels</a:t>
            </a:r>
            <a:r>
              <a:rPr lang="en-US" sz="3200" u="sng" dirty="0"/>
              <a:t/>
            </a:r>
            <a:br>
              <a:rPr lang="en-US" sz="3200" u="sng" dirty="0"/>
            </a:br>
            <a:r>
              <a:rPr lang="en-US" sz="3200" b="0" i="0" u="sng" dirty="0">
                <a:solidFill>
                  <a:srgbClr val="051B29"/>
                </a:solidFill>
                <a:effectLst/>
                <a:latin typeface="tahoma" panose="020B0604030504040204" pitchFamily="34" charset="0"/>
              </a:rPr>
              <a:t>B) increased erythropoietin levels</a:t>
            </a:r>
            <a:r>
              <a:rPr lang="en-US" sz="3200" u="sng" dirty="0"/>
              <a:t/>
            </a:r>
            <a:br>
              <a:rPr lang="en-US" sz="3200" u="sng" dirty="0"/>
            </a:br>
            <a:r>
              <a:rPr lang="en-US" sz="3200" b="0" i="0" u="sng" dirty="0">
                <a:solidFill>
                  <a:srgbClr val="051B29"/>
                </a:solidFill>
                <a:effectLst/>
                <a:latin typeface="tahoma" panose="020B0604030504040204" pitchFamily="34" charset="0"/>
              </a:rPr>
              <a:t>C) increased blood pH</a:t>
            </a:r>
            <a:r>
              <a:rPr lang="en-US" sz="3200" u="sng" dirty="0"/>
              <a:t/>
            </a:r>
            <a:br>
              <a:rPr lang="en-US" sz="3200" u="sng" dirty="0"/>
            </a:br>
            <a:r>
              <a:rPr lang="en-US" sz="3200" b="0" i="0" u="sng" dirty="0">
                <a:solidFill>
                  <a:srgbClr val="051B29"/>
                </a:solidFill>
                <a:effectLst/>
                <a:latin typeface="tahoma" panose="020B0604030504040204" pitchFamily="34" charset="0"/>
              </a:rPr>
              <a:t>D) increased blood pressure</a:t>
            </a:r>
            <a:r>
              <a:rPr lang="en-US" sz="3200" u="sng" dirty="0"/>
              <a:t/>
            </a:r>
            <a:br>
              <a:rPr lang="en-US" sz="3200" u="sng" dirty="0"/>
            </a:br>
            <a:r>
              <a:rPr lang="en-US" sz="3200" b="0" i="0" u="sng" dirty="0">
                <a:solidFill>
                  <a:srgbClr val="051B29"/>
                </a:solidFill>
                <a:effectLst/>
                <a:latin typeface="tahoma" panose="020B0604030504040204" pitchFamily="34" charset="0"/>
              </a:rPr>
              <a:t>E) increased CO2 levels</a:t>
            </a:r>
            <a:r>
              <a:rPr lang="en-US" sz="3200" u="sng" dirty="0"/>
              <a:t/>
            </a:r>
            <a:br>
              <a:rPr lang="en-US" sz="3200" u="sng" dirty="0"/>
            </a:br>
            <a:endParaRPr lang="ar-IQ" u="sng" dirty="0"/>
          </a:p>
        </p:txBody>
      </p:sp>
    </p:spTree>
    <p:extLst>
      <p:ext uri="{BB962C8B-B14F-4D97-AF65-F5344CB8AC3E}">
        <p14:creationId xmlns:p14="http://schemas.microsoft.com/office/powerpoint/2010/main" val="144994583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a:t>The second messenger produces the effects of the hormone inside the cells. The most common second messenger is adenosine monophosphate (cyclic AMP or </a:t>
            </a:r>
            <a:r>
              <a:rPr lang="en-US" dirty="0" err="1"/>
              <a:t>cAMP</a:t>
            </a:r>
            <a:r>
              <a:rPr lang="en-US" dirty="0"/>
              <a:t>).</a:t>
            </a:r>
          </a:p>
          <a:p>
            <a:r>
              <a:rPr lang="en-US" dirty="0"/>
              <a:t>Sequence of events in the activation of second messenger:</a:t>
            </a:r>
          </a:p>
          <a:p>
            <a:pPr marL="114300" indent="0">
              <a:buNone/>
            </a:pPr>
            <a:r>
              <a:rPr lang="en-US" dirty="0"/>
              <a:t> </a:t>
            </a:r>
          </a:p>
          <a:p>
            <a:r>
              <a:rPr lang="en-US" dirty="0"/>
              <a:t>i. The hormone binds with the receptor in the cell membrane and forms the hormone-receptor complex which activates the enzyme </a:t>
            </a:r>
            <a:r>
              <a:rPr lang="en-US" dirty="0" err="1"/>
              <a:t>adenyl</a:t>
            </a:r>
            <a:r>
              <a:rPr lang="en-US" dirty="0"/>
              <a:t> </a:t>
            </a:r>
            <a:r>
              <a:rPr lang="en-US" dirty="0" err="1"/>
              <a:t>cyclase</a:t>
            </a:r>
            <a:endParaRPr lang="en-US" dirty="0"/>
          </a:p>
          <a:p>
            <a:endParaRPr lang="en-US" dirty="0"/>
          </a:p>
          <a:p>
            <a:r>
              <a:rPr lang="en-US" dirty="0"/>
              <a:t>ii. </a:t>
            </a:r>
            <a:r>
              <a:rPr lang="en-US" dirty="0" err="1"/>
              <a:t>Adenyl</a:t>
            </a:r>
            <a:r>
              <a:rPr lang="en-US" dirty="0"/>
              <a:t> </a:t>
            </a:r>
            <a:r>
              <a:rPr lang="en-US" dirty="0" err="1"/>
              <a:t>cyclase</a:t>
            </a:r>
            <a:r>
              <a:rPr lang="en-US" dirty="0"/>
              <a:t> converts the ATP of the cytoplasm into </a:t>
            </a:r>
            <a:r>
              <a:rPr lang="en-US" dirty="0" err="1"/>
              <a:t>cAMP</a:t>
            </a:r>
            <a:r>
              <a:rPr lang="en-US" dirty="0"/>
              <a:t>. Cyclic AMP executes the actions of hormone inside the  cell, by stimulating the enzymes like protein kinase A </a:t>
            </a:r>
          </a:p>
          <a:p>
            <a:pPr marL="114300" indent="0">
              <a:buNone/>
            </a:pPr>
            <a:r>
              <a:rPr lang="en-US" b="1" dirty="0"/>
              <a:t> </a:t>
            </a:r>
            <a:endParaRPr lang="en-US" dirty="0"/>
          </a:p>
        </p:txBody>
      </p:sp>
    </p:spTree>
    <p:extLst>
      <p:ext uri="{BB962C8B-B14F-4D97-AF65-F5344CB8AC3E}">
        <p14:creationId xmlns:p14="http://schemas.microsoft.com/office/powerpoint/2010/main" val="42337090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3. By Acting on Genes</a:t>
            </a:r>
            <a:endParaRPr lang="en-US" dirty="0"/>
          </a:p>
        </p:txBody>
      </p:sp>
      <p:sp>
        <p:nvSpPr>
          <p:cNvPr id="3" name="Content Placeholder 2"/>
          <p:cNvSpPr>
            <a:spLocks noGrp="1"/>
          </p:cNvSpPr>
          <p:nvPr>
            <p:ph idx="1"/>
          </p:nvPr>
        </p:nvSpPr>
        <p:spPr>
          <a:xfrm>
            <a:off x="304800" y="1752600"/>
            <a:ext cx="8382000" cy="4876800"/>
          </a:xfrm>
        </p:spPr>
        <p:txBody>
          <a:bodyPr>
            <a:normAutofit fontScale="92500" lnSpcReduction="20000"/>
          </a:bodyPr>
          <a:lstStyle/>
          <a:p>
            <a:r>
              <a:rPr lang="en-US" dirty="0"/>
              <a:t>Thyroid and steroid hormones act by activating the genes of the target cells.</a:t>
            </a:r>
          </a:p>
          <a:p>
            <a:r>
              <a:rPr lang="en-US" dirty="0"/>
              <a:t>Sequence of events during activation of genes:</a:t>
            </a:r>
          </a:p>
          <a:p>
            <a:pPr marL="114300" indent="0">
              <a:buNone/>
            </a:pPr>
            <a:r>
              <a:rPr lang="en-US" dirty="0"/>
              <a:t> </a:t>
            </a:r>
          </a:p>
          <a:p>
            <a:pPr marL="114300" indent="0">
              <a:buNone/>
            </a:pPr>
            <a:r>
              <a:rPr lang="en-US" dirty="0"/>
              <a:t>i. The hormone enters the interior of the cell and binds with receptor in cytoplasm (steroid hormone) or in nucleus (thyroid hormone) and forms hormone-receptor. </a:t>
            </a:r>
          </a:p>
          <a:p>
            <a:pPr marL="114300" indent="0">
              <a:buNone/>
            </a:pPr>
            <a:r>
              <a:rPr lang="en-US" dirty="0"/>
              <a:t> ii. This complex binds to DNA and increases transcription of mRNA</a:t>
            </a:r>
          </a:p>
          <a:p>
            <a:pPr marL="114300" indent="0">
              <a:buNone/>
            </a:pPr>
            <a:r>
              <a:rPr lang="en-US" dirty="0"/>
              <a:t>iii. The mRNA moves out of nucleus and reaches ribosomes and activates them.</a:t>
            </a:r>
          </a:p>
          <a:p>
            <a:pPr marL="114300" indent="0">
              <a:buNone/>
            </a:pPr>
            <a:r>
              <a:rPr lang="en-US" dirty="0"/>
              <a:t>iv. The activated ribosomes produce large quantities of proteins which produce the physiological responses in the target cells.</a:t>
            </a:r>
          </a:p>
          <a:p>
            <a:pPr marL="114300" indent="0">
              <a:buNone/>
            </a:pPr>
            <a:r>
              <a:rPr lang="en-US" b="1" dirty="0"/>
              <a:t> </a:t>
            </a:r>
            <a:endParaRPr lang="en-US" dirty="0"/>
          </a:p>
          <a:p>
            <a:endParaRPr lang="en-US" dirty="0"/>
          </a:p>
        </p:txBody>
      </p:sp>
    </p:spTree>
    <p:extLst>
      <p:ext uri="{BB962C8B-B14F-4D97-AF65-F5344CB8AC3E}">
        <p14:creationId xmlns:p14="http://schemas.microsoft.com/office/powerpoint/2010/main" val="169296535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597CC-6646-ED20-6A53-6EA733B92981}"/>
              </a:ext>
            </a:extLst>
          </p:cNvPr>
          <p:cNvSpPr>
            <a:spLocks noGrp="1"/>
          </p:cNvSpPr>
          <p:nvPr>
            <p:ph type="title"/>
          </p:nvPr>
        </p:nvSpPr>
        <p:spPr>
          <a:xfrm>
            <a:off x="457200" y="408372"/>
            <a:ext cx="8229600" cy="1344228"/>
          </a:xfrm>
        </p:spPr>
        <p:txBody>
          <a:bodyPr>
            <a:normAutofit fontScale="90000"/>
          </a:bodyPr>
          <a:lstStyle/>
          <a:p>
            <a:r>
              <a:rPr lang="en-US" sz="3100" b="1" dirty="0">
                <a:effectLst/>
                <a:latin typeface="Times New Roman" panose="02020603050405020304" pitchFamily="18" charset="0"/>
                <a:ea typeface="Calibri" panose="020F0502020204030204" pitchFamily="34" charset="0"/>
                <a:cs typeface="Arial" panose="020B0604020202020204" pitchFamily="34" charset="0"/>
              </a:rPr>
              <a:t/>
            </a:r>
            <a:br>
              <a:rPr lang="en-US" sz="3100" b="1" dirty="0">
                <a:effectLst/>
                <a:latin typeface="Times New Roman" panose="02020603050405020304" pitchFamily="18" charset="0"/>
                <a:ea typeface="Calibri" panose="020F0502020204030204" pitchFamily="34" charset="0"/>
                <a:cs typeface="Arial" panose="020B0604020202020204" pitchFamily="34" charset="0"/>
              </a:rPr>
            </a:br>
            <a:r>
              <a:rPr lang="en-US" sz="3100" b="1" dirty="0">
                <a:effectLst/>
                <a:latin typeface="Times New Roman" panose="02020603050405020304" pitchFamily="18" charset="0"/>
                <a:ea typeface="Calibri" panose="020F0502020204030204" pitchFamily="34" charset="0"/>
                <a:cs typeface="Arial" panose="020B0604020202020204" pitchFamily="34" charset="0"/>
              </a:rPr>
              <a:t>Onset of Hormone Secretion After a Stimulus, and Duration of Action of Different Hormones. </a:t>
            </a:r>
            <a:r>
              <a:rPr lang="en-US" sz="3600" dirty="0">
                <a:effectLst/>
                <a:latin typeface="Calibri" panose="020F0502020204030204" pitchFamily="34" charset="0"/>
                <a:ea typeface="Calibri" panose="020F0502020204030204" pitchFamily="34" charset="0"/>
                <a:cs typeface="Arial" panose="020B0604020202020204" pitchFamily="34" charset="0"/>
              </a:rPr>
              <a:t/>
            </a:r>
            <a:br>
              <a:rPr lang="en-US" sz="3600" dirty="0">
                <a:effectLst/>
                <a:latin typeface="Calibri" panose="020F0502020204030204" pitchFamily="34" charset="0"/>
                <a:ea typeface="Calibri" panose="020F0502020204030204" pitchFamily="34" charset="0"/>
                <a:cs typeface="Arial" panose="020B0604020202020204" pitchFamily="34" charset="0"/>
              </a:rPr>
            </a:br>
            <a:endParaRPr lang="ar-IQ" dirty="0"/>
          </a:p>
        </p:txBody>
      </p:sp>
      <p:sp>
        <p:nvSpPr>
          <p:cNvPr id="3" name="Content Placeholder 2">
            <a:extLst>
              <a:ext uri="{FF2B5EF4-FFF2-40B4-BE49-F238E27FC236}">
                <a16:creationId xmlns:a16="http://schemas.microsoft.com/office/drawing/2014/main" id="{6257CE6C-D161-E02E-FDFE-43B084974217}"/>
              </a:ext>
            </a:extLst>
          </p:cNvPr>
          <p:cNvSpPr>
            <a:spLocks noGrp="1"/>
          </p:cNvSpPr>
          <p:nvPr>
            <p:ph idx="1"/>
          </p:nvPr>
        </p:nvSpPr>
        <p:spPr/>
        <p:txBody>
          <a:bodyPr>
            <a:normAutofit lnSpcReduction="10000"/>
          </a:bodyPr>
          <a:lstStyle/>
          <a:p>
            <a:pPr algn="just" rtl="0">
              <a:lnSpc>
                <a:spcPct val="107000"/>
              </a:lnSpc>
              <a:spcAft>
                <a:spcPts val="800"/>
              </a:spcAft>
            </a:pPr>
            <a:r>
              <a:rPr lang="en-US" sz="2800" dirty="0">
                <a:effectLst/>
                <a:latin typeface="Times New Roman" panose="02020603050405020304" pitchFamily="18" charset="0"/>
                <a:ea typeface="Calibri" panose="020F0502020204030204" pitchFamily="34" charset="0"/>
                <a:cs typeface="+mj-cs"/>
              </a:rPr>
              <a:t>Some hormones, such as </a:t>
            </a:r>
            <a:r>
              <a:rPr lang="en-US" sz="2800" dirty="0">
                <a:solidFill>
                  <a:srgbClr val="FF0000"/>
                </a:solidFill>
                <a:effectLst/>
                <a:latin typeface="Times New Roman" panose="02020603050405020304" pitchFamily="18" charset="0"/>
                <a:ea typeface="Calibri" panose="020F0502020204030204" pitchFamily="34" charset="0"/>
                <a:cs typeface="+mj-cs"/>
              </a:rPr>
              <a:t>norepinephrine</a:t>
            </a:r>
            <a:r>
              <a:rPr lang="en-US" sz="2800" dirty="0">
                <a:effectLst/>
                <a:latin typeface="Times New Roman" panose="02020603050405020304" pitchFamily="18" charset="0"/>
                <a:ea typeface="Calibri" panose="020F0502020204030204" pitchFamily="34" charset="0"/>
                <a:cs typeface="+mj-cs"/>
              </a:rPr>
              <a:t> and </a:t>
            </a:r>
            <a:r>
              <a:rPr lang="en-US" sz="2800" dirty="0">
                <a:solidFill>
                  <a:srgbClr val="FF0000"/>
                </a:solidFill>
                <a:effectLst/>
                <a:latin typeface="Times New Roman" panose="02020603050405020304" pitchFamily="18" charset="0"/>
                <a:ea typeface="Calibri" panose="020F0502020204030204" pitchFamily="34" charset="0"/>
                <a:cs typeface="+mj-cs"/>
              </a:rPr>
              <a:t>epinephrine,</a:t>
            </a:r>
            <a:r>
              <a:rPr lang="en-US" sz="2800" dirty="0">
                <a:effectLst/>
                <a:latin typeface="Times New Roman" panose="02020603050405020304" pitchFamily="18" charset="0"/>
                <a:ea typeface="Calibri" panose="020F0502020204030204" pitchFamily="34" charset="0"/>
                <a:cs typeface="+mj-cs"/>
              </a:rPr>
              <a:t> are secreted within seconds after the gland is stimulated, and they may develop full action within another few seconds to minutes; the actions of other hormones, such as </a:t>
            </a:r>
            <a:r>
              <a:rPr lang="en-US" sz="2800" dirty="0">
                <a:solidFill>
                  <a:srgbClr val="FF0000"/>
                </a:solidFill>
                <a:effectLst/>
                <a:latin typeface="Times New Roman" panose="02020603050405020304" pitchFamily="18" charset="0"/>
                <a:ea typeface="Calibri" panose="020F0502020204030204" pitchFamily="34" charset="0"/>
                <a:cs typeface="+mj-cs"/>
              </a:rPr>
              <a:t>thyroxine or growth hormone, </a:t>
            </a:r>
            <a:r>
              <a:rPr lang="en-US" sz="2800" dirty="0">
                <a:effectLst/>
                <a:latin typeface="Times New Roman" panose="02020603050405020304" pitchFamily="18" charset="0"/>
                <a:ea typeface="Calibri" panose="020F0502020204030204" pitchFamily="34" charset="0"/>
                <a:cs typeface="+mj-cs"/>
              </a:rPr>
              <a:t>may require months for full effect. </a:t>
            </a:r>
          </a:p>
          <a:p>
            <a:pPr algn="just" rtl="0">
              <a:lnSpc>
                <a:spcPct val="107000"/>
              </a:lnSpc>
              <a:spcAft>
                <a:spcPts val="800"/>
              </a:spcAft>
            </a:pPr>
            <a:r>
              <a:rPr lang="en-US" sz="2800" dirty="0">
                <a:effectLst/>
                <a:latin typeface="Times New Roman" panose="02020603050405020304" pitchFamily="18" charset="0"/>
                <a:ea typeface="Calibri" panose="020F0502020204030204" pitchFamily="34" charset="0"/>
                <a:cs typeface="+mj-cs"/>
              </a:rPr>
              <a:t>Thus, each of the different hormones has its own characteristic onset and duration of action—each tailored to perform its specific control function.</a:t>
            </a:r>
            <a:endParaRPr lang="en-US" sz="2800" dirty="0">
              <a:effectLst/>
              <a:latin typeface="Calibri" panose="020F0502020204030204" pitchFamily="34" charset="0"/>
              <a:ea typeface="Calibri" panose="020F0502020204030204" pitchFamily="34" charset="0"/>
              <a:cs typeface="+mj-cs"/>
            </a:endParaRPr>
          </a:p>
          <a:p>
            <a:endParaRPr lang="ar-IQ" dirty="0"/>
          </a:p>
        </p:txBody>
      </p:sp>
    </p:spTree>
    <p:extLst>
      <p:ext uri="{BB962C8B-B14F-4D97-AF65-F5344CB8AC3E}">
        <p14:creationId xmlns:p14="http://schemas.microsoft.com/office/powerpoint/2010/main" val="23183245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A598C-9FB1-0AD5-2D79-0338E4DC587A}"/>
              </a:ext>
            </a:extLst>
          </p:cNvPr>
          <p:cNvSpPr>
            <a:spLocks noGrp="1"/>
          </p:cNvSpPr>
          <p:nvPr>
            <p:ph type="title"/>
          </p:nvPr>
        </p:nvSpPr>
        <p:spPr>
          <a:xfrm>
            <a:off x="304800" y="408372"/>
            <a:ext cx="8382000" cy="1191828"/>
          </a:xfrm>
        </p:spPr>
        <p:txBody>
          <a:bodyPr>
            <a:noAutofit/>
          </a:bodyPr>
          <a:lstStyle/>
          <a:p>
            <a:r>
              <a:rPr lang="en-US" sz="2800" b="1" dirty="0">
                <a:effectLst/>
                <a:latin typeface="Times New Roman" panose="02020603050405020304" pitchFamily="18" charset="0"/>
                <a:ea typeface="Calibri" panose="020F0502020204030204" pitchFamily="34" charset="0"/>
                <a:cs typeface="Arial" panose="020B0604020202020204" pitchFamily="34" charset="0"/>
              </a:rPr>
              <a:t/>
            </a:r>
            <a:br>
              <a:rPr lang="en-US" sz="2800" b="1" dirty="0">
                <a:effectLst/>
                <a:latin typeface="Times New Roman" panose="02020603050405020304" pitchFamily="18" charset="0"/>
                <a:ea typeface="Calibri" panose="020F0502020204030204" pitchFamily="34" charset="0"/>
                <a:cs typeface="Arial" panose="020B0604020202020204" pitchFamily="34" charset="0"/>
              </a:rPr>
            </a:br>
            <a:r>
              <a:rPr lang="en-US" sz="2800" b="1" dirty="0">
                <a:effectLst/>
                <a:latin typeface="Times New Roman" panose="02020603050405020304" pitchFamily="18" charset="0"/>
                <a:ea typeface="Calibri" panose="020F0502020204030204" pitchFamily="34" charset="0"/>
                <a:cs typeface="Arial" panose="020B0604020202020204" pitchFamily="34" charset="0"/>
              </a:rPr>
              <a:t>Concentrations of Hormones in the Circulating Blood, and Hormonal Secretion Rates.</a:t>
            </a:r>
            <a:r>
              <a:rPr lang="en-US" sz="2800" dirty="0">
                <a:effectLst/>
                <a:latin typeface="Calibri" panose="020F0502020204030204" pitchFamily="34" charset="0"/>
                <a:ea typeface="Calibri" panose="020F0502020204030204" pitchFamily="34" charset="0"/>
                <a:cs typeface="Arial" panose="020B0604020202020204" pitchFamily="34" charset="0"/>
              </a:rPr>
              <a:t/>
            </a:r>
            <a:br>
              <a:rPr lang="en-US" sz="2800" dirty="0">
                <a:effectLst/>
                <a:latin typeface="Calibri" panose="020F0502020204030204" pitchFamily="34" charset="0"/>
                <a:ea typeface="Calibri" panose="020F0502020204030204" pitchFamily="34" charset="0"/>
                <a:cs typeface="Arial" panose="020B0604020202020204" pitchFamily="34" charset="0"/>
              </a:rPr>
            </a:br>
            <a:endParaRPr lang="ar-IQ" sz="2800" dirty="0"/>
          </a:p>
        </p:txBody>
      </p:sp>
      <p:sp>
        <p:nvSpPr>
          <p:cNvPr id="3" name="Content Placeholder 2">
            <a:extLst>
              <a:ext uri="{FF2B5EF4-FFF2-40B4-BE49-F238E27FC236}">
                <a16:creationId xmlns:a16="http://schemas.microsoft.com/office/drawing/2014/main" id="{E05FDBB0-8362-C141-9A37-E46BC9608008}"/>
              </a:ext>
            </a:extLst>
          </p:cNvPr>
          <p:cNvSpPr>
            <a:spLocks noGrp="1"/>
          </p:cNvSpPr>
          <p:nvPr>
            <p:ph idx="1"/>
          </p:nvPr>
        </p:nvSpPr>
        <p:spPr/>
        <p:txBody>
          <a:bodyPr>
            <a:normAutofit lnSpcReduction="10000"/>
          </a:bodyPr>
          <a:lstStyle/>
          <a:p>
            <a:pPr algn="just" rtl="0">
              <a:lnSpc>
                <a:spcPct val="107000"/>
              </a:lnSpc>
              <a:spcAft>
                <a:spcPts val="800"/>
              </a:spcAft>
            </a:pPr>
            <a:r>
              <a:rPr lang="en-US" sz="2800" dirty="0">
                <a:effectLst/>
                <a:latin typeface="Times New Roman" panose="02020603050405020304" pitchFamily="18" charset="0"/>
                <a:ea typeface="Calibri" panose="020F0502020204030204" pitchFamily="34" charset="0"/>
                <a:cs typeface="Arial" panose="020B0604020202020204" pitchFamily="34" charset="0"/>
              </a:rPr>
              <a:t>The concentrations of hormones required to control most metabolic and endocrine functions are incredibly small. Their concentrations in the blood range from as little as 1 picogram (which is one millionth of one millionth of a gram) in each milliliter of blood up to at most a few micrograms (a few</a:t>
            </a:r>
            <a:r>
              <a:rPr lang="en-US" sz="2800" dirty="0">
                <a:solidFill>
                  <a:srgbClr val="231F20"/>
                </a:solidFill>
                <a:effectLst/>
                <a:latin typeface="Times New Roman" panose="02020603050405020304" pitchFamily="18" charset="0"/>
                <a:ea typeface="Calibri" panose="020F0502020204030204" pitchFamily="34" charset="0"/>
                <a:cs typeface="Arial" panose="020B0604020202020204" pitchFamily="34" charset="0"/>
              </a:rPr>
              <a:t> </a:t>
            </a:r>
            <a:r>
              <a:rPr lang="en-US" sz="2800" dirty="0">
                <a:effectLst/>
                <a:latin typeface="Times New Roman" panose="02020603050405020304" pitchFamily="18" charset="0"/>
                <a:ea typeface="Calibri" panose="020F0502020204030204" pitchFamily="34" charset="0"/>
                <a:cs typeface="Arial" panose="020B0604020202020204" pitchFamily="34" charset="0"/>
              </a:rPr>
              <a:t>millionths of a gram) per milliliter of blood. Similarly, the rates of secretion of the various hormones are extremely small, usually measured in micrograms or milligrams per day.</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endParaRPr lang="ar-IQ" dirty="0"/>
          </a:p>
        </p:txBody>
      </p:sp>
    </p:spTree>
    <p:extLst>
      <p:ext uri="{BB962C8B-B14F-4D97-AF65-F5344CB8AC3E}">
        <p14:creationId xmlns:p14="http://schemas.microsoft.com/office/powerpoint/2010/main" val="31861422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BEF8E-5A75-A0E6-D387-FE84B3470A56}"/>
              </a:ext>
            </a:extLst>
          </p:cNvPr>
          <p:cNvSpPr>
            <a:spLocks noGrp="1"/>
          </p:cNvSpPr>
          <p:nvPr>
            <p:ph type="title"/>
          </p:nvPr>
        </p:nvSpPr>
        <p:spPr/>
        <p:txBody>
          <a:bodyPr>
            <a:normAutofit fontScale="90000"/>
          </a:bodyPr>
          <a:lstStyle/>
          <a:p>
            <a:r>
              <a:rPr lang="en-US" sz="3600" b="1" dirty="0">
                <a:effectLst/>
                <a:latin typeface="Times New Roman" panose="02020603050405020304" pitchFamily="18" charset="0"/>
                <a:ea typeface="Calibri" panose="020F0502020204030204" pitchFamily="34" charset="0"/>
                <a:cs typeface="Arial" panose="020B0604020202020204" pitchFamily="34" charset="0"/>
              </a:rPr>
              <a:t/>
            </a:r>
            <a:br>
              <a:rPr lang="en-US" sz="3600" b="1" dirty="0">
                <a:effectLst/>
                <a:latin typeface="Times New Roman" panose="02020603050405020304" pitchFamily="18" charset="0"/>
                <a:ea typeface="Calibri" panose="020F0502020204030204" pitchFamily="34" charset="0"/>
                <a:cs typeface="Arial" panose="020B0604020202020204" pitchFamily="34" charset="0"/>
              </a:rPr>
            </a:br>
            <a:r>
              <a:rPr lang="en-US" sz="3600" b="1" dirty="0">
                <a:effectLst/>
                <a:latin typeface="Times New Roman" panose="02020603050405020304" pitchFamily="18" charset="0"/>
                <a:ea typeface="Calibri" panose="020F0502020204030204" pitchFamily="34" charset="0"/>
                <a:cs typeface="Arial" panose="020B0604020202020204" pitchFamily="34" charset="0"/>
              </a:rPr>
              <a:t>Measurement of Hormone Concentrations in the Blood </a:t>
            </a:r>
            <a:r>
              <a:rPr lang="en-US" sz="3600" dirty="0">
                <a:effectLst/>
                <a:latin typeface="Calibri" panose="020F0502020204030204" pitchFamily="34" charset="0"/>
                <a:ea typeface="Calibri" panose="020F0502020204030204" pitchFamily="34" charset="0"/>
                <a:cs typeface="Arial" panose="020B0604020202020204" pitchFamily="34" charset="0"/>
              </a:rPr>
              <a:t/>
            </a:r>
            <a:br>
              <a:rPr lang="en-US" sz="3600" dirty="0">
                <a:effectLst/>
                <a:latin typeface="Calibri" panose="020F0502020204030204" pitchFamily="34" charset="0"/>
                <a:ea typeface="Calibri" panose="020F0502020204030204" pitchFamily="34" charset="0"/>
                <a:cs typeface="Arial" panose="020B0604020202020204" pitchFamily="34" charset="0"/>
              </a:rPr>
            </a:br>
            <a:endParaRPr lang="ar-IQ" dirty="0"/>
          </a:p>
        </p:txBody>
      </p:sp>
      <p:sp>
        <p:nvSpPr>
          <p:cNvPr id="3" name="Content Placeholder 2">
            <a:extLst>
              <a:ext uri="{FF2B5EF4-FFF2-40B4-BE49-F238E27FC236}">
                <a16:creationId xmlns:a16="http://schemas.microsoft.com/office/drawing/2014/main" id="{CE888121-CD7A-6BF8-287A-E35607C60FE0}"/>
              </a:ext>
            </a:extLst>
          </p:cNvPr>
          <p:cNvSpPr>
            <a:spLocks noGrp="1"/>
          </p:cNvSpPr>
          <p:nvPr>
            <p:ph idx="1"/>
          </p:nvPr>
        </p:nvSpPr>
        <p:spPr>
          <a:xfrm>
            <a:off x="228600" y="1752600"/>
            <a:ext cx="8610600" cy="4876800"/>
          </a:xfrm>
        </p:spPr>
        <p:txBody>
          <a:bodyPr>
            <a:normAutofit/>
          </a:bodyPr>
          <a:lstStyle/>
          <a:p>
            <a:pPr algn="just" rtl="0">
              <a:lnSpc>
                <a:spcPct val="107000"/>
              </a:lnSpc>
              <a:spcAft>
                <a:spcPts val="800"/>
              </a:spcAft>
              <a:tabLst>
                <a:tab pos="1536700" algn="l"/>
              </a:tabLst>
            </a:pPr>
            <a:r>
              <a:rPr lang="en-US" sz="2800" dirty="0">
                <a:effectLst/>
                <a:latin typeface="Times New Roman" panose="02020603050405020304" pitchFamily="18" charset="0"/>
                <a:ea typeface="Calibri" panose="020F0502020204030204" pitchFamily="34" charset="0"/>
                <a:cs typeface="Arial" panose="020B0604020202020204" pitchFamily="34" charset="0"/>
              </a:rPr>
              <a:t>Most hormones are present in the blood in extremely minute quantities; some concentrations are as low as one billionth of a milligram (1 picogram) per milliliter. Therefore, it was very difficult to measure these concentrations by the usual chemical means. An extremely sensitive method, however, was developed about 40 years ago that revolutionized the measurement of hormones, their precursors, and their metabolic end products. This method is called radioimmunoassay.</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endParaRPr lang="ar-IQ" dirty="0"/>
          </a:p>
        </p:txBody>
      </p:sp>
    </p:spTree>
    <p:extLst>
      <p:ext uri="{BB962C8B-B14F-4D97-AF65-F5344CB8AC3E}">
        <p14:creationId xmlns:p14="http://schemas.microsoft.com/office/powerpoint/2010/main" val="409044715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19E99-C1E4-D03D-C012-B6C67A715E4F}"/>
              </a:ext>
            </a:extLst>
          </p:cNvPr>
          <p:cNvSpPr>
            <a:spLocks noGrp="1"/>
          </p:cNvSpPr>
          <p:nvPr>
            <p:ph type="title"/>
          </p:nvPr>
        </p:nvSpPr>
        <p:spPr>
          <a:xfrm>
            <a:off x="457200" y="408372"/>
            <a:ext cx="8229600" cy="1191828"/>
          </a:xfrm>
        </p:spPr>
        <p:txBody>
          <a:bodyPr>
            <a:noAutofit/>
          </a:bodyPr>
          <a:lstStyle/>
          <a:p>
            <a:r>
              <a:rPr lang="en-US" sz="2400" b="1" dirty="0">
                <a:effectLst/>
                <a:latin typeface="Times New Roman" panose="02020603050405020304" pitchFamily="18" charset="0"/>
                <a:ea typeface="Calibri" panose="020F0502020204030204" pitchFamily="34" charset="0"/>
              </a:rPr>
              <a:t/>
            </a:r>
            <a:br>
              <a:rPr lang="en-US" sz="2400" b="1" dirty="0">
                <a:effectLst/>
                <a:latin typeface="Times New Roman" panose="02020603050405020304" pitchFamily="18" charset="0"/>
                <a:ea typeface="Calibri" panose="020F0502020204030204" pitchFamily="34" charset="0"/>
              </a:rPr>
            </a:br>
            <a:r>
              <a:rPr lang="en-US" sz="2400" b="1" dirty="0">
                <a:effectLst/>
                <a:latin typeface="Times New Roman" panose="02020603050405020304" pitchFamily="18" charset="0"/>
                <a:ea typeface="Calibri" panose="020F0502020204030204" pitchFamily="34" charset="0"/>
              </a:rPr>
              <a:t>Feedback Control of Hormone Secretion Negative Feedback Prevents Overactivity of Hormone Systems.</a:t>
            </a:r>
            <a:r>
              <a:rPr lang="en-US" sz="2400" dirty="0">
                <a:effectLst/>
                <a:latin typeface="Times New Roman" panose="02020603050405020304" pitchFamily="18" charset="0"/>
                <a:ea typeface="Calibri" panose="020F0502020204030204" pitchFamily="34" charset="0"/>
              </a:rPr>
              <a:t> </a:t>
            </a:r>
            <a:r>
              <a:rPr lang="en-US" sz="2400" dirty="0">
                <a:effectLst/>
                <a:latin typeface="Calibri" panose="020F0502020204030204" pitchFamily="34" charset="0"/>
                <a:ea typeface="Calibri" panose="020F0502020204030204" pitchFamily="34" charset="0"/>
              </a:rPr>
              <a:t/>
            </a:r>
            <a:br>
              <a:rPr lang="en-US" sz="2400" dirty="0">
                <a:effectLst/>
                <a:latin typeface="Calibri" panose="020F0502020204030204" pitchFamily="34" charset="0"/>
                <a:ea typeface="Calibri" panose="020F0502020204030204" pitchFamily="34" charset="0"/>
              </a:rPr>
            </a:br>
            <a:endParaRPr lang="ar-IQ" sz="2400" dirty="0"/>
          </a:p>
        </p:txBody>
      </p:sp>
      <p:sp>
        <p:nvSpPr>
          <p:cNvPr id="3" name="Content Placeholder 2">
            <a:extLst>
              <a:ext uri="{FF2B5EF4-FFF2-40B4-BE49-F238E27FC236}">
                <a16:creationId xmlns:a16="http://schemas.microsoft.com/office/drawing/2014/main" id="{9C8ED47A-05CA-3770-C877-E7C7B22DF37D}"/>
              </a:ext>
            </a:extLst>
          </p:cNvPr>
          <p:cNvSpPr>
            <a:spLocks noGrp="1"/>
          </p:cNvSpPr>
          <p:nvPr>
            <p:ph idx="1"/>
          </p:nvPr>
        </p:nvSpPr>
        <p:spPr>
          <a:xfrm>
            <a:off x="304800" y="1752600"/>
            <a:ext cx="8534400" cy="4953000"/>
          </a:xfrm>
        </p:spPr>
        <p:txBody>
          <a:bodyPr>
            <a:normAutofit/>
          </a:bodyPr>
          <a:lstStyle/>
          <a:p>
            <a:pPr algn="just" rtl="0">
              <a:lnSpc>
                <a:spcPct val="107000"/>
              </a:lnSpc>
              <a:spcAft>
                <a:spcPts val="800"/>
              </a:spcAft>
              <a:tabLst>
                <a:tab pos="1536700" algn="l"/>
              </a:tabLst>
            </a:pPr>
            <a:r>
              <a:rPr lang="en-US" sz="2800" dirty="0">
                <a:effectLst/>
                <a:latin typeface="Times New Roman" panose="02020603050405020304" pitchFamily="18" charset="0"/>
                <a:ea typeface="Calibri" panose="020F0502020204030204" pitchFamily="34" charset="0"/>
                <a:cs typeface="Arial" panose="020B0604020202020204" pitchFamily="34" charset="0"/>
              </a:rPr>
              <a:t>Although the plasma concentrations of many hormones fluctuate in response to various stimuli that occur throughout the day, all hormones studied thus far appear to be closely controlled.</a:t>
            </a:r>
          </a:p>
          <a:p>
            <a:pPr algn="just" rtl="0">
              <a:lnSpc>
                <a:spcPct val="107000"/>
              </a:lnSpc>
              <a:spcAft>
                <a:spcPts val="800"/>
              </a:spcAft>
              <a:tabLst>
                <a:tab pos="1536700" algn="l"/>
              </a:tabLst>
            </a:pPr>
            <a:r>
              <a:rPr lang="en-US" sz="2800" dirty="0">
                <a:effectLst/>
                <a:latin typeface="Times New Roman" panose="02020603050405020304" pitchFamily="18" charset="0"/>
                <a:ea typeface="Calibri" panose="020F0502020204030204" pitchFamily="34" charset="0"/>
                <a:cs typeface="Arial" panose="020B0604020202020204" pitchFamily="34" charset="0"/>
              </a:rPr>
              <a:t> In most instances, this control is exerted through negative feedback mechanisms that ensure a proper level of hormone activity at the target tissue. After a stimulus causes release of the hormone, conditions or products resulting from the action of the hormone tend to suppress its further release. </a:t>
            </a:r>
            <a:endParaRPr lang="en-US" sz="2800" dirty="0">
              <a:effectLst/>
              <a:latin typeface="Calibri" panose="020F0502020204030204" pitchFamily="34" charset="0"/>
              <a:ea typeface="Calibri" panose="020F0502020204030204" pitchFamily="34" charset="0"/>
              <a:cs typeface="Arial" panose="020B0604020202020204" pitchFamily="34" charset="0"/>
            </a:endParaRPr>
          </a:p>
          <a:p>
            <a:endParaRPr lang="ar-IQ" dirty="0"/>
          </a:p>
        </p:txBody>
      </p:sp>
    </p:spTree>
    <p:extLst>
      <p:ext uri="{BB962C8B-B14F-4D97-AF65-F5344CB8AC3E}">
        <p14:creationId xmlns:p14="http://schemas.microsoft.com/office/powerpoint/2010/main" val="20366603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04D114-7686-FFE3-C6CA-4ECDFF11CC5A}"/>
              </a:ext>
            </a:extLst>
          </p:cNvPr>
          <p:cNvSpPr>
            <a:spLocks noGrp="1"/>
          </p:cNvSpPr>
          <p:nvPr>
            <p:ph type="title"/>
          </p:nvPr>
        </p:nvSpPr>
        <p:spPr/>
        <p:txBody>
          <a:bodyPr>
            <a:normAutofit fontScale="90000"/>
          </a:bodyPr>
          <a:lstStyle/>
          <a:p>
            <a:r>
              <a:rPr lang="en-US" sz="3600" b="1" dirty="0">
                <a:effectLst/>
                <a:latin typeface="Times New Roman" panose="02020603050405020304" pitchFamily="18" charset="0"/>
                <a:ea typeface="Calibri" panose="020F0502020204030204" pitchFamily="34" charset="0"/>
                <a:cs typeface="Arial" panose="020B0604020202020204" pitchFamily="34" charset="0"/>
              </a:rPr>
              <a:t/>
            </a:r>
            <a:br>
              <a:rPr lang="en-US" sz="3600" b="1" dirty="0">
                <a:effectLst/>
                <a:latin typeface="Times New Roman" panose="02020603050405020304" pitchFamily="18" charset="0"/>
                <a:ea typeface="Calibri" panose="020F0502020204030204" pitchFamily="34" charset="0"/>
                <a:cs typeface="Arial" panose="020B0604020202020204" pitchFamily="34" charset="0"/>
              </a:rPr>
            </a:br>
            <a:r>
              <a:rPr lang="en-US" sz="3600" b="1" dirty="0">
                <a:effectLst/>
                <a:latin typeface="Times New Roman" panose="02020603050405020304" pitchFamily="18" charset="0"/>
                <a:ea typeface="Calibri" panose="020F0502020204030204" pitchFamily="34" charset="0"/>
                <a:cs typeface="Arial" panose="020B0604020202020204" pitchFamily="34" charset="0"/>
              </a:rPr>
              <a:t>Surges of Hormones Can Occur with Positive Feedback.</a:t>
            </a:r>
            <a:r>
              <a:rPr lang="en-US" sz="3600" dirty="0">
                <a:effectLst/>
                <a:latin typeface="Calibri" panose="020F0502020204030204" pitchFamily="34" charset="0"/>
                <a:ea typeface="Calibri" panose="020F0502020204030204" pitchFamily="34" charset="0"/>
                <a:cs typeface="Arial" panose="020B0604020202020204" pitchFamily="34" charset="0"/>
              </a:rPr>
              <a:t/>
            </a:r>
            <a:br>
              <a:rPr lang="en-US" sz="3600" dirty="0">
                <a:effectLst/>
                <a:latin typeface="Calibri" panose="020F0502020204030204" pitchFamily="34" charset="0"/>
                <a:ea typeface="Calibri" panose="020F0502020204030204" pitchFamily="34" charset="0"/>
                <a:cs typeface="Arial" panose="020B0604020202020204" pitchFamily="34" charset="0"/>
              </a:rPr>
            </a:br>
            <a:endParaRPr lang="ar-IQ" dirty="0"/>
          </a:p>
        </p:txBody>
      </p:sp>
      <p:sp>
        <p:nvSpPr>
          <p:cNvPr id="3" name="Content Placeholder 2">
            <a:extLst>
              <a:ext uri="{FF2B5EF4-FFF2-40B4-BE49-F238E27FC236}">
                <a16:creationId xmlns:a16="http://schemas.microsoft.com/office/drawing/2014/main" id="{0C71A93D-5A35-24D9-EE5D-8D23568D203D}"/>
              </a:ext>
            </a:extLst>
          </p:cNvPr>
          <p:cNvSpPr>
            <a:spLocks noGrp="1"/>
          </p:cNvSpPr>
          <p:nvPr>
            <p:ph idx="1"/>
          </p:nvPr>
        </p:nvSpPr>
        <p:spPr/>
        <p:txBody>
          <a:bodyPr>
            <a:normAutofit lnSpcReduction="10000"/>
          </a:bodyPr>
          <a:lstStyle/>
          <a:p>
            <a:pPr algn="just" rtl="0">
              <a:lnSpc>
                <a:spcPct val="107000"/>
              </a:lnSpc>
              <a:spcAft>
                <a:spcPts val="800"/>
              </a:spcAft>
              <a:tabLst>
                <a:tab pos="1536700" algn="l"/>
              </a:tabLst>
            </a:pPr>
            <a:r>
              <a:rPr lang="en-US" dirty="0">
                <a:effectLst/>
                <a:latin typeface="Times New Roman" panose="02020603050405020304" pitchFamily="18" charset="0"/>
                <a:ea typeface="Calibri" panose="020F0502020204030204" pitchFamily="34" charset="0"/>
                <a:cs typeface="Arial" panose="020B0604020202020204" pitchFamily="34" charset="0"/>
              </a:rPr>
              <a:t>In a few instances, positive feedback occurs when the biological action of the hormone causes additional secretion of the hormone. One example of this is the surge of luteinizing hormone (LH) that occurs as a result of the stimulatory effect of estrogen on the anterior pituitary before ovulation.</a:t>
            </a:r>
          </a:p>
          <a:p>
            <a:pPr algn="just" rtl="0">
              <a:lnSpc>
                <a:spcPct val="107000"/>
              </a:lnSpc>
              <a:spcAft>
                <a:spcPts val="800"/>
              </a:spcAft>
              <a:tabLst>
                <a:tab pos="1536700" algn="l"/>
              </a:tabLst>
            </a:pPr>
            <a:r>
              <a:rPr lang="en-US" dirty="0">
                <a:effectLst/>
                <a:latin typeface="Times New Roman" panose="02020603050405020304" pitchFamily="18" charset="0"/>
                <a:ea typeface="Calibri" panose="020F0502020204030204" pitchFamily="34" charset="0"/>
                <a:cs typeface="Arial" panose="020B0604020202020204" pitchFamily="34" charset="0"/>
              </a:rPr>
              <a:t> The secreted LH then acts on the ovaries to stimulate additional secretion of estrogen, which in turn causes more secretion of LH. Eventually, LH reaches an appropriate concentration, and typical negative feedback control of hormone secretion is then exerted. Cyclical Variations Occur in Hormone Release. </a:t>
            </a:r>
            <a:endParaRPr lang="en-US" dirty="0">
              <a:effectLst/>
              <a:latin typeface="Calibri" panose="020F0502020204030204" pitchFamily="34" charset="0"/>
              <a:ea typeface="Calibri" panose="020F0502020204030204" pitchFamily="34" charset="0"/>
              <a:cs typeface="Arial" panose="020B0604020202020204" pitchFamily="34" charset="0"/>
            </a:endParaRPr>
          </a:p>
          <a:p>
            <a:endParaRPr lang="ar-IQ" dirty="0"/>
          </a:p>
        </p:txBody>
      </p:sp>
    </p:spTree>
    <p:extLst>
      <p:ext uri="{BB962C8B-B14F-4D97-AF65-F5344CB8AC3E}">
        <p14:creationId xmlns:p14="http://schemas.microsoft.com/office/powerpoint/2010/main" val="2455093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The pituitary gland</a:t>
            </a:r>
            <a:endParaRPr lang="en-US" dirty="0"/>
          </a:p>
        </p:txBody>
      </p:sp>
      <p:sp>
        <p:nvSpPr>
          <p:cNvPr id="3" name="Content Placeholder 2"/>
          <p:cNvSpPr>
            <a:spLocks noGrp="1"/>
          </p:cNvSpPr>
          <p:nvPr>
            <p:ph idx="1"/>
          </p:nvPr>
        </p:nvSpPr>
        <p:spPr/>
        <p:txBody>
          <a:bodyPr/>
          <a:lstStyle/>
          <a:p>
            <a:pPr marL="114300" indent="0">
              <a:buNone/>
            </a:pPr>
            <a:r>
              <a:rPr lang="en-US" b="1" dirty="0"/>
              <a:t> </a:t>
            </a:r>
            <a:endParaRPr lang="en-US" dirty="0"/>
          </a:p>
          <a:p>
            <a:pPr marL="114300" indent="0" algn="just">
              <a:buNone/>
            </a:pPr>
            <a:r>
              <a:rPr lang="en-US" sz="2800" dirty="0">
                <a:cs typeface="+mj-cs"/>
              </a:rPr>
              <a:t>The pituitary gland is also known as </a:t>
            </a:r>
            <a:r>
              <a:rPr lang="en-US" sz="2800" dirty="0" err="1">
                <a:cs typeface="+mj-cs"/>
              </a:rPr>
              <a:t>hypophysis</a:t>
            </a:r>
            <a:r>
              <a:rPr lang="en-US" sz="2800" dirty="0">
                <a:cs typeface="+mj-cs"/>
              </a:rPr>
              <a:t>. It is a small gland that lies at the base of the brain. It is connected with the hypothalamus by the pituitary stalk or </a:t>
            </a:r>
            <a:r>
              <a:rPr lang="en-US" sz="2800" dirty="0" err="1">
                <a:cs typeface="+mj-cs"/>
              </a:rPr>
              <a:t>hypophyseal</a:t>
            </a:r>
            <a:r>
              <a:rPr lang="en-US" sz="2800" dirty="0">
                <a:cs typeface="+mj-cs"/>
              </a:rPr>
              <a:t> stalk.</a:t>
            </a:r>
          </a:p>
          <a:p>
            <a:pPr marL="114300" indent="0" algn="just">
              <a:buNone/>
            </a:pPr>
            <a:r>
              <a:rPr lang="en-US" sz="2800" b="1" dirty="0">
                <a:cs typeface="+mj-cs"/>
              </a:rPr>
              <a:t> </a:t>
            </a:r>
            <a:endParaRPr lang="en-US" dirty="0">
              <a:cs typeface="+mj-cs"/>
            </a:endParaRPr>
          </a:p>
        </p:txBody>
      </p:sp>
    </p:spTree>
    <p:extLst>
      <p:ext uri="{BB962C8B-B14F-4D97-AF65-F5344CB8AC3E}">
        <p14:creationId xmlns:p14="http://schemas.microsoft.com/office/powerpoint/2010/main" val="34867194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052" y="515780"/>
            <a:ext cx="7408068" cy="536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Line 4"/>
          <p:cNvSpPr>
            <a:spLocks noChangeShapeType="1"/>
          </p:cNvSpPr>
          <p:nvPr/>
        </p:nvSpPr>
        <p:spPr bwMode="auto">
          <a:xfrm flipH="1" flipV="1">
            <a:off x="2761774" y="3681889"/>
            <a:ext cx="765810" cy="117158"/>
          </a:xfrm>
          <a:prstGeom prst="line">
            <a:avLst/>
          </a:prstGeom>
          <a:noFill/>
          <a:ln w="22225">
            <a:solidFill>
              <a:srgbClr val="FFFFFF"/>
            </a:solidFill>
            <a:round/>
            <a:headEnd/>
            <a:tailEnd/>
          </a:ln>
          <a:extLst>
            <a:ext uri="{909E8E84-426E-40DD-AFC4-6F175D3DCCD1}">
              <a14:hiddenFill xmlns:a14="http://schemas.microsoft.com/office/drawing/2010/main">
                <a:noFill/>
              </a14:hiddenFill>
            </a:ext>
          </a:extLst>
        </p:spPr>
        <p:txBody>
          <a:bodyPr lIns="82296" tIns="41148" rIns="82296" bIns="41148"/>
          <a:lstStyle/>
          <a:p>
            <a:endParaRPr lang="en-US"/>
          </a:p>
        </p:txBody>
      </p:sp>
      <p:sp>
        <p:nvSpPr>
          <p:cNvPr id="32772" name="Line 5"/>
          <p:cNvSpPr>
            <a:spLocks noChangeShapeType="1"/>
          </p:cNvSpPr>
          <p:nvPr/>
        </p:nvSpPr>
        <p:spPr bwMode="auto">
          <a:xfrm flipH="1" flipV="1">
            <a:off x="2698909" y="4253389"/>
            <a:ext cx="734378" cy="8573"/>
          </a:xfrm>
          <a:prstGeom prst="line">
            <a:avLst/>
          </a:prstGeom>
          <a:noFill/>
          <a:ln w="22225">
            <a:solidFill>
              <a:srgbClr val="FFFFFF"/>
            </a:solidFill>
            <a:round/>
            <a:headEnd/>
            <a:tailEnd/>
          </a:ln>
          <a:extLst>
            <a:ext uri="{909E8E84-426E-40DD-AFC4-6F175D3DCCD1}">
              <a14:hiddenFill xmlns:a14="http://schemas.microsoft.com/office/drawing/2010/main">
                <a:noFill/>
              </a14:hiddenFill>
            </a:ext>
          </a:extLst>
        </p:spPr>
        <p:txBody>
          <a:bodyPr lIns="82296" tIns="41148" rIns="82296" bIns="41148"/>
          <a:lstStyle/>
          <a:p>
            <a:endParaRPr lang="en-US"/>
          </a:p>
        </p:txBody>
      </p:sp>
      <p:sp>
        <p:nvSpPr>
          <p:cNvPr id="32773" name="Line 6"/>
          <p:cNvSpPr>
            <a:spLocks noChangeShapeType="1"/>
          </p:cNvSpPr>
          <p:nvPr/>
        </p:nvSpPr>
        <p:spPr bwMode="auto">
          <a:xfrm flipH="1" flipV="1">
            <a:off x="5512118" y="4507707"/>
            <a:ext cx="360045" cy="82868"/>
          </a:xfrm>
          <a:prstGeom prst="line">
            <a:avLst/>
          </a:prstGeom>
          <a:noFill/>
          <a:ln w="22225">
            <a:solidFill>
              <a:srgbClr val="FFFFFF"/>
            </a:solidFill>
            <a:round/>
            <a:headEnd/>
            <a:tailEnd/>
          </a:ln>
          <a:extLst>
            <a:ext uri="{909E8E84-426E-40DD-AFC4-6F175D3DCCD1}">
              <a14:hiddenFill xmlns:a14="http://schemas.microsoft.com/office/drawing/2010/main">
                <a:noFill/>
              </a14:hiddenFill>
            </a:ext>
          </a:extLst>
        </p:spPr>
        <p:txBody>
          <a:bodyPr lIns="82296" tIns="41148" rIns="82296" bIns="41148"/>
          <a:lstStyle/>
          <a:p>
            <a:endParaRPr lang="en-US"/>
          </a:p>
        </p:txBody>
      </p:sp>
      <p:sp>
        <p:nvSpPr>
          <p:cNvPr id="32774" name="Line 7"/>
          <p:cNvSpPr>
            <a:spLocks noChangeShapeType="1"/>
          </p:cNvSpPr>
          <p:nvPr/>
        </p:nvSpPr>
        <p:spPr bwMode="auto">
          <a:xfrm flipH="1">
            <a:off x="5646420" y="4253390"/>
            <a:ext cx="188595" cy="1428"/>
          </a:xfrm>
          <a:prstGeom prst="line">
            <a:avLst/>
          </a:prstGeom>
          <a:noFill/>
          <a:ln w="22225">
            <a:solidFill>
              <a:srgbClr val="FFFFFF"/>
            </a:solidFill>
            <a:round/>
            <a:headEnd/>
            <a:tailEnd/>
          </a:ln>
          <a:extLst>
            <a:ext uri="{909E8E84-426E-40DD-AFC4-6F175D3DCCD1}">
              <a14:hiddenFill xmlns:a14="http://schemas.microsoft.com/office/drawing/2010/main">
                <a:noFill/>
              </a14:hiddenFill>
            </a:ext>
          </a:extLst>
        </p:spPr>
        <p:txBody>
          <a:bodyPr lIns="82296" tIns="41148" rIns="82296" bIns="41148"/>
          <a:lstStyle/>
          <a:p>
            <a:endParaRPr lang="en-US"/>
          </a:p>
        </p:txBody>
      </p:sp>
      <p:sp>
        <p:nvSpPr>
          <p:cNvPr id="32775" name="Line 8"/>
          <p:cNvSpPr>
            <a:spLocks noChangeShapeType="1"/>
          </p:cNvSpPr>
          <p:nvPr/>
        </p:nvSpPr>
        <p:spPr bwMode="auto">
          <a:xfrm flipH="1" flipV="1">
            <a:off x="2761774" y="3681889"/>
            <a:ext cx="765810" cy="117158"/>
          </a:xfrm>
          <a:prstGeom prst="line">
            <a:avLst/>
          </a:prstGeom>
          <a:noFill/>
          <a:ln w="15875">
            <a:solidFill>
              <a:srgbClr val="231F20"/>
            </a:solidFill>
            <a:round/>
            <a:headEnd/>
            <a:tailEnd/>
          </a:ln>
          <a:extLst>
            <a:ext uri="{909E8E84-426E-40DD-AFC4-6F175D3DCCD1}">
              <a14:hiddenFill xmlns:a14="http://schemas.microsoft.com/office/drawing/2010/main">
                <a:noFill/>
              </a14:hiddenFill>
            </a:ext>
          </a:extLst>
        </p:spPr>
        <p:txBody>
          <a:bodyPr lIns="82296" tIns="41148" rIns="82296" bIns="41148"/>
          <a:lstStyle/>
          <a:p>
            <a:endParaRPr lang="en-US"/>
          </a:p>
        </p:txBody>
      </p:sp>
      <p:sp>
        <p:nvSpPr>
          <p:cNvPr id="32776" name="Line 9"/>
          <p:cNvSpPr>
            <a:spLocks noChangeShapeType="1"/>
          </p:cNvSpPr>
          <p:nvPr/>
        </p:nvSpPr>
        <p:spPr bwMode="auto">
          <a:xfrm flipH="1" flipV="1">
            <a:off x="2698909" y="4253389"/>
            <a:ext cx="734378" cy="8573"/>
          </a:xfrm>
          <a:prstGeom prst="line">
            <a:avLst/>
          </a:prstGeom>
          <a:noFill/>
          <a:ln w="15875">
            <a:solidFill>
              <a:srgbClr val="231F20"/>
            </a:solidFill>
            <a:round/>
            <a:headEnd/>
            <a:tailEnd/>
          </a:ln>
          <a:extLst>
            <a:ext uri="{909E8E84-426E-40DD-AFC4-6F175D3DCCD1}">
              <a14:hiddenFill xmlns:a14="http://schemas.microsoft.com/office/drawing/2010/main">
                <a:noFill/>
              </a14:hiddenFill>
            </a:ext>
          </a:extLst>
        </p:spPr>
        <p:txBody>
          <a:bodyPr lIns="82296" tIns="41148" rIns="82296" bIns="41148"/>
          <a:lstStyle/>
          <a:p>
            <a:endParaRPr lang="en-US"/>
          </a:p>
        </p:txBody>
      </p:sp>
      <p:sp>
        <p:nvSpPr>
          <p:cNvPr id="32777" name="Line 10"/>
          <p:cNvSpPr>
            <a:spLocks noChangeShapeType="1"/>
          </p:cNvSpPr>
          <p:nvPr/>
        </p:nvSpPr>
        <p:spPr bwMode="auto">
          <a:xfrm flipH="1" flipV="1">
            <a:off x="5512118" y="4507707"/>
            <a:ext cx="360045" cy="82868"/>
          </a:xfrm>
          <a:prstGeom prst="line">
            <a:avLst/>
          </a:prstGeom>
          <a:noFill/>
          <a:ln w="15875">
            <a:solidFill>
              <a:srgbClr val="231F20"/>
            </a:solidFill>
            <a:round/>
            <a:headEnd/>
            <a:tailEnd/>
          </a:ln>
          <a:extLst>
            <a:ext uri="{909E8E84-426E-40DD-AFC4-6F175D3DCCD1}">
              <a14:hiddenFill xmlns:a14="http://schemas.microsoft.com/office/drawing/2010/main">
                <a:noFill/>
              </a14:hiddenFill>
            </a:ext>
          </a:extLst>
        </p:spPr>
        <p:txBody>
          <a:bodyPr lIns="82296" tIns="41148" rIns="82296" bIns="41148"/>
          <a:lstStyle/>
          <a:p>
            <a:endParaRPr lang="en-US"/>
          </a:p>
        </p:txBody>
      </p:sp>
      <p:sp>
        <p:nvSpPr>
          <p:cNvPr id="32778" name="Line 11"/>
          <p:cNvSpPr>
            <a:spLocks noChangeShapeType="1"/>
          </p:cNvSpPr>
          <p:nvPr/>
        </p:nvSpPr>
        <p:spPr bwMode="auto">
          <a:xfrm flipH="1">
            <a:off x="5646420" y="4253390"/>
            <a:ext cx="188595" cy="1428"/>
          </a:xfrm>
          <a:prstGeom prst="line">
            <a:avLst/>
          </a:prstGeom>
          <a:noFill/>
          <a:ln w="15875">
            <a:solidFill>
              <a:srgbClr val="231F20"/>
            </a:solidFill>
            <a:round/>
            <a:headEnd/>
            <a:tailEnd/>
          </a:ln>
          <a:extLst>
            <a:ext uri="{909E8E84-426E-40DD-AFC4-6F175D3DCCD1}">
              <a14:hiddenFill xmlns:a14="http://schemas.microsoft.com/office/drawing/2010/main">
                <a:noFill/>
              </a14:hiddenFill>
            </a:ext>
          </a:extLst>
        </p:spPr>
        <p:txBody>
          <a:bodyPr lIns="82296" tIns="41148" rIns="82296" bIns="41148"/>
          <a:lstStyle/>
          <a:p>
            <a:endParaRPr lang="en-US"/>
          </a:p>
        </p:txBody>
      </p:sp>
      <p:sp>
        <p:nvSpPr>
          <p:cNvPr id="32779" name="Line 12"/>
          <p:cNvSpPr>
            <a:spLocks noChangeShapeType="1"/>
          </p:cNvSpPr>
          <p:nvPr/>
        </p:nvSpPr>
        <p:spPr bwMode="auto">
          <a:xfrm flipH="1" flipV="1">
            <a:off x="2781777" y="3973354"/>
            <a:ext cx="1120140" cy="348615"/>
          </a:xfrm>
          <a:prstGeom prst="line">
            <a:avLst/>
          </a:prstGeom>
          <a:noFill/>
          <a:ln w="22225">
            <a:solidFill>
              <a:srgbClr val="FFFFFF"/>
            </a:solidFill>
            <a:round/>
            <a:headEnd/>
            <a:tailEnd/>
          </a:ln>
          <a:extLst>
            <a:ext uri="{909E8E84-426E-40DD-AFC4-6F175D3DCCD1}">
              <a14:hiddenFill xmlns:a14="http://schemas.microsoft.com/office/drawing/2010/main">
                <a:noFill/>
              </a14:hiddenFill>
            </a:ext>
          </a:extLst>
        </p:spPr>
        <p:txBody>
          <a:bodyPr lIns="82296" tIns="41148" rIns="82296" bIns="41148"/>
          <a:lstStyle/>
          <a:p>
            <a:endParaRPr lang="en-US"/>
          </a:p>
        </p:txBody>
      </p:sp>
      <p:sp>
        <p:nvSpPr>
          <p:cNvPr id="32780" name="Line 13"/>
          <p:cNvSpPr>
            <a:spLocks noChangeShapeType="1"/>
          </p:cNvSpPr>
          <p:nvPr/>
        </p:nvSpPr>
        <p:spPr bwMode="auto">
          <a:xfrm flipH="1" flipV="1">
            <a:off x="2781777" y="3973354"/>
            <a:ext cx="1120140" cy="348615"/>
          </a:xfrm>
          <a:prstGeom prst="line">
            <a:avLst/>
          </a:prstGeom>
          <a:noFill/>
          <a:ln w="15875">
            <a:solidFill>
              <a:srgbClr val="231F20"/>
            </a:solidFill>
            <a:round/>
            <a:headEnd/>
            <a:tailEnd/>
          </a:ln>
          <a:extLst>
            <a:ext uri="{909E8E84-426E-40DD-AFC4-6F175D3DCCD1}">
              <a14:hiddenFill xmlns:a14="http://schemas.microsoft.com/office/drawing/2010/main">
                <a:noFill/>
              </a14:hiddenFill>
            </a:ext>
          </a:extLst>
        </p:spPr>
        <p:txBody>
          <a:bodyPr lIns="82296" tIns="41148" rIns="82296" bIns="41148"/>
          <a:lstStyle/>
          <a:p>
            <a:endParaRPr lang="en-US"/>
          </a:p>
        </p:txBody>
      </p:sp>
      <p:sp>
        <p:nvSpPr>
          <p:cNvPr id="32781" name="Rectangle 14"/>
          <p:cNvSpPr>
            <a:spLocks noChangeArrowheads="1"/>
          </p:cNvSpPr>
          <p:nvPr/>
        </p:nvSpPr>
        <p:spPr bwMode="auto">
          <a:xfrm>
            <a:off x="4417695" y="947262"/>
            <a:ext cx="788677" cy="12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a:solidFill>
                  <a:srgbClr val="231F20"/>
                </a:solidFill>
                <a:latin typeface="Arial Black" pitchFamily="34" charset="0"/>
              </a:rPr>
              <a:t>hypothalamus</a:t>
            </a:r>
            <a:endParaRPr lang="en-US"/>
          </a:p>
        </p:txBody>
      </p:sp>
      <p:sp>
        <p:nvSpPr>
          <p:cNvPr id="32782" name="Rectangle 15"/>
          <p:cNvSpPr>
            <a:spLocks noChangeArrowheads="1"/>
          </p:cNvSpPr>
          <p:nvPr/>
        </p:nvSpPr>
        <p:spPr bwMode="auto">
          <a:xfrm>
            <a:off x="2237422" y="3604737"/>
            <a:ext cx="70692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a:solidFill>
                  <a:srgbClr val="231F20"/>
                </a:solidFill>
                <a:latin typeface="Arial Black" pitchFamily="34" charset="0"/>
              </a:rPr>
              <a:t>pituitary</a:t>
            </a:r>
          </a:p>
          <a:p>
            <a:r>
              <a:rPr lang="en-US" sz="800" b="1">
                <a:solidFill>
                  <a:srgbClr val="231F20"/>
                </a:solidFill>
              </a:rPr>
              <a:t>(anterior lobe)</a:t>
            </a:r>
            <a:endParaRPr lang="en-US"/>
          </a:p>
        </p:txBody>
      </p:sp>
      <p:sp>
        <p:nvSpPr>
          <p:cNvPr id="32783" name="Rectangle 16"/>
          <p:cNvSpPr>
            <a:spLocks noChangeArrowheads="1"/>
          </p:cNvSpPr>
          <p:nvPr/>
        </p:nvSpPr>
        <p:spPr bwMode="auto">
          <a:xfrm>
            <a:off x="2231707" y="4187667"/>
            <a:ext cx="43120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a:solidFill>
                  <a:srgbClr val="231F20"/>
                </a:solidFill>
              </a:rPr>
              <a:t>capillary</a:t>
            </a:r>
          </a:p>
          <a:p>
            <a:r>
              <a:rPr lang="en-US" sz="800" b="1">
                <a:solidFill>
                  <a:srgbClr val="231F20"/>
                </a:solidFill>
              </a:rPr>
              <a:t>bed</a:t>
            </a:r>
            <a:endParaRPr lang="en-US" b="1"/>
          </a:p>
        </p:txBody>
      </p:sp>
      <p:sp>
        <p:nvSpPr>
          <p:cNvPr id="32784" name="Rectangle 17"/>
          <p:cNvSpPr>
            <a:spLocks noChangeArrowheads="1"/>
          </p:cNvSpPr>
          <p:nvPr/>
        </p:nvSpPr>
        <p:spPr bwMode="auto">
          <a:xfrm>
            <a:off x="2231708" y="3907632"/>
            <a:ext cx="50815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a:solidFill>
                  <a:srgbClr val="231F20"/>
                </a:solidFill>
              </a:rPr>
              <a:t>endocrine</a:t>
            </a:r>
          </a:p>
          <a:p>
            <a:r>
              <a:rPr lang="en-US" sz="800" b="1">
                <a:solidFill>
                  <a:srgbClr val="231F20"/>
                </a:solidFill>
              </a:rPr>
              <a:t>cell</a:t>
            </a:r>
            <a:endParaRPr lang="en-US" b="1"/>
          </a:p>
        </p:txBody>
      </p:sp>
      <p:sp>
        <p:nvSpPr>
          <p:cNvPr id="32785" name="Rectangle 18"/>
          <p:cNvSpPr>
            <a:spLocks noChangeArrowheads="1"/>
          </p:cNvSpPr>
          <p:nvPr/>
        </p:nvSpPr>
        <p:spPr bwMode="auto">
          <a:xfrm>
            <a:off x="2225993" y="3444717"/>
            <a:ext cx="514350" cy="122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a:solidFill>
                  <a:srgbClr val="231F20"/>
                </a:solidFill>
              </a:rPr>
              <a:t>blood flow</a:t>
            </a:r>
            <a:endParaRPr lang="en-US" b="1"/>
          </a:p>
        </p:txBody>
      </p:sp>
      <p:sp>
        <p:nvSpPr>
          <p:cNvPr id="32786" name="Rectangle 19"/>
          <p:cNvSpPr>
            <a:spLocks noChangeArrowheads="1"/>
          </p:cNvSpPr>
          <p:nvPr/>
        </p:nvSpPr>
        <p:spPr bwMode="auto">
          <a:xfrm>
            <a:off x="5194935" y="5404962"/>
            <a:ext cx="29014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a:solidFill>
                  <a:srgbClr val="231F20"/>
                </a:solidFill>
              </a:rPr>
              <a:t>blood</a:t>
            </a:r>
          </a:p>
          <a:p>
            <a:r>
              <a:rPr lang="en-US" sz="800" b="1">
                <a:solidFill>
                  <a:srgbClr val="231F20"/>
                </a:solidFill>
              </a:rPr>
              <a:t>flow</a:t>
            </a:r>
            <a:endParaRPr lang="en-US" b="1"/>
          </a:p>
        </p:txBody>
      </p:sp>
      <p:sp>
        <p:nvSpPr>
          <p:cNvPr id="32787" name="Rectangle 20"/>
          <p:cNvSpPr>
            <a:spLocks noChangeArrowheads="1"/>
          </p:cNvSpPr>
          <p:nvPr/>
        </p:nvSpPr>
        <p:spPr bwMode="auto">
          <a:xfrm>
            <a:off x="5903595" y="4539139"/>
            <a:ext cx="43120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a:solidFill>
                  <a:srgbClr val="231F20"/>
                </a:solidFill>
              </a:rPr>
              <a:t>capillary</a:t>
            </a:r>
          </a:p>
          <a:p>
            <a:r>
              <a:rPr lang="en-US" sz="800" b="1">
                <a:solidFill>
                  <a:srgbClr val="231F20"/>
                </a:solidFill>
              </a:rPr>
              <a:t>bed</a:t>
            </a:r>
            <a:endParaRPr lang="en-US" b="1"/>
          </a:p>
        </p:txBody>
      </p:sp>
      <p:sp>
        <p:nvSpPr>
          <p:cNvPr id="32788" name="Rectangle 21"/>
          <p:cNvSpPr>
            <a:spLocks noChangeArrowheads="1"/>
          </p:cNvSpPr>
          <p:nvPr/>
        </p:nvSpPr>
        <p:spPr bwMode="auto">
          <a:xfrm>
            <a:off x="5860732" y="4173379"/>
            <a:ext cx="756617"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a:solidFill>
                  <a:srgbClr val="231F20"/>
                </a:solidFill>
                <a:latin typeface="Arial Black" pitchFamily="34" charset="0"/>
              </a:rPr>
              <a:t>pituitary</a:t>
            </a:r>
          </a:p>
          <a:p>
            <a:r>
              <a:rPr lang="en-US" sz="800" b="1">
                <a:solidFill>
                  <a:srgbClr val="231F20"/>
                </a:solidFill>
              </a:rPr>
              <a:t>(posterior lobe)</a:t>
            </a:r>
            <a:endParaRPr lang="en-US"/>
          </a:p>
        </p:txBody>
      </p:sp>
      <p:sp>
        <p:nvSpPr>
          <p:cNvPr id="32789" name="Rectangle 22"/>
          <p:cNvSpPr>
            <a:spLocks noChangeArrowheads="1"/>
          </p:cNvSpPr>
          <p:nvPr/>
        </p:nvSpPr>
        <p:spPr bwMode="auto">
          <a:xfrm>
            <a:off x="5692140" y="3267552"/>
            <a:ext cx="115256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a:solidFill>
                  <a:srgbClr val="231F20"/>
                </a:solidFill>
              </a:rPr>
              <a:t>     Oxytocin and ADH</a:t>
            </a:r>
          </a:p>
          <a:p>
            <a:r>
              <a:rPr lang="en-US" sz="800" b="1">
                <a:solidFill>
                  <a:srgbClr val="231F20"/>
                </a:solidFill>
              </a:rPr>
              <a:t>(blue triangles) are</a:t>
            </a:r>
          </a:p>
          <a:p>
            <a:r>
              <a:rPr lang="en-US" sz="800" b="1">
                <a:solidFill>
                  <a:srgbClr val="231F20"/>
                </a:solidFill>
              </a:rPr>
              <a:t>secreted into the blood</a:t>
            </a:r>
          </a:p>
          <a:p>
            <a:r>
              <a:rPr lang="en-US" sz="800" b="1">
                <a:solidFill>
                  <a:srgbClr val="231F20"/>
                </a:solidFill>
              </a:rPr>
              <a:t>via capillaries in the</a:t>
            </a:r>
          </a:p>
          <a:p>
            <a:r>
              <a:rPr lang="en-US" sz="800" b="1">
                <a:solidFill>
                  <a:srgbClr val="231F20"/>
                </a:solidFill>
              </a:rPr>
              <a:t>posterior pituitary</a:t>
            </a:r>
            <a:endParaRPr lang="en-US" b="1"/>
          </a:p>
        </p:txBody>
      </p:sp>
      <p:sp>
        <p:nvSpPr>
          <p:cNvPr id="32790" name="Rectangle 23"/>
          <p:cNvSpPr>
            <a:spLocks noChangeArrowheads="1"/>
          </p:cNvSpPr>
          <p:nvPr/>
        </p:nvSpPr>
        <p:spPr bwMode="auto">
          <a:xfrm>
            <a:off x="1997393" y="4521994"/>
            <a:ext cx="1211580" cy="860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a:solidFill>
                  <a:srgbClr val="231F20"/>
                </a:solidFill>
              </a:rPr>
              <a:t>     Endocrine cells of the</a:t>
            </a:r>
          </a:p>
          <a:p>
            <a:r>
              <a:rPr lang="en-US" sz="800" b="1">
                <a:solidFill>
                  <a:srgbClr val="231F20"/>
                </a:solidFill>
              </a:rPr>
              <a:t>anterior pituitary secrete</a:t>
            </a:r>
          </a:p>
          <a:p>
            <a:r>
              <a:rPr lang="en-US" sz="800" b="1">
                <a:solidFill>
                  <a:srgbClr val="231F20"/>
                </a:solidFill>
              </a:rPr>
              <a:t>hormones (red squares)</a:t>
            </a:r>
          </a:p>
          <a:p>
            <a:r>
              <a:rPr lang="en-US" sz="800" b="1">
                <a:solidFill>
                  <a:srgbClr val="231F20"/>
                </a:solidFill>
              </a:rPr>
              <a:t>in response to releasing</a:t>
            </a:r>
          </a:p>
          <a:p>
            <a:r>
              <a:rPr lang="en-US" sz="800" b="1">
                <a:solidFill>
                  <a:srgbClr val="231F20"/>
                </a:solidFill>
              </a:rPr>
              <a:t>hormones; the pituitary</a:t>
            </a:r>
          </a:p>
          <a:p>
            <a:r>
              <a:rPr lang="en-US" sz="800" b="1">
                <a:solidFill>
                  <a:srgbClr val="231F20"/>
                </a:solidFill>
              </a:rPr>
              <a:t>hormones enter the</a:t>
            </a:r>
          </a:p>
          <a:p>
            <a:r>
              <a:rPr lang="en-US" sz="800" b="1">
                <a:solidFill>
                  <a:srgbClr val="231F20"/>
                </a:solidFill>
              </a:rPr>
              <a:t>bloodstream</a:t>
            </a:r>
            <a:endParaRPr lang="en-US" b="1"/>
          </a:p>
        </p:txBody>
      </p:sp>
      <p:sp>
        <p:nvSpPr>
          <p:cNvPr id="32791" name="Rectangle 24"/>
          <p:cNvSpPr>
            <a:spLocks noChangeArrowheads="1"/>
          </p:cNvSpPr>
          <p:nvPr/>
        </p:nvSpPr>
        <p:spPr bwMode="auto">
          <a:xfrm>
            <a:off x="5654993" y="1253014"/>
            <a:ext cx="134492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a:solidFill>
                  <a:srgbClr val="231F20"/>
                </a:solidFill>
              </a:rPr>
              <a:t>     Neurosecretory cells of</a:t>
            </a:r>
          </a:p>
          <a:p>
            <a:r>
              <a:rPr lang="en-US" sz="800" b="1">
                <a:solidFill>
                  <a:srgbClr val="231F20"/>
                </a:solidFill>
              </a:rPr>
              <a:t>the hypothalamus produce</a:t>
            </a:r>
          </a:p>
          <a:p>
            <a:r>
              <a:rPr lang="en-US" sz="800" b="1">
                <a:solidFill>
                  <a:srgbClr val="231F20"/>
                </a:solidFill>
              </a:rPr>
              <a:t>oxytocin and ADH</a:t>
            </a:r>
            <a:endParaRPr lang="en-US" b="1"/>
          </a:p>
        </p:txBody>
      </p:sp>
      <p:sp>
        <p:nvSpPr>
          <p:cNvPr id="32792" name="Rectangle 25"/>
          <p:cNvSpPr>
            <a:spLocks noChangeArrowheads="1"/>
          </p:cNvSpPr>
          <p:nvPr/>
        </p:nvSpPr>
        <p:spPr bwMode="auto">
          <a:xfrm>
            <a:off x="2508885" y="2121694"/>
            <a:ext cx="1777365" cy="49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a:solidFill>
                  <a:srgbClr val="231F20"/>
                </a:solidFill>
              </a:rPr>
              <a:t>     Releasing or inhibiting hormones</a:t>
            </a:r>
          </a:p>
          <a:p>
            <a:r>
              <a:rPr lang="en-US" sz="800" b="1">
                <a:solidFill>
                  <a:srgbClr val="231F20"/>
                </a:solidFill>
              </a:rPr>
              <a:t>(green circles) are secreted into</a:t>
            </a:r>
          </a:p>
          <a:p>
            <a:r>
              <a:rPr lang="en-US" sz="800" b="1">
                <a:solidFill>
                  <a:srgbClr val="231F20"/>
                </a:solidFill>
              </a:rPr>
              <a:t>capillaries feeding the anterior lobe</a:t>
            </a:r>
          </a:p>
          <a:p>
            <a:r>
              <a:rPr lang="en-US" sz="800" b="1">
                <a:solidFill>
                  <a:srgbClr val="231F20"/>
                </a:solidFill>
              </a:rPr>
              <a:t>of the pituitary</a:t>
            </a:r>
            <a:endParaRPr lang="en-US" b="1"/>
          </a:p>
        </p:txBody>
      </p:sp>
      <p:sp>
        <p:nvSpPr>
          <p:cNvPr id="32793" name="Rectangle 26"/>
          <p:cNvSpPr>
            <a:spLocks noChangeArrowheads="1"/>
          </p:cNvSpPr>
          <p:nvPr/>
        </p:nvSpPr>
        <p:spPr bwMode="auto">
          <a:xfrm>
            <a:off x="2514600" y="1361599"/>
            <a:ext cx="1160145" cy="49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dirty="0">
                <a:solidFill>
                  <a:srgbClr val="231F20"/>
                </a:solidFill>
              </a:rPr>
              <a:t>     </a:t>
            </a:r>
            <a:r>
              <a:rPr lang="en-US" sz="800" b="1" dirty="0" err="1">
                <a:solidFill>
                  <a:srgbClr val="231F20"/>
                </a:solidFill>
              </a:rPr>
              <a:t>Neurosecretory</a:t>
            </a:r>
            <a:r>
              <a:rPr lang="en-US" sz="800" b="1" dirty="0">
                <a:solidFill>
                  <a:srgbClr val="231F20"/>
                </a:solidFill>
              </a:rPr>
              <a:t> cells</a:t>
            </a:r>
          </a:p>
          <a:p>
            <a:r>
              <a:rPr lang="en-US" sz="800" b="1" dirty="0">
                <a:solidFill>
                  <a:srgbClr val="231F20"/>
                </a:solidFill>
              </a:rPr>
              <a:t>of the hypothalamus </a:t>
            </a:r>
          </a:p>
          <a:p>
            <a:r>
              <a:rPr lang="en-US" sz="800" b="1" dirty="0">
                <a:solidFill>
                  <a:srgbClr val="231F20"/>
                </a:solidFill>
              </a:rPr>
              <a:t>produce releasing and</a:t>
            </a:r>
          </a:p>
          <a:p>
            <a:r>
              <a:rPr lang="en-US" sz="800" b="1" dirty="0">
                <a:solidFill>
                  <a:srgbClr val="231F20"/>
                </a:solidFill>
              </a:rPr>
              <a:t>inhibiting hormones</a:t>
            </a:r>
            <a:endParaRPr lang="en-US" b="1" dirty="0"/>
          </a:p>
        </p:txBody>
      </p:sp>
      <p:sp>
        <p:nvSpPr>
          <p:cNvPr id="32794" name="Rectangle 27"/>
          <p:cNvSpPr>
            <a:spLocks noChangeArrowheads="1"/>
          </p:cNvSpPr>
          <p:nvPr/>
        </p:nvSpPr>
        <p:spPr bwMode="auto">
          <a:xfrm>
            <a:off x="2534602" y="1361600"/>
            <a:ext cx="1140143" cy="124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sz="800" b="1" dirty="0">
                <a:solidFill>
                  <a:srgbClr val="FFFFFF"/>
                </a:solidFill>
              </a:rPr>
              <a:t>1</a:t>
            </a:r>
            <a:endParaRPr lang="en-US" b="1" dirty="0"/>
          </a:p>
        </p:txBody>
      </p:sp>
      <p:sp>
        <p:nvSpPr>
          <p:cNvPr id="32795" name="Rectangle 28"/>
          <p:cNvSpPr>
            <a:spLocks noChangeArrowheads="1"/>
          </p:cNvSpPr>
          <p:nvPr/>
        </p:nvSpPr>
        <p:spPr bwMode="auto">
          <a:xfrm>
            <a:off x="2531745" y="2121694"/>
            <a:ext cx="57150" cy="122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a:solidFill>
                  <a:srgbClr val="FFFFFF"/>
                </a:solidFill>
              </a:rPr>
              <a:t>2</a:t>
            </a:r>
            <a:endParaRPr lang="en-US" b="1"/>
          </a:p>
        </p:txBody>
      </p:sp>
      <p:sp>
        <p:nvSpPr>
          <p:cNvPr id="32796" name="Rectangle 29"/>
          <p:cNvSpPr>
            <a:spLocks noChangeArrowheads="1"/>
          </p:cNvSpPr>
          <p:nvPr/>
        </p:nvSpPr>
        <p:spPr bwMode="auto">
          <a:xfrm>
            <a:off x="5680710" y="1255872"/>
            <a:ext cx="57150" cy="122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a:solidFill>
                  <a:srgbClr val="FFFFFF"/>
                </a:solidFill>
              </a:rPr>
              <a:t>1</a:t>
            </a:r>
            <a:endParaRPr lang="en-US" b="1"/>
          </a:p>
        </p:txBody>
      </p:sp>
      <p:sp>
        <p:nvSpPr>
          <p:cNvPr id="32797" name="Rectangle 30"/>
          <p:cNvSpPr>
            <a:spLocks noChangeArrowheads="1"/>
          </p:cNvSpPr>
          <p:nvPr/>
        </p:nvSpPr>
        <p:spPr bwMode="auto">
          <a:xfrm>
            <a:off x="5706428" y="3264694"/>
            <a:ext cx="57150" cy="122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a:solidFill>
                  <a:srgbClr val="FFFFFF"/>
                </a:solidFill>
              </a:rPr>
              <a:t>2</a:t>
            </a:r>
            <a:endParaRPr lang="en-US" b="1"/>
          </a:p>
        </p:txBody>
      </p:sp>
      <p:sp>
        <p:nvSpPr>
          <p:cNvPr id="32798" name="Rectangle 31"/>
          <p:cNvSpPr>
            <a:spLocks noChangeArrowheads="1"/>
          </p:cNvSpPr>
          <p:nvPr/>
        </p:nvSpPr>
        <p:spPr bwMode="auto">
          <a:xfrm>
            <a:off x="2017395" y="4521994"/>
            <a:ext cx="57150" cy="122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800" b="1">
                <a:solidFill>
                  <a:srgbClr val="FFFFFF"/>
                </a:solidFill>
              </a:rPr>
              <a:t>3</a:t>
            </a:r>
            <a:endParaRPr lang="en-US" b="1"/>
          </a:p>
        </p:txBody>
      </p:sp>
    </p:spTree>
    <p:custDataLst>
      <p:tags r:id="rId1"/>
    </p:custDataLst>
    <p:extLst>
      <p:ext uri="{BB962C8B-B14F-4D97-AF65-F5344CB8AC3E}">
        <p14:creationId xmlns:p14="http://schemas.microsoft.com/office/powerpoint/2010/main" val="1789867352"/>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US" sz="2400" b="1" dirty="0"/>
              <a:t>HORMONES  SECRETED  BY ANTERIOR PITUITARY</a:t>
            </a:r>
            <a:r>
              <a:rPr lang="en-US" sz="2400" dirty="0"/>
              <a:t/>
            </a:r>
            <a:br>
              <a:rPr lang="en-US" sz="2400" dirty="0"/>
            </a:br>
            <a:endParaRPr lang="en-US" sz="2400" dirty="0"/>
          </a:p>
        </p:txBody>
      </p:sp>
      <p:sp>
        <p:nvSpPr>
          <p:cNvPr id="6" name="Content Placeholder 5"/>
          <p:cNvSpPr>
            <a:spLocks noGrp="1"/>
          </p:cNvSpPr>
          <p:nvPr>
            <p:ph idx="1"/>
          </p:nvPr>
        </p:nvSpPr>
        <p:spPr>
          <a:xfrm>
            <a:off x="304800" y="1752600"/>
            <a:ext cx="8610600" cy="4953000"/>
          </a:xfrm>
        </p:spPr>
        <p:txBody>
          <a:bodyPr>
            <a:normAutofit fontScale="92500" lnSpcReduction="10000"/>
          </a:bodyPr>
          <a:lstStyle/>
          <a:p>
            <a:r>
              <a:rPr lang="en-US" dirty="0"/>
              <a:t>Anterior pituitary is also known as </a:t>
            </a:r>
            <a:r>
              <a:rPr lang="en-US" dirty="0">
                <a:solidFill>
                  <a:srgbClr val="FF0000"/>
                </a:solidFill>
              </a:rPr>
              <a:t>the master gland </a:t>
            </a:r>
            <a:r>
              <a:rPr lang="en-US" dirty="0"/>
              <a:t>because it regulates many other endocrine glands. Six hormones are secreted by the anterior pituitary:</a:t>
            </a:r>
          </a:p>
          <a:p>
            <a:pPr marL="114300" indent="0">
              <a:buNone/>
            </a:pPr>
            <a:r>
              <a:rPr lang="en-US" dirty="0"/>
              <a:t>1. Growth hormone (GH) or </a:t>
            </a:r>
            <a:r>
              <a:rPr lang="en-US" dirty="0" err="1"/>
              <a:t>somatotropic</a:t>
            </a:r>
            <a:r>
              <a:rPr lang="en-US" dirty="0"/>
              <a:t> hormone (STH)</a:t>
            </a:r>
          </a:p>
          <a:p>
            <a:pPr marL="114300" indent="0">
              <a:buNone/>
            </a:pPr>
            <a:r>
              <a:rPr lang="en-US" dirty="0"/>
              <a:t>2. Thyroid stimulating hormone (TSH) or </a:t>
            </a:r>
            <a:r>
              <a:rPr lang="en-US" dirty="0" err="1"/>
              <a:t>thyrotropic</a:t>
            </a:r>
            <a:r>
              <a:rPr lang="en-US" dirty="0"/>
              <a:t> hormone</a:t>
            </a:r>
          </a:p>
          <a:p>
            <a:pPr marL="114300" indent="0">
              <a:buNone/>
            </a:pPr>
            <a:r>
              <a:rPr lang="en-US" dirty="0"/>
              <a:t>3. Adrenocorticotropic hormone (ACTH)</a:t>
            </a:r>
          </a:p>
          <a:p>
            <a:pPr marL="114300" indent="0">
              <a:buNone/>
            </a:pPr>
            <a:r>
              <a:rPr lang="en-US" dirty="0"/>
              <a:t>4. Follicle stimulating hormone (FSH)</a:t>
            </a:r>
          </a:p>
          <a:p>
            <a:pPr marL="114300" indent="0">
              <a:buNone/>
            </a:pPr>
            <a:r>
              <a:rPr lang="en-US" dirty="0"/>
              <a:t>5. Luteinizing hormone (LH in females) or interstitial cell stimulating hormone (ICSH in males)</a:t>
            </a:r>
          </a:p>
          <a:p>
            <a:pPr marL="114300" indent="0">
              <a:buNone/>
            </a:pPr>
            <a:r>
              <a:rPr lang="en-US" dirty="0"/>
              <a:t>6. Prolactin.</a:t>
            </a:r>
          </a:p>
          <a:p>
            <a:pPr marL="114300" indent="0">
              <a:buNone/>
            </a:pPr>
            <a:r>
              <a:rPr lang="en-US" dirty="0"/>
              <a:t>FSH and LH are together called gonadotropic hormones or gonadotropins because of their action on the gonads. Recently, the hormone β-</a:t>
            </a:r>
            <a:r>
              <a:rPr lang="en-US" dirty="0" err="1"/>
              <a:t>lipotropin</a:t>
            </a:r>
            <a:r>
              <a:rPr lang="en-US" dirty="0"/>
              <a:t> is found to be secreted by anterior pituitary. </a:t>
            </a:r>
          </a:p>
        </p:txBody>
      </p:sp>
    </p:spTree>
    <p:extLst>
      <p:ext uri="{BB962C8B-B14F-4D97-AF65-F5344CB8AC3E}">
        <p14:creationId xmlns:p14="http://schemas.microsoft.com/office/powerpoint/2010/main" val="3923142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ED0041-BD9E-FF9B-C372-3BDDC5270FEF}"/>
              </a:ext>
            </a:extLst>
          </p:cNvPr>
          <p:cNvSpPr>
            <a:spLocks noGrp="1"/>
          </p:cNvSpPr>
          <p:nvPr>
            <p:ph type="title"/>
          </p:nvPr>
        </p:nvSpPr>
        <p:spPr/>
        <p:txBody>
          <a:bodyPr/>
          <a:lstStyle/>
          <a:p>
            <a:endParaRPr lang="ar-IQ"/>
          </a:p>
        </p:txBody>
      </p:sp>
      <p:sp>
        <p:nvSpPr>
          <p:cNvPr id="5" name="Content Placeholder 4">
            <a:extLst>
              <a:ext uri="{FF2B5EF4-FFF2-40B4-BE49-F238E27FC236}">
                <a16:creationId xmlns:a16="http://schemas.microsoft.com/office/drawing/2014/main" id="{5E37BDDD-72E8-7959-3A39-0B606B4CB491}"/>
              </a:ext>
            </a:extLst>
          </p:cNvPr>
          <p:cNvSpPr>
            <a:spLocks noGrp="1"/>
          </p:cNvSpPr>
          <p:nvPr>
            <p:ph idx="1"/>
          </p:nvPr>
        </p:nvSpPr>
        <p:spPr/>
        <p:txBody>
          <a:bodyPr/>
          <a:lstStyle/>
          <a:p>
            <a:r>
              <a:rPr lang="en-US" sz="3200" b="0" i="0" u="sng" dirty="0">
                <a:solidFill>
                  <a:srgbClr val="051B29"/>
                </a:solidFill>
                <a:effectLst/>
                <a:latin typeface="tahoma" panose="020B0604030504040204" pitchFamily="34" charset="0"/>
              </a:rPr>
              <a:t>Which of the following events is one of the three main stages of coagulation</a:t>
            </a:r>
          </a:p>
          <a:p>
            <a:pPr marL="114300" indent="0">
              <a:buNone/>
            </a:pPr>
            <a:r>
              <a:rPr lang="en-US" sz="3200" b="0" i="0" u="sng" dirty="0">
                <a:solidFill>
                  <a:srgbClr val="051B29"/>
                </a:solidFill>
                <a:effectLst/>
                <a:latin typeface="tahoma" panose="020B0604030504040204" pitchFamily="34" charset="0"/>
              </a:rPr>
              <a:t>A) conversion of fibrinogen to fibrin</a:t>
            </a:r>
            <a:r>
              <a:rPr lang="en-US" sz="3200" u="sng" dirty="0"/>
              <a:t/>
            </a:r>
            <a:br>
              <a:rPr lang="en-US" sz="3200" u="sng" dirty="0"/>
            </a:br>
            <a:r>
              <a:rPr lang="en-US" sz="3200" b="0" i="0" u="sng" dirty="0">
                <a:solidFill>
                  <a:srgbClr val="051B29"/>
                </a:solidFill>
                <a:effectLst/>
                <a:latin typeface="tahoma" panose="020B0604030504040204" pitchFamily="34" charset="0"/>
              </a:rPr>
              <a:t>B) platelet aggregation</a:t>
            </a:r>
            <a:r>
              <a:rPr lang="en-US" sz="3200" u="sng"/>
              <a:t/>
            </a:r>
            <a:br>
              <a:rPr lang="en-US" sz="3200" u="sng"/>
            </a:br>
            <a:r>
              <a:rPr lang="en-US" sz="3200" b="0" i="0" u="sng" smtClean="0">
                <a:solidFill>
                  <a:srgbClr val="051B29"/>
                </a:solidFill>
                <a:effectLst/>
                <a:latin typeface="tahoma" panose="020B0604030504040204" pitchFamily="34" charset="0"/>
              </a:rPr>
              <a:t>E</a:t>
            </a:r>
            <a:r>
              <a:rPr lang="en-US" sz="3200" b="0" i="0" u="sng" dirty="0">
                <a:solidFill>
                  <a:srgbClr val="051B29"/>
                </a:solidFill>
                <a:effectLst/>
                <a:latin typeface="tahoma" panose="020B0604030504040204" pitchFamily="34" charset="0"/>
              </a:rPr>
              <a:t>) calcium is released</a:t>
            </a:r>
            <a:r>
              <a:rPr lang="en-US" sz="3200" u="sng" dirty="0"/>
              <a:t/>
            </a:r>
            <a:br>
              <a:rPr lang="en-US" sz="3200" u="sng" dirty="0"/>
            </a:br>
            <a:endParaRPr lang="en-US" sz="3200" b="0" i="0" u="sng" dirty="0">
              <a:solidFill>
                <a:srgbClr val="051B29"/>
              </a:solidFill>
              <a:effectLst/>
              <a:latin typeface="tahoma" panose="020B0604030504040204" pitchFamily="34" charset="0"/>
            </a:endParaRPr>
          </a:p>
          <a:p>
            <a:endParaRPr lang="en-US" b="0" i="0" dirty="0">
              <a:solidFill>
                <a:srgbClr val="051B29"/>
              </a:solidFill>
              <a:effectLst/>
              <a:latin typeface="tahoma" panose="020B0604030504040204" pitchFamily="34" charset="0"/>
            </a:endParaRPr>
          </a:p>
          <a:p>
            <a:endParaRPr lang="ar-IQ" dirty="0"/>
          </a:p>
        </p:txBody>
      </p:sp>
    </p:spTree>
    <p:extLst>
      <p:ext uri="{BB962C8B-B14F-4D97-AF65-F5344CB8AC3E}">
        <p14:creationId xmlns:p14="http://schemas.microsoft.com/office/powerpoint/2010/main" val="21487711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Releasing and Inhibitory Hormones Secreted by Hypothalamus</a:t>
            </a:r>
            <a:endParaRPr lang="en-US" sz="2800" dirty="0"/>
          </a:p>
        </p:txBody>
      </p:sp>
      <p:sp>
        <p:nvSpPr>
          <p:cNvPr id="3" name="Content Placeholder 2"/>
          <p:cNvSpPr>
            <a:spLocks noGrp="1"/>
          </p:cNvSpPr>
          <p:nvPr>
            <p:ph idx="1"/>
          </p:nvPr>
        </p:nvSpPr>
        <p:spPr>
          <a:xfrm>
            <a:off x="304800" y="1752600"/>
            <a:ext cx="8458200" cy="5029200"/>
          </a:xfrm>
        </p:spPr>
        <p:txBody>
          <a:bodyPr>
            <a:normAutofit fontScale="92500" lnSpcReduction="20000"/>
          </a:bodyPr>
          <a:lstStyle/>
          <a:p>
            <a:r>
              <a:rPr lang="en-US" dirty="0"/>
              <a:t>1. Growth hormone releasing hormone (GHRH)— stimulates the release of GH.</a:t>
            </a:r>
          </a:p>
          <a:p>
            <a:r>
              <a:rPr lang="en-US" dirty="0"/>
              <a:t>2.Growth hormone releasing polypeptide (GHRP) — stimulates the release of GHRH and GH</a:t>
            </a:r>
            <a:r>
              <a:rPr lang="en-US" dirty="0" smtClean="0"/>
              <a:t>.</a:t>
            </a:r>
          </a:p>
          <a:p>
            <a:r>
              <a:rPr lang="en-US" dirty="0" smtClean="0"/>
              <a:t> </a:t>
            </a:r>
            <a:r>
              <a:rPr lang="en-US" dirty="0"/>
              <a:t>3.Growth hormone inhibitory hormone (GHIH) or somatostatin — inhibits GH release.</a:t>
            </a:r>
          </a:p>
          <a:p>
            <a:r>
              <a:rPr lang="en-US" dirty="0"/>
              <a:t>4.Thyrotropic releasing hormone (TRH) —stimulates the release of TSH</a:t>
            </a:r>
          </a:p>
          <a:p>
            <a:r>
              <a:rPr lang="en-US" dirty="0"/>
              <a:t>5.Corticotropin releasing hormone (CRH) —stimulates the release of ACTH.</a:t>
            </a:r>
          </a:p>
          <a:p>
            <a:r>
              <a:rPr lang="en-US" dirty="0"/>
              <a:t>6.Gonadotropin releasing hormone (</a:t>
            </a:r>
            <a:r>
              <a:rPr lang="en-US" dirty="0" err="1"/>
              <a:t>GnRH</a:t>
            </a:r>
            <a:r>
              <a:rPr lang="en-US" dirty="0"/>
              <a:t>) —the release of the gonadotropins — FSH and LH.</a:t>
            </a:r>
          </a:p>
          <a:p>
            <a:r>
              <a:rPr lang="en-US" dirty="0"/>
              <a:t>7. Prolactin inhibitory hormone (PIH) — inhibits prolactin secretion.</a:t>
            </a:r>
          </a:p>
          <a:p>
            <a:pPr marL="114300" indent="0">
              <a:buNone/>
            </a:pPr>
            <a:r>
              <a:rPr lang="en-US" dirty="0"/>
              <a:t> </a:t>
            </a:r>
          </a:p>
          <a:p>
            <a:endParaRPr lang="en-US" dirty="0"/>
          </a:p>
          <a:p>
            <a:endParaRPr lang="en-US" dirty="0"/>
          </a:p>
        </p:txBody>
      </p:sp>
    </p:spTree>
    <p:extLst>
      <p:ext uri="{BB962C8B-B14F-4D97-AF65-F5344CB8AC3E}">
        <p14:creationId xmlns:p14="http://schemas.microsoft.com/office/powerpoint/2010/main" val="199213508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GROTH HORMON</a:t>
            </a:r>
            <a:endParaRPr lang="en-US" dirty="0"/>
          </a:p>
        </p:txBody>
      </p:sp>
      <p:sp>
        <p:nvSpPr>
          <p:cNvPr id="3" name="Content Placeholder 2"/>
          <p:cNvSpPr>
            <a:spLocks noGrp="1"/>
          </p:cNvSpPr>
          <p:nvPr>
            <p:ph idx="1"/>
          </p:nvPr>
        </p:nvSpPr>
        <p:spPr/>
        <p:txBody>
          <a:bodyPr>
            <a:normAutofit fontScale="92500" lnSpcReduction="10000"/>
          </a:bodyPr>
          <a:lstStyle/>
          <a:p>
            <a:pPr marL="114300" indent="0">
              <a:buNone/>
            </a:pPr>
            <a:r>
              <a:rPr lang="en-US" b="1" dirty="0"/>
              <a:t> </a:t>
            </a:r>
            <a:endParaRPr lang="en-US" dirty="0"/>
          </a:p>
          <a:p>
            <a:r>
              <a:rPr lang="en-US" dirty="0"/>
              <a:t>GH is responsible for the growth of almost all tissues of the body, which are capable of growing. </a:t>
            </a:r>
          </a:p>
          <a:p>
            <a:r>
              <a:rPr lang="en-US" dirty="0"/>
              <a:t>It actually increases the size and number of cells by increasing the mitotic division. </a:t>
            </a:r>
          </a:p>
          <a:p>
            <a:r>
              <a:rPr lang="en-US" dirty="0"/>
              <a:t>GH also causes specific differentiation of certain types of cells like bone cells and muscle cells. </a:t>
            </a:r>
          </a:p>
          <a:p>
            <a:r>
              <a:rPr lang="en-US" dirty="0"/>
              <a:t>GH also acts on the metabolism of all the three major types of foodstuffs in the body, viz. proteins, lipids and carbohydrates.</a:t>
            </a:r>
          </a:p>
          <a:p>
            <a:pPr marL="114300" indent="0">
              <a:buNone/>
            </a:pPr>
            <a:r>
              <a:rPr lang="en-US" b="1" dirty="0"/>
              <a:t> </a:t>
            </a:r>
            <a:endParaRPr lang="en-US" dirty="0"/>
          </a:p>
          <a:p>
            <a:pPr marL="114300" indent="0">
              <a:buNone/>
            </a:pPr>
            <a:r>
              <a:rPr lang="en-US" b="1" dirty="0"/>
              <a:t> </a:t>
            </a:r>
            <a:endParaRPr lang="en-US" dirty="0"/>
          </a:p>
        </p:txBody>
      </p:sp>
    </p:spTree>
    <p:extLst>
      <p:ext uri="{BB962C8B-B14F-4D97-AF65-F5344CB8AC3E}">
        <p14:creationId xmlns:p14="http://schemas.microsoft.com/office/powerpoint/2010/main" val="19587988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Regulation of GH Secretion</a:t>
            </a:r>
            <a:r>
              <a:rPr lang="en-US" dirty="0"/>
              <a:t/>
            </a:r>
            <a:br>
              <a:rPr lang="en-US" dirty="0"/>
            </a:br>
            <a:r>
              <a:rPr lang="en-US" b="1" dirty="0"/>
              <a:t> </a:t>
            </a:r>
            <a:endParaRPr lang="en-US" dirty="0"/>
          </a:p>
        </p:txBody>
      </p:sp>
      <p:sp>
        <p:nvSpPr>
          <p:cNvPr id="3" name="Content Placeholder 2"/>
          <p:cNvSpPr>
            <a:spLocks noGrp="1"/>
          </p:cNvSpPr>
          <p:nvPr>
            <p:ph idx="1"/>
          </p:nvPr>
        </p:nvSpPr>
        <p:spPr/>
        <p:txBody>
          <a:bodyPr>
            <a:normAutofit fontScale="85000" lnSpcReduction="10000"/>
          </a:bodyPr>
          <a:lstStyle/>
          <a:p>
            <a:pPr marL="114300" indent="0" algn="just">
              <a:buNone/>
            </a:pPr>
            <a:r>
              <a:rPr lang="en-US" dirty="0"/>
              <a:t>Secretion of GH is regulated by hypothalamus and feedback control. Role of hypothalamus in the secretion of GH Hypothalamus regulates GH secretion by releasing three hormones:</a:t>
            </a:r>
          </a:p>
          <a:p>
            <a:r>
              <a:rPr lang="en-US" dirty="0"/>
              <a:t>1.GHRH that increases the secretion of GH by stimulating the  </a:t>
            </a:r>
            <a:r>
              <a:rPr lang="en-US" dirty="0" err="1"/>
              <a:t>somatotropes</a:t>
            </a:r>
            <a:r>
              <a:rPr lang="en-US" dirty="0"/>
              <a:t> of anterior pituitary.</a:t>
            </a:r>
          </a:p>
          <a:p>
            <a:r>
              <a:rPr lang="en-US" dirty="0"/>
              <a:t>2. GHRP that promotes the release of GHRH from hypothalamus and GH from pituitary</a:t>
            </a:r>
          </a:p>
          <a:p>
            <a:r>
              <a:rPr lang="en-US" dirty="0"/>
              <a:t>3. GHIH or </a:t>
            </a:r>
            <a:r>
              <a:rPr lang="en-US" dirty="0" err="1"/>
              <a:t>somatostatin</a:t>
            </a:r>
            <a:r>
              <a:rPr lang="en-US" dirty="0"/>
              <a:t> which inhibits the secretion of GH.</a:t>
            </a:r>
          </a:p>
          <a:p>
            <a:r>
              <a:rPr lang="en-US" dirty="0"/>
              <a:t>These three hormones are transported from hypothalamus to anterior pituitary by </a:t>
            </a:r>
            <a:r>
              <a:rPr lang="en-US" dirty="0" err="1"/>
              <a:t>hypothalamo-hypophyseal</a:t>
            </a:r>
            <a:r>
              <a:rPr lang="en-US" dirty="0"/>
              <a:t> portal blood vessels.</a:t>
            </a:r>
          </a:p>
          <a:p>
            <a:r>
              <a:rPr lang="en-US" dirty="0"/>
              <a:t>Hypothalamus is in turn influenced by many factors which cause increase or decrease in GH secretion</a:t>
            </a:r>
          </a:p>
        </p:txBody>
      </p:sp>
    </p:spTree>
    <p:extLst>
      <p:ext uri="{BB962C8B-B14F-4D97-AF65-F5344CB8AC3E}">
        <p14:creationId xmlns:p14="http://schemas.microsoft.com/office/powerpoint/2010/main" val="18756347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Feedback control</a:t>
            </a:r>
            <a:r>
              <a:rPr lang="en-US" dirty="0"/>
              <a:t/>
            </a:r>
            <a:br>
              <a:rPr lang="en-US" dirty="0"/>
            </a:br>
            <a:r>
              <a:rPr lang="en-US" b="1" dirty="0"/>
              <a:t> </a:t>
            </a:r>
            <a:endParaRPr lang="en-US" dirty="0"/>
          </a:p>
        </p:txBody>
      </p:sp>
      <p:sp>
        <p:nvSpPr>
          <p:cNvPr id="3" name="Content Placeholder 2"/>
          <p:cNvSpPr>
            <a:spLocks noGrp="1"/>
          </p:cNvSpPr>
          <p:nvPr>
            <p:ph idx="1"/>
          </p:nvPr>
        </p:nvSpPr>
        <p:spPr/>
        <p:txBody>
          <a:bodyPr>
            <a:normAutofit lnSpcReduction="10000"/>
          </a:bodyPr>
          <a:lstStyle/>
          <a:p>
            <a:r>
              <a:rPr lang="en-US" dirty="0"/>
              <a:t>GH secretion is under negative feedback control Hypothalamus releases GHRH and GHRP, which in turn promote the release of GH from anterior pituitary. GH acts on various tissues. It also activates the liver cells to secrete </a:t>
            </a:r>
            <a:r>
              <a:rPr lang="en-US" dirty="0" err="1"/>
              <a:t>somatomedin</a:t>
            </a:r>
            <a:r>
              <a:rPr lang="en-US" dirty="0"/>
              <a:t>-C (IGF-I).</a:t>
            </a:r>
          </a:p>
          <a:p>
            <a:r>
              <a:rPr lang="en-US" dirty="0"/>
              <a:t>Now, the </a:t>
            </a:r>
            <a:r>
              <a:rPr lang="en-US" dirty="0" err="1"/>
              <a:t>somatomedin</a:t>
            </a:r>
            <a:r>
              <a:rPr lang="en-US" dirty="0"/>
              <a:t>-C increases the release of GHIH from hypothalamus. GHIH in turn inhibits release of GH from pituitary. </a:t>
            </a:r>
            <a:r>
              <a:rPr lang="en-US" dirty="0" err="1"/>
              <a:t>Somatomedin</a:t>
            </a:r>
            <a:r>
              <a:rPr lang="en-US" dirty="0"/>
              <a:t> also inhibits the release of GHRP from hypothalamus. It acts on pituitary directly and inhibits the secretion of GH.</a:t>
            </a:r>
          </a:p>
          <a:p>
            <a:pPr marL="114300" indent="0">
              <a:buNone/>
            </a:pPr>
            <a:r>
              <a:rPr lang="en-US" b="1" dirty="0"/>
              <a:t> </a:t>
            </a:r>
            <a:endParaRPr lang="en-US" dirty="0"/>
          </a:p>
        </p:txBody>
      </p:sp>
    </p:spTree>
    <p:extLst>
      <p:ext uri="{BB962C8B-B14F-4D97-AF65-F5344CB8AC3E}">
        <p14:creationId xmlns:p14="http://schemas.microsoft.com/office/powerpoint/2010/main" val="65401039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b="1" dirty="0"/>
              <a:t/>
            </a:r>
            <a:br>
              <a:rPr lang="en-US" sz="3100" b="1" dirty="0"/>
            </a:br>
            <a:r>
              <a:rPr lang="en-US" sz="3100" b="1" dirty="0"/>
              <a:t/>
            </a:r>
            <a:br>
              <a:rPr lang="en-US" sz="3100" b="1" dirty="0"/>
            </a:br>
            <a:r>
              <a:rPr lang="en-US" sz="3100" b="1" dirty="0"/>
              <a:t>Regulation of GH secretion</a:t>
            </a:r>
            <a:r>
              <a:rPr lang="en-US" sz="3100" dirty="0"/>
              <a:t/>
            </a:r>
            <a:br>
              <a:rPr lang="en-US" sz="3100" dirty="0"/>
            </a:br>
            <a:r>
              <a:rPr lang="en-US" dirty="0"/>
              <a:t> </a:t>
            </a:r>
            <a:br>
              <a:rPr lang="en-US" dirty="0"/>
            </a:br>
            <a:r>
              <a:rPr lang="en-US" dirty="0"/>
              <a:t> </a:t>
            </a:r>
          </a:p>
        </p:txBody>
      </p:sp>
      <p:pic>
        <p:nvPicPr>
          <p:cNvPr id="4" name="صورة 4"/>
          <p:cNvPicPr>
            <a:picLocks noGrp="1"/>
          </p:cNvPicPr>
          <p:nvPr>
            <p:ph idx="1"/>
          </p:nvPr>
        </p:nvPicPr>
        <p:blipFill>
          <a:blip r:embed="rId2" cstate="print"/>
          <a:srcRect/>
          <a:stretch>
            <a:fillRect/>
          </a:stretch>
        </p:blipFill>
        <p:spPr bwMode="auto">
          <a:xfrm>
            <a:off x="2667000" y="1752600"/>
            <a:ext cx="3709213" cy="4344469"/>
          </a:xfrm>
          <a:prstGeom prst="rect">
            <a:avLst/>
          </a:prstGeom>
          <a:noFill/>
          <a:ln w="9525">
            <a:noFill/>
            <a:miter lim="800000"/>
            <a:headEnd/>
            <a:tailEnd/>
          </a:ln>
        </p:spPr>
      </p:pic>
    </p:spTree>
    <p:extLst>
      <p:ext uri="{BB962C8B-B14F-4D97-AF65-F5344CB8AC3E}">
        <p14:creationId xmlns:p14="http://schemas.microsoft.com/office/powerpoint/2010/main" val="125730633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HORMONES OF POSTERIOR PITUITARY</a:t>
            </a:r>
            <a:endParaRPr lang="en-US" sz="2800" dirty="0"/>
          </a:p>
        </p:txBody>
      </p:sp>
      <p:sp>
        <p:nvSpPr>
          <p:cNvPr id="3" name="Content Placeholder 2"/>
          <p:cNvSpPr>
            <a:spLocks noGrp="1"/>
          </p:cNvSpPr>
          <p:nvPr>
            <p:ph idx="1"/>
          </p:nvPr>
        </p:nvSpPr>
        <p:spPr/>
        <p:txBody>
          <a:bodyPr/>
          <a:lstStyle/>
          <a:p>
            <a:r>
              <a:rPr lang="en-US" dirty="0"/>
              <a:t>Posterior pituitary hormones are:</a:t>
            </a:r>
          </a:p>
          <a:p>
            <a:pPr marL="114300" indent="0">
              <a:buNone/>
            </a:pPr>
            <a:r>
              <a:rPr lang="en-US" dirty="0"/>
              <a:t> </a:t>
            </a:r>
          </a:p>
          <a:p>
            <a:pPr marL="114300" indent="0">
              <a:buNone/>
            </a:pPr>
            <a:r>
              <a:rPr lang="en-US" dirty="0"/>
              <a:t>1. Antidiuretic hormone (ADH) or vasopressin</a:t>
            </a:r>
          </a:p>
          <a:p>
            <a:pPr marL="114300" indent="0">
              <a:buNone/>
            </a:pPr>
            <a:r>
              <a:rPr lang="en-US" dirty="0"/>
              <a:t>2. Oxytocin.</a:t>
            </a:r>
          </a:p>
          <a:p>
            <a:pPr marL="114300" indent="0">
              <a:buNone/>
            </a:pPr>
            <a:r>
              <a:rPr lang="en-US" dirty="0"/>
              <a:t>Actually, the posterior pituitary does not secrete any hormone. ADH and oxytocin are synthesized in the hypothalamus. Hence, these two hormones are called </a:t>
            </a:r>
            <a:r>
              <a:rPr lang="en-US" dirty="0" err="1"/>
              <a:t>neurohormones</a:t>
            </a:r>
            <a:r>
              <a:rPr lang="en-US" dirty="0"/>
              <a:t>.</a:t>
            </a:r>
          </a:p>
        </p:txBody>
      </p:sp>
    </p:spTree>
    <p:extLst>
      <p:ext uri="{BB962C8B-B14F-4D97-AF65-F5344CB8AC3E}">
        <p14:creationId xmlns:p14="http://schemas.microsoft.com/office/powerpoint/2010/main" val="36167560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ANTIDIURETIC HORMONE</a:t>
            </a:r>
            <a:endParaRPr lang="en-US" dirty="0"/>
          </a:p>
        </p:txBody>
      </p:sp>
      <p:sp>
        <p:nvSpPr>
          <p:cNvPr id="3" name="Content Placeholder 2"/>
          <p:cNvSpPr>
            <a:spLocks noGrp="1"/>
          </p:cNvSpPr>
          <p:nvPr>
            <p:ph idx="1"/>
          </p:nvPr>
        </p:nvSpPr>
        <p:spPr>
          <a:xfrm>
            <a:off x="152400" y="1752600"/>
            <a:ext cx="8686800" cy="4724400"/>
          </a:xfrm>
        </p:spPr>
        <p:txBody>
          <a:bodyPr>
            <a:normAutofit fontScale="92500" lnSpcReduction="10000"/>
          </a:bodyPr>
          <a:lstStyle/>
          <a:p>
            <a:endParaRPr lang="en-US" dirty="0"/>
          </a:p>
          <a:p>
            <a:pPr algn="just"/>
            <a:r>
              <a:rPr lang="en-US" dirty="0"/>
              <a:t>ADH is secreted mainly by </a:t>
            </a:r>
            <a:r>
              <a:rPr lang="en-US" dirty="0" err="1"/>
              <a:t>supraoptic</a:t>
            </a:r>
            <a:r>
              <a:rPr lang="en-US" dirty="0"/>
              <a:t> nucleus of hypothalamus and in small quantity by </a:t>
            </a:r>
            <a:r>
              <a:rPr lang="en-US" dirty="0" err="1"/>
              <a:t>paraventricular</a:t>
            </a:r>
            <a:r>
              <a:rPr lang="en-US" dirty="0"/>
              <a:t> nucleus. From here, this hormone is transported to the posterior pituitary through the nerve fibers of  </a:t>
            </a:r>
            <a:r>
              <a:rPr lang="en-US" dirty="0" err="1"/>
              <a:t>hypothalamo-hypophyseal</a:t>
            </a:r>
            <a:r>
              <a:rPr lang="en-US" dirty="0"/>
              <a:t> tract by means of </a:t>
            </a:r>
            <a:r>
              <a:rPr lang="en-US" dirty="0" err="1"/>
              <a:t>axonic</a:t>
            </a:r>
            <a:r>
              <a:rPr lang="en-US" dirty="0"/>
              <a:t> flow Antidiuretic hormone is a </a:t>
            </a:r>
            <a:r>
              <a:rPr lang="en-US" dirty="0" smtClean="0"/>
              <a:t>polypeptide</a:t>
            </a:r>
            <a:endParaRPr lang="en-US" dirty="0"/>
          </a:p>
          <a:p>
            <a:pPr marL="114300" indent="0" algn="just">
              <a:buNone/>
            </a:pPr>
            <a:r>
              <a:rPr lang="en-US" b="1" dirty="0"/>
              <a:t> </a:t>
            </a:r>
            <a:endParaRPr lang="en-US" dirty="0"/>
          </a:p>
          <a:p>
            <a:pPr algn="just"/>
            <a:r>
              <a:rPr lang="en-US" dirty="0"/>
              <a:t>The major function of ADH </a:t>
            </a:r>
            <a:r>
              <a:rPr lang="en-US" dirty="0">
                <a:solidFill>
                  <a:srgbClr val="FF0000"/>
                </a:solidFill>
              </a:rPr>
              <a:t>is retention of water by acting on kidneys. It increases the facultative reabsorption of water from distal convoluted</a:t>
            </a:r>
            <a:r>
              <a:rPr lang="en-US" b="1" dirty="0">
                <a:solidFill>
                  <a:srgbClr val="FF0000"/>
                </a:solidFill>
              </a:rPr>
              <a:t> </a:t>
            </a:r>
            <a:r>
              <a:rPr lang="en-US" dirty="0">
                <a:solidFill>
                  <a:srgbClr val="FF0000"/>
                </a:solidFill>
              </a:rPr>
              <a:t>tubule and collecting duct in the kidneys </a:t>
            </a:r>
            <a:r>
              <a:rPr lang="en-US" dirty="0"/>
              <a:t>ADH increases water reabsorption in the tubular epithelial membrane by regulating the water channel proteins called </a:t>
            </a:r>
            <a:r>
              <a:rPr lang="en-US" dirty="0" err="1"/>
              <a:t>aquaporins</a:t>
            </a:r>
            <a:r>
              <a:rPr lang="en-US" dirty="0"/>
              <a:t> through V2 receptors. </a:t>
            </a:r>
          </a:p>
        </p:txBody>
      </p:sp>
    </p:spTree>
    <p:extLst>
      <p:ext uri="{BB962C8B-B14F-4D97-AF65-F5344CB8AC3E}">
        <p14:creationId xmlns:p14="http://schemas.microsoft.com/office/powerpoint/2010/main" val="323225539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a:t>In large amount, the ADH shows vasoconstrictor action in all parts of the body. Due to the vasoconstriction, the blood pressure increases. ADH acts on blood vessels through V1A receptors.</a:t>
            </a:r>
          </a:p>
          <a:p>
            <a:pPr marL="114300" indent="0">
              <a:buNone/>
            </a:pPr>
            <a:r>
              <a:rPr lang="en-US" b="1" dirty="0"/>
              <a:t> </a:t>
            </a:r>
            <a:endParaRPr lang="en-US" dirty="0"/>
          </a:p>
          <a:p>
            <a:r>
              <a:rPr lang="en-US" b="1" dirty="0"/>
              <a:t>Regulation of Secretion</a:t>
            </a:r>
            <a:endParaRPr lang="en-US" dirty="0"/>
          </a:p>
          <a:p>
            <a:r>
              <a:rPr lang="en-US" dirty="0"/>
              <a:t>The secretion of ADH depends upon the volume of body fluid and the </a:t>
            </a:r>
            <a:r>
              <a:rPr lang="en-US" dirty="0" err="1"/>
              <a:t>osmolarity</a:t>
            </a:r>
            <a:r>
              <a:rPr lang="en-US" dirty="0"/>
              <a:t> of the body</a:t>
            </a:r>
          </a:p>
          <a:p>
            <a:r>
              <a:rPr lang="en-US" dirty="0"/>
              <a:t>fluids.</a:t>
            </a:r>
          </a:p>
          <a:p>
            <a:r>
              <a:rPr lang="en-US" dirty="0"/>
              <a:t>The potent stimulants for ADH secretion are:</a:t>
            </a:r>
          </a:p>
          <a:p>
            <a:r>
              <a:rPr lang="en-US" dirty="0"/>
              <a:t>1. Decrease in the ECF volume</a:t>
            </a:r>
          </a:p>
          <a:p>
            <a:r>
              <a:rPr lang="en-US" dirty="0"/>
              <a:t>2. Increase in </a:t>
            </a:r>
            <a:r>
              <a:rPr lang="en-US" dirty="0" err="1"/>
              <a:t>osmolar</a:t>
            </a:r>
            <a:r>
              <a:rPr lang="en-US" dirty="0"/>
              <a:t> concentration in the ECF</a:t>
            </a:r>
          </a:p>
        </p:txBody>
      </p:sp>
    </p:spTree>
    <p:extLst>
      <p:ext uri="{BB962C8B-B14F-4D97-AF65-F5344CB8AC3E}">
        <p14:creationId xmlns:p14="http://schemas.microsoft.com/office/powerpoint/2010/main" val="42412365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a:t>
            </a:r>
            <a:r>
              <a:rPr lang="en-US" dirty="0" err="1"/>
              <a:t>osmoreceptors</a:t>
            </a:r>
            <a:endParaRPr lang="en-US" dirty="0"/>
          </a:p>
        </p:txBody>
      </p:sp>
      <p:sp>
        <p:nvSpPr>
          <p:cNvPr id="3" name="Content Placeholder 2"/>
          <p:cNvSpPr>
            <a:spLocks noGrp="1"/>
          </p:cNvSpPr>
          <p:nvPr>
            <p:ph idx="1"/>
          </p:nvPr>
        </p:nvSpPr>
        <p:spPr>
          <a:xfrm>
            <a:off x="152400" y="1752600"/>
            <a:ext cx="8763000" cy="4876800"/>
          </a:xfrm>
        </p:spPr>
        <p:txBody>
          <a:bodyPr>
            <a:normAutofit fontScale="92500"/>
          </a:bodyPr>
          <a:lstStyle/>
          <a:p>
            <a:pPr marL="114300" indent="0">
              <a:buNone/>
            </a:pPr>
            <a:r>
              <a:rPr lang="en-US" i="1" dirty="0"/>
              <a:t> </a:t>
            </a:r>
            <a:endParaRPr lang="en-US" dirty="0"/>
          </a:p>
          <a:p>
            <a:pPr algn="just"/>
            <a:r>
              <a:rPr lang="en-US" dirty="0"/>
              <a:t>The </a:t>
            </a:r>
            <a:r>
              <a:rPr lang="en-US" dirty="0" err="1"/>
              <a:t>osmoreceptors</a:t>
            </a:r>
            <a:r>
              <a:rPr lang="en-US" dirty="0"/>
              <a:t> are the receptors, which give response to change in the </a:t>
            </a:r>
            <a:r>
              <a:rPr lang="en-US" dirty="0" err="1"/>
              <a:t>osmolar</a:t>
            </a:r>
            <a:r>
              <a:rPr lang="en-US" dirty="0"/>
              <a:t> concentration of the blood. These receptors are situated in the hypothalamus near </a:t>
            </a:r>
            <a:r>
              <a:rPr lang="en-US" dirty="0" err="1"/>
              <a:t>supraoptic</a:t>
            </a:r>
            <a:r>
              <a:rPr lang="en-US" dirty="0"/>
              <a:t> and </a:t>
            </a:r>
            <a:r>
              <a:rPr lang="en-US" dirty="0" err="1"/>
              <a:t>paraventricular</a:t>
            </a:r>
            <a:r>
              <a:rPr lang="en-US" dirty="0"/>
              <a:t> nuclei. When </a:t>
            </a:r>
            <a:r>
              <a:rPr lang="en-US" dirty="0" err="1"/>
              <a:t>osmolar</a:t>
            </a:r>
            <a:r>
              <a:rPr lang="en-US" dirty="0"/>
              <a:t> concentration of blood increases, the </a:t>
            </a:r>
            <a:r>
              <a:rPr lang="en-US" dirty="0" err="1"/>
              <a:t>osmoreceptors</a:t>
            </a:r>
            <a:r>
              <a:rPr lang="en-US" dirty="0"/>
              <a:t> are activated.</a:t>
            </a:r>
          </a:p>
          <a:p>
            <a:pPr algn="just"/>
            <a:r>
              <a:rPr lang="en-US" dirty="0"/>
              <a:t>In turn, the </a:t>
            </a:r>
            <a:r>
              <a:rPr lang="en-US" dirty="0" err="1"/>
              <a:t>osmoreceptors</a:t>
            </a:r>
            <a:r>
              <a:rPr lang="en-US" dirty="0"/>
              <a:t> stimulate the </a:t>
            </a:r>
            <a:r>
              <a:rPr lang="en-US" dirty="0" err="1"/>
              <a:t>supraoptic</a:t>
            </a:r>
            <a:r>
              <a:rPr lang="en-US" dirty="0"/>
              <a:t> and </a:t>
            </a:r>
            <a:r>
              <a:rPr lang="en-US" dirty="0" err="1"/>
              <a:t>paraventricular</a:t>
            </a:r>
            <a:r>
              <a:rPr lang="en-US" dirty="0"/>
              <a:t> nuclei which send</a:t>
            </a:r>
            <a:r>
              <a:rPr lang="en-US" b="1" dirty="0"/>
              <a:t> </a:t>
            </a:r>
            <a:r>
              <a:rPr lang="en-US" dirty="0"/>
              <a:t>motor impulses to posterior pituitary through the nerve fibers and cause release of ADH.</a:t>
            </a:r>
          </a:p>
          <a:p>
            <a:pPr algn="just"/>
            <a:r>
              <a:rPr lang="en-US" dirty="0"/>
              <a:t>ADH causes reabsorption of water from the renal tubules. This increases the volume of  the ECF and restores the normal </a:t>
            </a:r>
            <a:r>
              <a:rPr lang="en-US" dirty="0" err="1"/>
              <a:t>osmolarity</a:t>
            </a:r>
            <a:r>
              <a:rPr lang="en-US" dirty="0"/>
              <a:t>.</a:t>
            </a:r>
          </a:p>
        </p:txBody>
      </p:sp>
    </p:spTree>
    <p:extLst>
      <p:ext uri="{BB962C8B-B14F-4D97-AF65-F5344CB8AC3E}">
        <p14:creationId xmlns:p14="http://schemas.microsoft.com/office/powerpoint/2010/main" val="376734884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Oxytocin</a:t>
            </a:r>
            <a:endParaRPr lang="en-US" dirty="0"/>
          </a:p>
        </p:txBody>
      </p:sp>
      <p:sp>
        <p:nvSpPr>
          <p:cNvPr id="3" name="Content Placeholder 2"/>
          <p:cNvSpPr>
            <a:spLocks noGrp="1"/>
          </p:cNvSpPr>
          <p:nvPr>
            <p:ph idx="1"/>
          </p:nvPr>
        </p:nvSpPr>
        <p:spPr/>
        <p:txBody>
          <a:bodyPr>
            <a:normAutofit fontScale="25000" lnSpcReduction="20000"/>
          </a:bodyPr>
          <a:lstStyle/>
          <a:p>
            <a:pPr marL="114300" indent="0">
              <a:buNone/>
            </a:pPr>
            <a:r>
              <a:rPr lang="en-US" b="1" dirty="0"/>
              <a:t> </a:t>
            </a:r>
            <a:endParaRPr lang="en-US" dirty="0"/>
          </a:p>
          <a:p>
            <a:pPr algn="just"/>
            <a:r>
              <a:rPr lang="en-US" sz="9600" dirty="0"/>
              <a:t>Oxytocin is secreted mainly by the </a:t>
            </a:r>
            <a:r>
              <a:rPr lang="en-US" sz="9600" dirty="0" err="1"/>
              <a:t>paraventricular</a:t>
            </a:r>
            <a:r>
              <a:rPr lang="en-US" sz="9600" dirty="0"/>
              <a:t> nucleus and a small quantity is secreted by the </a:t>
            </a:r>
            <a:r>
              <a:rPr lang="en-US" sz="9600" dirty="0" err="1"/>
              <a:t>supraoptic</a:t>
            </a:r>
            <a:r>
              <a:rPr lang="en-US" sz="9600" dirty="0"/>
              <a:t> nucleus in the hypothalamus. And it is transported from hypothalamus to posterior pituitary through the nerve fibers of </a:t>
            </a:r>
            <a:r>
              <a:rPr lang="en-US" sz="9600" dirty="0" err="1"/>
              <a:t>hypothalamo</a:t>
            </a:r>
            <a:r>
              <a:rPr lang="en-US" sz="9600" dirty="0"/>
              <a:t>-hypophyseal tract.</a:t>
            </a:r>
          </a:p>
          <a:p>
            <a:pPr algn="just"/>
            <a:endParaRPr lang="en-US" sz="9600" dirty="0"/>
          </a:p>
          <a:p>
            <a:pPr algn="just"/>
            <a:r>
              <a:rPr lang="en-US" sz="9600" dirty="0"/>
              <a:t>In the posterior pituitary, the oxytocin is stored in the nerve endings of  </a:t>
            </a:r>
            <a:r>
              <a:rPr lang="en-US" sz="9600" dirty="0" err="1"/>
              <a:t>hypothalamohypo-physeal</a:t>
            </a:r>
            <a:r>
              <a:rPr lang="en-US" sz="9600" dirty="0"/>
              <a:t> tract. When suitable stimuli reach the posterior pituitary from hypothalamus, oxytocin is released into the blood. Oxytocin is secreted in both males and females. Oxytocin is a polypeptide, having 9 amino acids.</a:t>
            </a:r>
          </a:p>
          <a:p>
            <a:pPr marL="114300" indent="0" algn="just">
              <a:buNone/>
            </a:pPr>
            <a:r>
              <a:rPr lang="en-US" sz="9600" b="1" dirty="0"/>
              <a:t> </a:t>
            </a:r>
            <a:endParaRPr lang="en-US" sz="9600" dirty="0"/>
          </a:p>
          <a:p>
            <a:pPr marL="114300" indent="0" algn="just">
              <a:buNone/>
            </a:pPr>
            <a:r>
              <a:rPr lang="en-US" sz="9600" b="1" dirty="0"/>
              <a:t> </a:t>
            </a:r>
            <a:endParaRPr lang="en-US" sz="6000" dirty="0"/>
          </a:p>
        </p:txBody>
      </p:sp>
    </p:spTree>
    <p:extLst>
      <p:ext uri="{BB962C8B-B14F-4D97-AF65-F5344CB8AC3E}">
        <p14:creationId xmlns:p14="http://schemas.microsoft.com/office/powerpoint/2010/main" val="29957795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B619E2-8E48-171B-7FE4-775B16A9EFC1}"/>
              </a:ext>
            </a:extLst>
          </p:cNvPr>
          <p:cNvSpPr>
            <a:spLocks noGrp="1"/>
          </p:cNvSpPr>
          <p:nvPr>
            <p:ph type="title"/>
          </p:nvPr>
        </p:nvSpPr>
        <p:spPr/>
        <p:txBody>
          <a:bodyPr/>
          <a:lstStyle/>
          <a:p>
            <a:endParaRPr lang="ar-IQ"/>
          </a:p>
        </p:txBody>
      </p:sp>
      <p:sp>
        <p:nvSpPr>
          <p:cNvPr id="5" name="Content Placeholder 4">
            <a:extLst>
              <a:ext uri="{FF2B5EF4-FFF2-40B4-BE49-F238E27FC236}">
                <a16:creationId xmlns:a16="http://schemas.microsoft.com/office/drawing/2014/main" id="{4053DD13-D18A-6F96-3D23-65EEB309B141}"/>
              </a:ext>
            </a:extLst>
          </p:cNvPr>
          <p:cNvSpPr>
            <a:spLocks noGrp="1"/>
          </p:cNvSpPr>
          <p:nvPr>
            <p:ph idx="1"/>
          </p:nvPr>
        </p:nvSpPr>
        <p:spPr/>
        <p:txBody>
          <a:bodyPr/>
          <a:lstStyle/>
          <a:p>
            <a:pPr algn="just">
              <a:spcAft>
                <a:spcPts val="750"/>
              </a:spcAft>
            </a:pPr>
            <a:r>
              <a:rPr lang="en-US" sz="3600" b="1" u="sng" dirty="0">
                <a:solidFill>
                  <a:srgbClr val="333333"/>
                </a:solidFill>
                <a:effectLst/>
                <a:latin typeface="Roboto" panose="02000000000000000000" pitchFamily="2" charset="0"/>
                <a:ea typeface="Times New Roman" panose="02020603050405020304" pitchFamily="18" charset="0"/>
                <a:cs typeface="+mj-cs"/>
              </a:rPr>
              <a:t>WBCs which release heparin and histamine.</a:t>
            </a:r>
            <a:endParaRPr lang="en-US" sz="3600" u="sng" dirty="0">
              <a:effectLst/>
              <a:latin typeface="Times New Roman" panose="02020603050405020304" pitchFamily="18" charset="0"/>
              <a:ea typeface="Times New Roman" panose="02020603050405020304" pitchFamily="18" charset="0"/>
              <a:cs typeface="+mj-cs"/>
            </a:endParaRPr>
          </a:p>
          <a:p>
            <a:pPr algn="just">
              <a:spcAft>
                <a:spcPts val="750"/>
              </a:spcAft>
            </a:pPr>
            <a:r>
              <a:rPr lang="en-US" sz="3600" u="sng" dirty="0">
                <a:solidFill>
                  <a:srgbClr val="333333"/>
                </a:solidFill>
                <a:effectLst/>
                <a:latin typeface="Roboto" panose="02000000000000000000" pitchFamily="2" charset="0"/>
                <a:ea typeface="Times New Roman" panose="02020603050405020304" pitchFamily="18" charset="0"/>
                <a:cs typeface="+mj-cs"/>
              </a:rPr>
              <a:t>(a) Basophils</a:t>
            </a:r>
            <a:endParaRPr lang="en-US" sz="3600" u="sng" dirty="0">
              <a:effectLst/>
              <a:latin typeface="Times New Roman" panose="02020603050405020304" pitchFamily="18" charset="0"/>
              <a:ea typeface="Times New Roman" panose="02020603050405020304" pitchFamily="18" charset="0"/>
              <a:cs typeface="+mj-cs"/>
            </a:endParaRPr>
          </a:p>
          <a:p>
            <a:pPr algn="just">
              <a:spcAft>
                <a:spcPts val="750"/>
              </a:spcAft>
            </a:pPr>
            <a:r>
              <a:rPr lang="en-US" sz="3600" u="sng" dirty="0">
                <a:solidFill>
                  <a:srgbClr val="333333"/>
                </a:solidFill>
                <a:effectLst/>
                <a:latin typeface="Roboto" panose="02000000000000000000" pitchFamily="2" charset="0"/>
                <a:ea typeface="Times New Roman" panose="02020603050405020304" pitchFamily="18" charset="0"/>
                <a:cs typeface="+mj-cs"/>
              </a:rPr>
              <a:t>(b) Neutrophils</a:t>
            </a:r>
            <a:endParaRPr lang="en-US" sz="3600" u="sng" dirty="0">
              <a:effectLst/>
              <a:latin typeface="Times New Roman" panose="02020603050405020304" pitchFamily="18" charset="0"/>
              <a:ea typeface="Times New Roman" panose="02020603050405020304" pitchFamily="18" charset="0"/>
              <a:cs typeface="+mj-cs"/>
            </a:endParaRPr>
          </a:p>
          <a:p>
            <a:pPr algn="just">
              <a:spcAft>
                <a:spcPts val="750"/>
              </a:spcAft>
            </a:pPr>
            <a:r>
              <a:rPr lang="en-US" sz="3600" u="sng" dirty="0">
                <a:solidFill>
                  <a:srgbClr val="333333"/>
                </a:solidFill>
                <a:effectLst/>
                <a:latin typeface="Roboto" panose="02000000000000000000" pitchFamily="2" charset="0"/>
                <a:ea typeface="Times New Roman" panose="02020603050405020304" pitchFamily="18" charset="0"/>
                <a:cs typeface="+mj-cs"/>
              </a:rPr>
              <a:t>(c) Monocytes</a:t>
            </a:r>
            <a:endParaRPr lang="en-US" sz="3600" u="sng" dirty="0">
              <a:effectLst/>
              <a:latin typeface="Times New Roman" panose="02020603050405020304" pitchFamily="18" charset="0"/>
              <a:ea typeface="Times New Roman" panose="02020603050405020304" pitchFamily="18" charset="0"/>
              <a:cs typeface="+mj-cs"/>
            </a:endParaRPr>
          </a:p>
          <a:p>
            <a:pPr algn="just">
              <a:spcAft>
                <a:spcPts val="750"/>
              </a:spcAft>
            </a:pPr>
            <a:r>
              <a:rPr lang="en-US" sz="3600" u="sng" dirty="0">
                <a:solidFill>
                  <a:srgbClr val="333333"/>
                </a:solidFill>
                <a:effectLst/>
                <a:latin typeface="Roboto" panose="02000000000000000000" pitchFamily="2" charset="0"/>
                <a:ea typeface="Times New Roman" panose="02020603050405020304" pitchFamily="18" charset="0"/>
                <a:cs typeface="+mj-cs"/>
              </a:rPr>
              <a:t>(d) Eosinophils</a:t>
            </a:r>
            <a:endParaRPr lang="en-US" sz="3600" u="sng" dirty="0">
              <a:effectLst/>
              <a:latin typeface="Times New Roman" panose="02020603050405020304" pitchFamily="18" charset="0"/>
              <a:ea typeface="Times New Roman" panose="02020603050405020304" pitchFamily="18" charset="0"/>
              <a:cs typeface="+mj-cs"/>
            </a:endParaRPr>
          </a:p>
          <a:p>
            <a:endParaRPr lang="ar-IQ" dirty="0"/>
          </a:p>
        </p:txBody>
      </p:sp>
    </p:spTree>
    <p:extLst>
      <p:ext uri="{BB962C8B-B14F-4D97-AF65-F5344CB8AC3E}">
        <p14:creationId xmlns:p14="http://schemas.microsoft.com/office/powerpoint/2010/main" val="109587577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Action of oxytocin on mammary glands</a:t>
            </a:r>
            <a:br>
              <a:rPr lang="en-US" dirty="0"/>
            </a:br>
            <a:endParaRPr lang="en-US" dirty="0"/>
          </a:p>
        </p:txBody>
      </p:sp>
      <p:sp>
        <p:nvSpPr>
          <p:cNvPr id="3" name="Content Placeholder 2"/>
          <p:cNvSpPr>
            <a:spLocks noGrp="1"/>
          </p:cNvSpPr>
          <p:nvPr>
            <p:ph idx="1"/>
          </p:nvPr>
        </p:nvSpPr>
        <p:spPr>
          <a:xfrm>
            <a:off x="381000" y="1600201"/>
            <a:ext cx="8458200" cy="5029200"/>
          </a:xfrm>
        </p:spPr>
        <p:txBody>
          <a:bodyPr>
            <a:normAutofit fontScale="92500" lnSpcReduction="10000"/>
          </a:bodyPr>
          <a:lstStyle/>
          <a:p>
            <a:pPr algn="just"/>
            <a:r>
              <a:rPr lang="en-US" sz="2800" dirty="0"/>
              <a:t>It causes ejection of milk from the mammary glands. </a:t>
            </a:r>
          </a:p>
          <a:p>
            <a:pPr algn="just"/>
            <a:r>
              <a:rPr lang="en-US" sz="2800" dirty="0"/>
              <a:t>The ducts of the mammary glands are lined by myoepithelial cells. Oxytocin causes contraction of the myoepithelial cells and squeezes the milk from alveoli of the mammary glands to the exterior through the duct system and nipple. </a:t>
            </a:r>
          </a:p>
          <a:p>
            <a:pPr marL="114300" indent="0" algn="just">
              <a:buNone/>
            </a:pPr>
            <a:endParaRPr lang="en-US" sz="2800" dirty="0"/>
          </a:p>
          <a:p>
            <a:pPr algn="just"/>
            <a:r>
              <a:rPr lang="en-US" sz="2800" dirty="0"/>
              <a:t>The process by which the milk is ejected from the alveoli of mammary glands is called the </a:t>
            </a:r>
            <a:r>
              <a:rPr lang="en-US" sz="2800" dirty="0">
                <a:solidFill>
                  <a:srgbClr val="FF0000"/>
                </a:solidFill>
              </a:rPr>
              <a:t>milk ejection reflex or milk let down reflex. </a:t>
            </a:r>
            <a:r>
              <a:rPr lang="en-US" sz="2800" dirty="0"/>
              <a:t>It is one of the neuroendocrine reflexes.</a:t>
            </a:r>
            <a:r>
              <a:rPr lang="en-US" sz="2800" b="1" dirty="0"/>
              <a:t> </a:t>
            </a:r>
            <a:endParaRPr lang="en-US" sz="2800" dirty="0"/>
          </a:p>
        </p:txBody>
      </p:sp>
    </p:spTree>
    <p:extLst>
      <p:ext uri="{BB962C8B-B14F-4D97-AF65-F5344CB8AC3E}">
        <p14:creationId xmlns:p14="http://schemas.microsoft.com/office/powerpoint/2010/main" val="9630310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96D10-E1ED-F7F9-A4D3-94069A78F156}"/>
              </a:ext>
            </a:extLst>
          </p:cNvPr>
          <p:cNvSpPr>
            <a:spLocks noGrp="1"/>
          </p:cNvSpPr>
          <p:nvPr>
            <p:ph type="title"/>
          </p:nvPr>
        </p:nvSpPr>
        <p:spPr/>
        <p:txBody>
          <a:bodyPr/>
          <a:lstStyle/>
          <a:p>
            <a:endParaRPr lang="ar-IQ"/>
          </a:p>
        </p:txBody>
      </p:sp>
      <p:sp>
        <p:nvSpPr>
          <p:cNvPr id="3" name="Content Placeholder 2">
            <a:extLst>
              <a:ext uri="{FF2B5EF4-FFF2-40B4-BE49-F238E27FC236}">
                <a16:creationId xmlns:a16="http://schemas.microsoft.com/office/drawing/2014/main" id="{8A42F77D-7A33-E8BA-046F-381195E1D074}"/>
              </a:ext>
            </a:extLst>
          </p:cNvPr>
          <p:cNvSpPr>
            <a:spLocks noGrp="1"/>
          </p:cNvSpPr>
          <p:nvPr>
            <p:ph idx="1"/>
          </p:nvPr>
        </p:nvSpPr>
        <p:spPr/>
        <p:txBody>
          <a:bodyPr/>
          <a:lstStyle/>
          <a:p>
            <a:pPr algn="just"/>
            <a:r>
              <a:rPr lang="en-US" i="1" dirty="0"/>
              <a:t>Milk ejection reflex </a:t>
            </a:r>
            <a:r>
              <a:rPr lang="en-US" dirty="0"/>
              <a:t>Plenty of touch receptors are present on the mammary glands, particularly around the nipple. When the infant suckles mother’s nipple, the touch receptors are stimulated and impulses are discharged. </a:t>
            </a:r>
          </a:p>
          <a:p>
            <a:pPr algn="just"/>
            <a:r>
              <a:rPr lang="en-US" dirty="0"/>
              <a:t>Impulses from here are carried by the somatic afferent nerve fibers and reach the paraventricular and supraoptic nuclei of hypothalamus.</a:t>
            </a:r>
          </a:p>
          <a:p>
            <a:endParaRPr lang="ar-IQ" dirty="0"/>
          </a:p>
        </p:txBody>
      </p:sp>
    </p:spTree>
    <p:extLst>
      <p:ext uri="{BB962C8B-B14F-4D97-AF65-F5344CB8AC3E}">
        <p14:creationId xmlns:p14="http://schemas.microsoft.com/office/powerpoint/2010/main" val="101932141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dirty="0"/>
              <a:t>Now, hypothalamus in turn, sends impulses to the posterior pituitary through </a:t>
            </a:r>
            <a:r>
              <a:rPr lang="en-US" dirty="0" err="1"/>
              <a:t>hypothalamohypophyseal</a:t>
            </a:r>
            <a:r>
              <a:rPr lang="en-US" dirty="0"/>
              <a:t> tract and cause release of oxytocin into the blood. When the hormone reaches the mammary gland, it causes contraction of </a:t>
            </a:r>
            <a:r>
              <a:rPr lang="en-US" dirty="0" err="1"/>
              <a:t>myoepithelial</a:t>
            </a:r>
            <a:r>
              <a:rPr lang="en-US" dirty="0"/>
              <a:t> cells resulting in ejection of milk from mammary glands. As this reflex is initiated by the nervous factors and completed by the hormonal action, it is called a neuroendocrine reflex. During this reflex, large amount of oxytocin is released by positive feedback mechanism.</a:t>
            </a:r>
          </a:p>
          <a:p>
            <a:endParaRPr lang="en-US" dirty="0"/>
          </a:p>
        </p:txBody>
      </p:sp>
    </p:spTree>
    <p:extLst>
      <p:ext uri="{BB962C8B-B14F-4D97-AF65-F5344CB8AC3E}">
        <p14:creationId xmlns:p14="http://schemas.microsoft.com/office/powerpoint/2010/main" val="236697183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0E22E-1D4F-EDA2-885E-6E3A0DB0ECDA}"/>
              </a:ext>
            </a:extLst>
          </p:cNvPr>
          <p:cNvSpPr>
            <a:spLocks noGrp="1"/>
          </p:cNvSpPr>
          <p:nvPr>
            <p:ph type="title"/>
          </p:nvPr>
        </p:nvSpPr>
        <p:spPr/>
        <p:txBody>
          <a:bodyPr>
            <a:normAutofit fontScale="90000"/>
          </a:bodyPr>
          <a:lstStyle/>
          <a:p>
            <a:r>
              <a:rPr lang="en-US" b="1" dirty="0"/>
              <a:t/>
            </a:r>
            <a:br>
              <a:rPr lang="en-US" b="1" dirty="0"/>
            </a:br>
            <a:r>
              <a:rPr lang="en-US" b="1" dirty="0"/>
              <a:t>Action  oxytocin On pregnant uterus</a:t>
            </a:r>
            <a:r>
              <a:rPr lang="en-US" dirty="0"/>
              <a:t/>
            </a:r>
            <a:br>
              <a:rPr lang="en-US" dirty="0"/>
            </a:br>
            <a:endParaRPr lang="ar-IQ" dirty="0"/>
          </a:p>
        </p:txBody>
      </p:sp>
      <p:sp>
        <p:nvSpPr>
          <p:cNvPr id="3" name="Content Placeholder 2">
            <a:extLst>
              <a:ext uri="{FF2B5EF4-FFF2-40B4-BE49-F238E27FC236}">
                <a16:creationId xmlns:a16="http://schemas.microsoft.com/office/drawing/2014/main" id="{60CE04FA-5733-91AB-83F6-EE4F9AE73EEA}"/>
              </a:ext>
            </a:extLst>
          </p:cNvPr>
          <p:cNvSpPr>
            <a:spLocks noGrp="1"/>
          </p:cNvSpPr>
          <p:nvPr>
            <p:ph idx="1"/>
          </p:nvPr>
        </p:nvSpPr>
        <p:spPr>
          <a:xfrm>
            <a:off x="152400" y="1600200"/>
            <a:ext cx="8763000" cy="5181600"/>
          </a:xfrm>
        </p:spPr>
        <p:txBody>
          <a:bodyPr>
            <a:normAutofit fontScale="47500" lnSpcReduction="20000"/>
          </a:bodyPr>
          <a:lstStyle/>
          <a:p>
            <a:pPr algn="just"/>
            <a:r>
              <a:rPr lang="en-US" sz="4400" dirty="0"/>
              <a:t>Throughout the period of pregnancy, oxytocin secretion is inhibited by estrogen and progesterone. At the end of pregnancy, the secretion of these two hormones decreases suddenly and the secretion of oxytocin increases. </a:t>
            </a:r>
            <a:r>
              <a:rPr lang="en-US" sz="4400" dirty="0">
                <a:solidFill>
                  <a:srgbClr val="FF0000"/>
                </a:solidFill>
              </a:rPr>
              <a:t>Oxytocin causes contraction of uterus and helps in the expulsion of fetus.</a:t>
            </a:r>
          </a:p>
          <a:p>
            <a:pPr algn="just"/>
            <a:endParaRPr lang="en-US" sz="4400" dirty="0">
              <a:solidFill>
                <a:srgbClr val="FF0000"/>
              </a:solidFill>
            </a:endParaRPr>
          </a:p>
          <a:p>
            <a:pPr algn="just"/>
            <a:r>
              <a:rPr lang="en-US" sz="4400" dirty="0"/>
              <a:t>During labor, large quantity of oxytocin is released by means of positive feedback mechanism, i.e. oxytocin induces contraction of uterus, which in turn causes release of more amount of oxytocin.</a:t>
            </a:r>
          </a:p>
          <a:p>
            <a:pPr algn="just"/>
            <a:endParaRPr lang="en-US" sz="4400" dirty="0"/>
          </a:p>
          <a:p>
            <a:pPr algn="just"/>
            <a:r>
              <a:rPr lang="en-US" sz="4400" dirty="0"/>
              <a:t>The contraction of uterus during labor is also a neuroendocrine reflex. Oxytocin also stimulates the release of prostaglandins in the placenta. The prostaglandins intensify the uterine contraction induced by oxytocin. </a:t>
            </a:r>
          </a:p>
          <a:p>
            <a:pPr marL="114300" indent="0" algn="just">
              <a:buNone/>
            </a:pPr>
            <a:r>
              <a:rPr lang="en-US" sz="4400" b="1" dirty="0"/>
              <a:t> </a:t>
            </a:r>
            <a:endParaRPr lang="en-US" sz="4400" dirty="0"/>
          </a:p>
          <a:p>
            <a:endParaRPr lang="ar-IQ" dirty="0"/>
          </a:p>
        </p:txBody>
      </p:sp>
    </p:spTree>
    <p:extLst>
      <p:ext uri="{BB962C8B-B14F-4D97-AF65-F5344CB8AC3E}">
        <p14:creationId xmlns:p14="http://schemas.microsoft.com/office/powerpoint/2010/main" val="275233553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صورة 5"/>
          <p:cNvPicPr>
            <a:picLocks noGrp="1"/>
          </p:cNvPicPr>
          <p:nvPr>
            <p:ph idx="1"/>
          </p:nvPr>
        </p:nvPicPr>
        <p:blipFill>
          <a:blip r:embed="rId2" cstate="print"/>
          <a:srcRect/>
          <a:stretch>
            <a:fillRect/>
          </a:stretch>
        </p:blipFill>
        <p:spPr bwMode="auto">
          <a:xfrm>
            <a:off x="2782483" y="1752600"/>
            <a:ext cx="3579033" cy="4373563"/>
          </a:xfrm>
          <a:prstGeom prst="rect">
            <a:avLst/>
          </a:prstGeom>
          <a:noFill/>
          <a:ln w="9525">
            <a:noFill/>
            <a:miter lim="800000"/>
            <a:headEnd/>
            <a:tailEnd/>
          </a:ln>
        </p:spPr>
      </p:pic>
    </p:spTree>
    <p:extLst>
      <p:ext uri="{BB962C8B-B14F-4D97-AF65-F5344CB8AC3E}">
        <p14:creationId xmlns:p14="http://schemas.microsoft.com/office/powerpoint/2010/main" val="402824086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3C738-BF04-102A-FCAE-9EA96438FAB1}"/>
              </a:ext>
            </a:extLst>
          </p:cNvPr>
          <p:cNvSpPr>
            <a:spLocks noGrp="1"/>
          </p:cNvSpPr>
          <p:nvPr>
            <p:ph type="title"/>
          </p:nvPr>
        </p:nvSpPr>
        <p:spPr/>
        <p:txBody>
          <a:bodyPr/>
          <a:lstStyle/>
          <a:p>
            <a:endParaRPr lang="ar-IQ"/>
          </a:p>
        </p:txBody>
      </p:sp>
      <p:sp>
        <p:nvSpPr>
          <p:cNvPr id="3" name="Content Placeholder 2">
            <a:extLst>
              <a:ext uri="{FF2B5EF4-FFF2-40B4-BE49-F238E27FC236}">
                <a16:creationId xmlns:a16="http://schemas.microsoft.com/office/drawing/2014/main" id="{40C5CF69-CF5F-E73F-DA5E-D0FC7B51B7A8}"/>
              </a:ext>
            </a:extLst>
          </p:cNvPr>
          <p:cNvSpPr>
            <a:spLocks noGrp="1"/>
          </p:cNvSpPr>
          <p:nvPr>
            <p:ph idx="1"/>
          </p:nvPr>
        </p:nvSpPr>
        <p:spPr>
          <a:xfrm>
            <a:off x="457200" y="1524000"/>
            <a:ext cx="8229600" cy="4602163"/>
          </a:xfrm>
        </p:spPr>
        <p:txBody>
          <a:bodyPr/>
          <a:lstStyle/>
          <a:p>
            <a:pPr algn="just" rtl="0">
              <a:lnSpc>
                <a:spcPts val="1330"/>
              </a:lnSpc>
              <a:tabLst>
                <a:tab pos="129540" algn="l"/>
              </a:tabLst>
            </a:pPr>
            <a:endParaRPr lang="en-US" sz="1800" b="1" u="sng"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just" rtl="0">
              <a:lnSpc>
                <a:spcPts val="1330"/>
              </a:lnSpc>
              <a:tabLst>
                <a:tab pos="129540" algn="l"/>
              </a:tabLst>
            </a:pPr>
            <a:endParaRPr lang="en-US" sz="1800" b="1" u="sng" dirty="0">
              <a:latin typeface="Times New Roman" panose="02020603050405020304" pitchFamily="18" charset="0"/>
              <a:ea typeface="Times New Roman" panose="02020603050405020304" pitchFamily="18" charset="0"/>
              <a:cs typeface="Traditional Arabic" panose="02020603050405020304" pitchFamily="18" charset="-78"/>
            </a:endParaRPr>
          </a:p>
          <a:p>
            <a:pPr algn="just" rtl="0">
              <a:lnSpc>
                <a:spcPts val="1330"/>
              </a:lnSpc>
              <a:tabLst>
                <a:tab pos="129540" algn="l"/>
              </a:tabLst>
            </a:pPr>
            <a:endParaRPr lang="en-US" sz="1800" b="1" u="sng" dirty="0">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just" rtl="0">
              <a:tabLst>
                <a:tab pos="129540" algn="l"/>
              </a:tabLst>
            </a:pPr>
            <a:r>
              <a:rPr lang="en-US" sz="2800" b="1" u="sng" dirty="0">
                <a:effectLst/>
                <a:latin typeface="Times New Roman" panose="02020603050405020304" pitchFamily="18" charset="0"/>
                <a:ea typeface="Times New Roman" panose="02020603050405020304" pitchFamily="18" charset="0"/>
                <a:cs typeface="Traditional Arabic" panose="02020603050405020304" pitchFamily="18" charset="-78"/>
              </a:rPr>
              <a:t>Dwarfism</a:t>
            </a:r>
            <a:r>
              <a:rPr lang="en-US" sz="2800" b="1" dirty="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en-US" sz="2800" dirty="0">
                <a:effectLst/>
                <a:latin typeface="Times New Roman" panose="02020603050405020304" pitchFamily="18" charset="0"/>
                <a:ea typeface="Times New Roman" panose="02020603050405020304" pitchFamily="18" charset="0"/>
                <a:cs typeface="Traditional Arabic" panose="02020603050405020304" pitchFamily="18" charset="-78"/>
              </a:rPr>
              <a:t>Short</a:t>
            </a:r>
            <a:r>
              <a:rPr lang="en-US" sz="2800" b="1" dirty="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en-US" sz="2800" dirty="0">
                <a:effectLst/>
                <a:latin typeface="Times New Roman" panose="02020603050405020304" pitchFamily="18" charset="0"/>
                <a:ea typeface="Times New Roman" panose="02020603050405020304" pitchFamily="18" charset="0"/>
                <a:cs typeface="Traditional Arabic" panose="02020603050405020304" pitchFamily="18" charset="-78"/>
              </a:rPr>
              <a:t>stature can be due to GHRH deficiency, GH deficiency, IGF-I deficiency or other causes.</a:t>
            </a:r>
          </a:p>
          <a:p>
            <a:pPr marL="114300" indent="0" algn="just" rtl="0">
              <a:buNone/>
              <a:tabLst>
                <a:tab pos="129540" algn="l"/>
              </a:tabLst>
            </a:pPr>
            <a:r>
              <a:rPr lang="en-US" sz="2800" dirty="0">
                <a:effectLst/>
                <a:latin typeface="Times New Roman" panose="02020603050405020304" pitchFamily="18" charset="0"/>
                <a:ea typeface="Times New Roman" panose="02020603050405020304" pitchFamily="18" charset="0"/>
                <a:cs typeface="Traditional Arabic" panose="02020603050405020304" pitchFamily="18" charset="-78"/>
              </a:rPr>
              <a:t> </a:t>
            </a:r>
          </a:p>
          <a:p>
            <a:pPr algn="just" rtl="0">
              <a:tabLst>
                <a:tab pos="129540" algn="l"/>
              </a:tabLst>
            </a:pPr>
            <a:r>
              <a:rPr lang="en-US" sz="2800" b="1" u="sng" dirty="0">
                <a:effectLst/>
                <a:latin typeface="Times New Roman" panose="02020603050405020304" pitchFamily="18" charset="0"/>
                <a:ea typeface="Times New Roman" panose="02020603050405020304" pitchFamily="18" charset="0"/>
                <a:cs typeface="Traditional Arabic" panose="02020603050405020304" pitchFamily="18" charset="-78"/>
              </a:rPr>
              <a:t>Gigantism and Acromegaly</a:t>
            </a:r>
            <a:r>
              <a:rPr lang="en-US" sz="2800" b="1" dirty="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en-US" sz="2800" dirty="0">
                <a:effectLst/>
                <a:latin typeface="Times New Roman" panose="02020603050405020304" pitchFamily="18" charset="0"/>
                <a:ea typeface="Times New Roman" panose="02020603050405020304" pitchFamily="18" charset="0"/>
                <a:cs typeface="Traditional Arabic" panose="02020603050405020304" pitchFamily="18" charset="-78"/>
              </a:rPr>
              <a:t>Tumors of </a:t>
            </a:r>
            <a:r>
              <a:rPr lang="en-US" sz="2800" dirty="0" err="1">
                <a:effectLst/>
                <a:latin typeface="Times New Roman" panose="02020603050405020304" pitchFamily="18" charset="0"/>
                <a:ea typeface="Times New Roman" panose="02020603050405020304" pitchFamily="18" charset="0"/>
                <a:cs typeface="Traditional Arabic" panose="02020603050405020304" pitchFamily="18" charset="-78"/>
              </a:rPr>
              <a:t>somatotropes</a:t>
            </a:r>
            <a:r>
              <a:rPr lang="en-US" sz="2800" dirty="0">
                <a:effectLst/>
                <a:latin typeface="Times New Roman" panose="02020603050405020304" pitchFamily="18" charset="0"/>
                <a:ea typeface="Times New Roman" panose="02020603050405020304" pitchFamily="18" charset="0"/>
                <a:cs typeface="Traditional Arabic" panose="02020603050405020304" pitchFamily="18" charset="-78"/>
              </a:rPr>
              <a:t> of anterior pituitary secrete large amount of growth hormone leading in children to gigantism and in adults to </a:t>
            </a:r>
            <a:r>
              <a:rPr lang="en-US" sz="2800" dirty="0" err="1">
                <a:effectLst/>
                <a:latin typeface="Times New Roman" panose="02020603050405020304" pitchFamily="18" charset="0"/>
                <a:ea typeface="Times New Roman" panose="02020603050405020304" pitchFamily="18" charset="0"/>
                <a:cs typeface="Traditional Arabic" panose="02020603050405020304" pitchFamily="18" charset="-78"/>
              </a:rPr>
              <a:t>acromegally</a:t>
            </a:r>
            <a:r>
              <a:rPr lang="en-US" sz="2800" dirty="0">
                <a:effectLst/>
                <a:latin typeface="Times New Roman" panose="02020603050405020304" pitchFamily="18" charset="0"/>
                <a:ea typeface="Times New Roman" panose="02020603050405020304" pitchFamily="18" charset="0"/>
                <a:cs typeface="Traditional Arabic" panose="02020603050405020304" pitchFamily="18" charset="-78"/>
              </a:rPr>
              <a:t>.</a:t>
            </a:r>
          </a:p>
          <a:p>
            <a:endParaRPr lang="ar-IQ" dirty="0"/>
          </a:p>
        </p:txBody>
      </p:sp>
    </p:spTree>
    <p:extLst>
      <p:ext uri="{BB962C8B-B14F-4D97-AF65-F5344CB8AC3E}">
        <p14:creationId xmlns:p14="http://schemas.microsoft.com/office/powerpoint/2010/main" val="16863323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F0830B-05C6-9F9C-8586-822EECF67693}"/>
              </a:ext>
            </a:extLst>
          </p:cNvPr>
          <p:cNvSpPr>
            <a:spLocks noGrp="1"/>
          </p:cNvSpPr>
          <p:nvPr>
            <p:ph type="title"/>
          </p:nvPr>
        </p:nvSpPr>
        <p:spPr/>
        <p:txBody>
          <a:bodyPr/>
          <a:lstStyle/>
          <a:p>
            <a:endParaRPr lang="ar-IQ" dirty="0"/>
          </a:p>
        </p:txBody>
      </p:sp>
      <p:sp>
        <p:nvSpPr>
          <p:cNvPr id="5" name="Content Placeholder 4">
            <a:extLst>
              <a:ext uri="{FF2B5EF4-FFF2-40B4-BE49-F238E27FC236}">
                <a16:creationId xmlns:a16="http://schemas.microsoft.com/office/drawing/2014/main" id="{D9B0B354-7D08-A253-FFC2-676D07F09D8B}"/>
              </a:ext>
            </a:extLst>
          </p:cNvPr>
          <p:cNvSpPr>
            <a:spLocks noGrp="1"/>
          </p:cNvSpPr>
          <p:nvPr>
            <p:ph idx="1"/>
          </p:nvPr>
        </p:nvSpPr>
        <p:spPr/>
        <p:txBody>
          <a:bodyPr/>
          <a:lstStyle/>
          <a:p>
            <a:pPr>
              <a:spcAft>
                <a:spcPts val="750"/>
              </a:spcAft>
            </a:pPr>
            <a:r>
              <a:rPr lang="en-US" sz="3200" b="1" u="sng" dirty="0">
                <a:solidFill>
                  <a:srgbClr val="333333"/>
                </a:solidFill>
                <a:effectLst/>
                <a:latin typeface="Roboto" panose="02000000000000000000" pitchFamily="2" charset="0"/>
                <a:ea typeface="Times New Roman" panose="02020603050405020304" pitchFamily="18" charset="0"/>
                <a:cs typeface="+mj-cs"/>
              </a:rPr>
              <a:t>WBCs which are the most active phagocytic cells</a:t>
            </a:r>
            <a:endParaRPr lang="en-US" sz="3200" u="sng" dirty="0">
              <a:effectLst/>
              <a:latin typeface="Times New Roman" panose="02020603050405020304" pitchFamily="18" charset="0"/>
              <a:ea typeface="Times New Roman" panose="02020603050405020304" pitchFamily="18" charset="0"/>
              <a:cs typeface="+mj-cs"/>
            </a:endParaRPr>
          </a:p>
          <a:p>
            <a:pPr>
              <a:spcAft>
                <a:spcPts val="750"/>
              </a:spcAft>
            </a:pPr>
            <a:r>
              <a:rPr lang="en-US" sz="3200" u="sng" dirty="0">
                <a:solidFill>
                  <a:srgbClr val="333333"/>
                </a:solidFill>
                <a:effectLst/>
                <a:latin typeface="Roboto" panose="02000000000000000000" pitchFamily="2" charset="0"/>
                <a:ea typeface="Times New Roman" panose="02020603050405020304" pitchFamily="18" charset="0"/>
                <a:cs typeface="+mj-cs"/>
              </a:rPr>
              <a:t>(a) lymphocytes and macrophages</a:t>
            </a:r>
            <a:endParaRPr lang="en-US" sz="3200" u="sng" dirty="0">
              <a:effectLst/>
              <a:latin typeface="Times New Roman" panose="02020603050405020304" pitchFamily="18" charset="0"/>
              <a:ea typeface="Times New Roman" panose="02020603050405020304" pitchFamily="18" charset="0"/>
              <a:cs typeface="+mj-cs"/>
            </a:endParaRPr>
          </a:p>
          <a:p>
            <a:pPr>
              <a:spcAft>
                <a:spcPts val="750"/>
              </a:spcAft>
            </a:pPr>
            <a:r>
              <a:rPr lang="en-US" sz="3200" u="sng" dirty="0">
                <a:solidFill>
                  <a:srgbClr val="333333"/>
                </a:solidFill>
                <a:effectLst/>
                <a:latin typeface="Roboto" panose="02000000000000000000" pitchFamily="2" charset="0"/>
                <a:ea typeface="Times New Roman" panose="02020603050405020304" pitchFamily="18" charset="0"/>
                <a:cs typeface="+mj-cs"/>
              </a:rPr>
              <a:t>(b) neutrophils and eosinophils</a:t>
            </a:r>
            <a:endParaRPr lang="en-US" sz="3200" u="sng" dirty="0">
              <a:effectLst/>
              <a:latin typeface="Times New Roman" panose="02020603050405020304" pitchFamily="18" charset="0"/>
              <a:ea typeface="Times New Roman" panose="02020603050405020304" pitchFamily="18" charset="0"/>
              <a:cs typeface="+mj-cs"/>
            </a:endParaRPr>
          </a:p>
          <a:p>
            <a:pPr>
              <a:spcAft>
                <a:spcPts val="750"/>
              </a:spcAft>
            </a:pPr>
            <a:r>
              <a:rPr lang="en-US" sz="3200" u="sng" dirty="0">
                <a:solidFill>
                  <a:srgbClr val="333333"/>
                </a:solidFill>
                <a:effectLst/>
                <a:latin typeface="Roboto" panose="02000000000000000000" pitchFamily="2" charset="0"/>
                <a:ea typeface="Times New Roman" panose="02020603050405020304" pitchFamily="18" charset="0"/>
                <a:cs typeface="+mj-cs"/>
              </a:rPr>
              <a:t>(c) neutrophils and monocytes</a:t>
            </a:r>
            <a:endParaRPr lang="en-US" sz="3200" u="sng" dirty="0">
              <a:effectLst/>
              <a:latin typeface="Times New Roman" panose="02020603050405020304" pitchFamily="18" charset="0"/>
              <a:ea typeface="Times New Roman" panose="02020603050405020304" pitchFamily="18" charset="0"/>
              <a:cs typeface="+mj-cs"/>
            </a:endParaRPr>
          </a:p>
          <a:p>
            <a:pPr>
              <a:spcAft>
                <a:spcPts val="750"/>
              </a:spcAft>
            </a:pPr>
            <a:r>
              <a:rPr lang="en-US" sz="3200" u="sng" dirty="0">
                <a:solidFill>
                  <a:srgbClr val="333333"/>
                </a:solidFill>
                <a:effectLst/>
                <a:latin typeface="Roboto" panose="02000000000000000000" pitchFamily="2" charset="0"/>
                <a:ea typeface="Times New Roman" panose="02020603050405020304" pitchFamily="18" charset="0"/>
                <a:cs typeface="+mj-cs"/>
              </a:rPr>
              <a:t>(d) eosinophils and lymphocytes</a:t>
            </a:r>
            <a:endParaRPr lang="en-US" sz="3200" u="sng" dirty="0">
              <a:effectLst/>
              <a:latin typeface="Times New Roman" panose="02020603050405020304" pitchFamily="18" charset="0"/>
              <a:ea typeface="Times New Roman" panose="02020603050405020304" pitchFamily="18" charset="0"/>
              <a:cs typeface="+mj-cs"/>
            </a:endParaRPr>
          </a:p>
          <a:p>
            <a:endParaRPr lang="ar-IQ" dirty="0"/>
          </a:p>
        </p:txBody>
      </p:sp>
    </p:spTree>
    <p:extLst>
      <p:ext uri="{BB962C8B-B14F-4D97-AF65-F5344CB8AC3E}">
        <p14:creationId xmlns:p14="http://schemas.microsoft.com/office/powerpoint/2010/main" val="21040638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C2E3C6-0F21-16D6-C2F0-80F4FBEFA8D8}"/>
              </a:ext>
            </a:extLst>
          </p:cNvPr>
          <p:cNvSpPr>
            <a:spLocks noGrp="1"/>
          </p:cNvSpPr>
          <p:nvPr>
            <p:ph type="title"/>
          </p:nvPr>
        </p:nvSpPr>
        <p:spPr/>
        <p:txBody>
          <a:bodyPr/>
          <a:lstStyle/>
          <a:p>
            <a:endParaRPr lang="ar-IQ"/>
          </a:p>
        </p:txBody>
      </p:sp>
      <p:sp>
        <p:nvSpPr>
          <p:cNvPr id="5" name="Content Placeholder 4">
            <a:extLst>
              <a:ext uri="{FF2B5EF4-FFF2-40B4-BE49-F238E27FC236}">
                <a16:creationId xmlns:a16="http://schemas.microsoft.com/office/drawing/2014/main" id="{39F565AD-53BA-9953-5A85-D777DE9BC05B}"/>
              </a:ext>
            </a:extLst>
          </p:cNvPr>
          <p:cNvSpPr>
            <a:spLocks noGrp="1"/>
          </p:cNvSpPr>
          <p:nvPr>
            <p:ph idx="1"/>
          </p:nvPr>
        </p:nvSpPr>
        <p:spPr/>
        <p:txBody>
          <a:bodyPr/>
          <a:lstStyle/>
          <a:p>
            <a:pPr algn="just"/>
            <a:r>
              <a:rPr lang="en-US" sz="2800" b="1" u="sng" dirty="0">
                <a:solidFill>
                  <a:schemeClr val="tx1"/>
                </a:solidFill>
                <a:effectLst/>
                <a:latin typeface="Open Sans" panose="020B0606030504020204" pitchFamily="34" charset="0"/>
                <a:ea typeface="Times New Roman" panose="02020603050405020304" pitchFamily="18" charset="0"/>
                <a:cs typeface="+mj-cs"/>
                <a:hlinkClick r:id="rId2">
                  <a:extLst>
                    <a:ext uri="{A12FA001-AC4F-418D-AE19-62706E023703}">
                      <ahyp:hlinkClr xmlns="" xmlns:ahyp="http://schemas.microsoft.com/office/drawing/2018/hyperlinkcolor" val="tx"/>
                    </a:ext>
                  </a:extLst>
                </a:hlinkClick>
              </a:rPr>
              <a:t>Which of the following cell types secrete interleukins to coordinate the immune system? </a:t>
            </a:r>
          </a:p>
          <a:p>
            <a:pPr algn="just"/>
            <a:r>
              <a:rPr lang="en-US" sz="2800" dirty="0">
                <a:solidFill>
                  <a:schemeClr val="tx1"/>
                </a:solidFill>
                <a:effectLst/>
                <a:latin typeface="Open Sans" panose="020B0606030504020204" pitchFamily="34" charset="0"/>
                <a:ea typeface="Times New Roman" panose="02020603050405020304" pitchFamily="18" charset="0"/>
                <a:cs typeface="+mj-cs"/>
                <a:hlinkClick r:id="rId2">
                  <a:extLst>
                    <a:ext uri="{A12FA001-AC4F-418D-AE19-62706E023703}">
                      <ahyp:hlinkClr xmlns="" xmlns:ahyp="http://schemas.microsoft.com/office/drawing/2018/hyperlinkcolor" val="tx"/>
                    </a:ext>
                  </a:extLst>
                </a:hlinkClick>
              </a:rPr>
              <a:t>A. Cytotoxic T-lymphocytes </a:t>
            </a:r>
          </a:p>
          <a:p>
            <a:pPr algn="just"/>
            <a:r>
              <a:rPr lang="en-US" sz="2800" dirty="0">
                <a:solidFill>
                  <a:schemeClr val="tx1"/>
                </a:solidFill>
                <a:effectLst/>
                <a:latin typeface="Open Sans" panose="020B0606030504020204" pitchFamily="34" charset="0"/>
                <a:ea typeface="Times New Roman" panose="02020603050405020304" pitchFamily="18" charset="0"/>
                <a:cs typeface="+mj-cs"/>
                <a:hlinkClick r:id="rId2">
                  <a:extLst>
                    <a:ext uri="{A12FA001-AC4F-418D-AE19-62706E023703}">
                      <ahyp:hlinkClr xmlns="" xmlns:ahyp="http://schemas.microsoft.com/office/drawing/2018/hyperlinkcolor" val="tx"/>
                    </a:ext>
                  </a:extLst>
                </a:hlinkClick>
              </a:rPr>
              <a:t>B. Memory B- lymphocytes </a:t>
            </a:r>
          </a:p>
          <a:p>
            <a:pPr algn="just"/>
            <a:r>
              <a:rPr lang="en-US" sz="2800" dirty="0">
                <a:solidFill>
                  <a:schemeClr val="tx1"/>
                </a:solidFill>
                <a:effectLst/>
                <a:latin typeface="Open Sans" panose="020B0606030504020204" pitchFamily="34" charset="0"/>
                <a:ea typeface="Times New Roman" panose="02020603050405020304" pitchFamily="18" charset="0"/>
                <a:cs typeface="+mj-cs"/>
                <a:hlinkClick r:id="rId2">
                  <a:extLst>
                    <a:ext uri="{A12FA001-AC4F-418D-AE19-62706E023703}">
                      <ahyp:hlinkClr xmlns="" xmlns:ahyp="http://schemas.microsoft.com/office/drawing/2018/hyperlinkcolor" val="tx"/>
                    </a:ext>
                  </a:extLst>
                </a:hlinkClick>
              </a:rPr>
              <a:t>C. Basophils </a:t>
            </a:r>
            <a:endParaRPr lang="en-US" sz="2800" dirty="0" smtClean="0">
              <a:solidFill>
                <a:schemeClr val="tx1"/>
              </a:solidFill>
              <a:effectLst/>
              <a:latin typeface="Open Sans" panose="020B0606030504020204" pitchFamily="34" charset="0"/>
              <a:ea typeface="Times New Roman" panose="02020603050405020304" pitchFamily="18" charset="0"/>
              <a:cs typeface="+mj-cs"/>
              <a:hlinkClick r:id="rId2">
                <a:extLst>
                  <a:ext uri="{A12FA001-AC4F-418D-AE19-62706E023703}">
                    <ahyp:hlinkClr xmlns="" xmlns:ahyp="http://schemas.microsoft.com/office/drawing/2018/hyperlinkcolor" val="tx"/>
                  </a:ext>
                </a:extLst>
              </a:hlinkClick>
            </a:endParaRPr>
          </a:p>
          <a:p>
            <a:pPr algn="just"/>
            <a:r>
              <a:rPr lang="en-US" sz="2800" dirty="0" smtClean="0">
                <a:solidFill>
                  <a:schemeClr val="tx1"/>
                </a:solidFill>
                <a:effectLst/>
                <a:latin typeface="Open Sans" panose="020B0606030504020204" pitchFamily="34" charset="0"/>
                <a:ea typeface="Times New Roman" panose="02020603050405020304" pitchFamily="18" charset="0"/>
                <a:cs typeface="+mj-cs"/>
                <a:hlinkClick r:id="rId2">
                  <a:extLst>
                    <a:ext uri="{A12FA001-AC4F-418D-AE19-62706E023703}">
                      <ahyp:hlinkClr xmlns="" xmlns:ahyp="http://schemas.microsoft.com/office/drawing/2018/hyperlinkcolor" val="tx"/>
                    </a:ext>
                  </a:extLst>
                </a:hlinkClick>
              </a:rPr>
              <a:t>D</a:t>
            </a:r>
            <a:r>
              <a:rPr lang="en-US" sz="2800" dirty="0">
                <a:solidFill>
                  <a:schemeClr val="tx1"/>
                </a:solidFill>
                <a:effectLst/>
                <a:latin typeface="Open Sans" panose="020B0606030504020204" pitchFamily="34" charset="0"/>
                <a:ea typeface="Times New Roman" panose="02020603050405020304" pitchFamily="18" charset="0"/>
                <a:cs typeface="+mj-cs"/>
                <a:hlinkClick r:id="rId2">
                  <a:extLst>
                    <a:ext uri="{A12FA001-AC4F-418D-AE19-62706E023703}">
                      <ahyp:hlinkClr xmlns="" xmlns:ahyp="http://schemas.microsoft.com/office/drawing/2018/hyperlinkcolor" val="tx"/>
                    </a:ext>
                  </a:extLst>
                </a:hlinkClick>
              </a:rPr>
              <a:t>. Eosinophils </a:t>
            </a:r>
          </a:p>
          <a:p>
            <a:pPr algn="just"/>
            <a:r>
              <a:rPr lang="en-US" sz="2800" dirty="0">
                <a:solidFill>
                  <a:schemeClr val="tx1"/>
                </a:solidFill>
                <a:effectLst/>
                <a:latin typeface="Open Sans" panose="020B0606030504020204" pitchFamily="34" charset="0"/>
                <a:ea typeface="Times New Roman" panose="02020603050405020304" pitchFamily="18" charset="0"/>
                <a:cs typeface="+mj-cs"/>
                <a:hlinkClick r:id="rId2">
                  <a:extLst>
                    <a:ext uri="{A12FA001-AC4F-418D-AE19-62706E023703}">
                      <ahyp:hlinkClr xmlns="" xmlns:ahyp="http://schemas.microsoft.com/office/drawing/2018/hyperlinkcolor" val="tx"/>
                    </a:ext>
                  </a:extLst>
                </a:hlinkClick>
              </a:rPr>
              <a:t>E. Helper T-lymphocytes</a:t>
            </a:r>
            <a:endParaRPr lang="en-US" sz="2800" dirty="0">
              <a:solidFill>
                <a:schemeClr val="tx1"/>
              </a:solidFill>
              <a:effectLst/>
              <a:latin typeface="Calibri" panose="020F0502020204030204" pitchFamily="34" charset="0"/>
              <a:ea typeface="Calibri" panose="020F0502020204030204" pitchFamily="34" charset="0"/>
              <a:cs typeface="+mj-cs"/>
            </a:endParaRPr>
          </a:p>
          <a:p>
            <a:endParaRPr lang="ar-IQ" dirty="0"/>
          </a:p>
        </p:txBody>
      </p:sp>
    </p:spTree>
    <p:extLst>
      <p:ext uri="{BB962C8B-B14F-4D97-AF65-F5344CB8AC3E}">
        <p14:creationId xmlns:p14="http://schemas.microsoft.com/office/powerpoint/2010/main" val="1201066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6B2D8E-83AE-A91D-EC17-80000991B882}"/>
              </a:ext>
            </a:extLst>
          </p:cNvPr>
          <p:cNvSpPr>
            <a:spLocks noGrp="1"/>
          </p:cNvSpPr>
          <p:nvPr>
            <p:ph type="title"/>
          </p:nvPr>
        </p:nvSpPr>
        <p:spPr/>
        <p:txBody>
          <a:bodyPr/>
          <a:lstStyle/>
          <a:p>
            <a:endParaRPr lang="ar-IQ"/>
          </a:p>
        </p:txBody>
      </p:sp>
      <p:sp>
        <p:nvSpPr>
          <p:cNvPr id="5" name="Content Placeholder 4">
            <a:extLst>
              <a:ext uri="{FF2B5EF4-FFF2-40B4-BE49-F238E27FC236}">
                <a16:creationId xmlns:a16="http://schemas.microsoft.com/office/drawing/2014/main" id="{F9395088-0F11-99E0-E36D-1AA68BA636DE}"/>
              </a:ext>
            </a:extLst>
          </p:cNvPr>
          <p:cNvSpPr>
            <a:spLocks noGrp="1"/>
          </p:cNvSpPr>
          <p:nvPr>
            <p:ph idx="1"/>
          </p:nvPr>
        </p:nvSpPr>
        <p:spPr/>
        <p:txBody>
          <a:bodyPr>
            <a:normAutofit lnSpcReduction="10000"/>
          </a:bodyPr>
          <a:lstStyle/>
          <a:p>
            <a:r>
              <a:rPr lang="en-US" sz="3200" b="1" i="0" dirty="0">
                <a:solidFill>
                  <a:srgbClr val="051B29"/>
                </a:solidFill>
                <a:effectLst/>
                <a:latin typeface="tahoma" panose="020B0604030504040204" pitchFamily="34" charset="0"/>
                <a:cs typeface="+mj-cs"/>
              </a:rPr>
              <a:t>A person with type B blood</a:t>
            </a:r>
          </a:p>
          <a:p>
            <a:pPr marL="114300" indent="0">
              <a:buNone/>
            </a:pPr>
            <a:r>
              <a:rPr lang="en-US" sz="3200" dirty="0">
                <a:cs typeface="+mj-cs"/>
              </a:rPr>
              <a:t/>
            </a:r>
            <a:br>
              <a:rPr lang="en-US" sz="3200" dirty="0">
                <a:cs typeface="+mj-cs"/>
              </a:rPr>
            </a:br>
            <a:r>
              <a:rPr lang="en-US" sz="3200" b="0" i="0" u="sng" dirty="0">
                <a:solidFill>
                  <a:srgbClr val="051B29"/>
                </a:solidFill>
                <a:effectLst/>
                <a:latin typeface="tahoma" panose="020B0604030504040204" pitchFamily="34" charset="0"/>
                <a:cs typeface="+mj-cs"/>
              </a:rPr>
              <a:t>A) has antigen A.</a:t>
            </a:r>
            <a:r>
              <a:rPr lang="en-US" sz="3200" u="sng" dirty="0">
                <a:cs typeface="+mj-cs"/>
              </a:rPr>
              <a:t/>
            </a:r>
            <a:br>
              <a:rPr lang="en-US" sz="3200" u="sng" dirty="0">
                <a:cs typeface="+mj-cs"/>
              </a:rPr>
            </a:br>
            <a:r>
              <a:rPr lang="en-US" sz="3200" b="0" i="0" u="sng" dirty="0">
                <a:solidFill>
                  <a:srgbClr val="051B29"/>
                </a:solidFill>
                <a:effectLst/>
                <a:latin typeface="tahoma" panose="020B0604030504040204" pitchFamily="34" charset="0"/>
                <a:cs typeface="+mj-cs"/>
              </a:rPr>
              <a:t>B) has antibody a.</a:t>
            </a:r>
            <a:r>
              <a:rPr lang="en-US" sz="3200" u="sng" dirty="0">
                <a:cs typeface="+mj-cs"/>
              </a:rPr>
              <a:t/>
            </a:r>
            <a:br>
              <a:rPr lang="en-US" sz="3200" u="sng" dirty="0">
                <a:cs typeface="+mj-cs"/>
              </a:rPr>
            </a:br>
            <a:r>
              <a:rPr lang="en-US" sz="3200" b="0" i="0" u="sng" dirty="0">
                <a:solidFill>
                  <a:srgbClr val="051B29"/>
                </a:solidFill>
                <a:effectLst/>
                <a:latin typeface="tahoma" panose="020B0604030504040204" pitchFamily="34" charset="0"/>
                <a:cs typeface="+mj-cs"/>
              </a:rPr>
              <a:t>C) will have a transfusion reaction if given type B blood.</a:t>
            </a:r>
            <a:r>
              <a:rPr lang="en-US" sz="3200" u="sng" dirty="0">
                <a:cs typeface="+mj-cs"/>
              </a:rPr>
              <a:t/>
            </a:r>
            <a:br>
              <a:rPr lang="en-US" sz="3200" u="sng" dirty="0">
                <a:cs typeface="+mj-cs"/>
              </a:rPr>
            </a:br>
            <a:r>
              <a:rPr lang="en-US" sz="3200" b="0" i="0" u="sng" dirty="0">
                <a:solidFill>
                  <a:srgbClr val="051B29"/>
                </a:solidFill>
                <a:effectLst/>
                <a:latin typeface="tahoma" panose="020B0604030504040204" pitchFamily="34" charset="0"/>
                <a:cs typeface="+mj-cs"/>
              </a:rPr>
              <a:t>D) has antibody b.</a:t>
            </a:r>
          </a:p>
          <a:p>
            <a:pPr marL="114300" indent="0">
              <a:buNone/>
            </a:pPr>
            <a:r>
              <a:rPr lang="en-US" sz="3200" b="0" i="0" u="sng" dirty="0">
                <a:solidFill>
                  <a:srgbClr val="051B29"/>
                </a:solidFill>
                <a:effectLst/>
                <a:latin typeface="tahoma" panose="020B0604030504040204" pitchFamily="34" charset="0"/>
                <a:cs typeface="+mj-cs"/>
              </a:rPr>
              <a:t>E) can receive type A blood</a:t>
            </a:r>
            <a:r>
              <a:rPr lang="en-US" sz="3200" dirty="0">
                <a:cs typeface="+mj-cs"/>
              </a:rPr>
              <a:t/>
            </a:r>
            <a:br>
              <a:rPr lang="en-US" sz="3200" dirty="0">
                <a:cs typeface="+mj-cs"/>
              </a:rPr>
            </a:br>
            <a:endParaRPr lang="ar-IQ" sz="3200" dirty="0">
              <a:cs typeface="+mj-cs"/>
            </a:endParaRPr>
          </a:p>
        </p:txBody>
      </p:sp>
    </p:spTree>
    <p:extLst>
      <p:ext uri="{BB962C8B-B14F-4D97-AF65-F5344CB8AC3E}">
        <p14:creationId xmlns:p14="http://schemas.microsoft.com/office/powerpoint/2010/main" val="37153437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2" name="Title 1"/>
          <p:cNvSpPr>
            <a:spLocks noGrp="1"/>
          </p:cNvSpPr>
          <p:nvPr>
            <p:ph type="ctrTitle"/>
          </p:nvPr>
        </p:nvSpPr>
        <p:spPr/>
        <p:txBody>
          <a:bodyPr/>
          <a:lstStyle/>
          <a:p>
            <a:pPr rtl="1"/>
            <a:r>
              <a:rPr lang="en-US" b="1" dirty="0"/>
              <a:t>Endocrinology</a:t>
            </a:r>
            <a:endParaRPr lang="en-US" dirty="0"/>
          </a:p>
        </p:txBody>
      </p:sp>
    </p:spTree>
    <p:extLst>
      <p:ext uri="{BB962C8B-B14F-4D97-AF65-F5344CB8AC3E}">
        <p14:creationId xmlns:p14="http://schemas.microsoft.com/office/powerpoint/2010/main" val="422979367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ELIMITERS" val="3.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3731</TotalTime>
  <Words>2523</Words>
  <Application>Microsoft Office PowerPoint</Application>
  <PresentationFormat>On-screen Show (4:3)</PresentationFormat>
  <Paragraphs>279</Paragraphs>
  <Slides>55</Slides>
  <Notes>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55</vt:i4>
      </vt:variant>
    </vt:vector>
  </HeadingPairs>
  <TitlesOfParts>
    <vt:vector size="68" baseType="lpstr">
      <vt:lpstr>Arial</vt:lpstr>
      <vt:lpstr>Arial Black</vt:lpstr>
      <vt:lpstr>Book Antiqua</vt:lpstr>
      <vt:lpstr>Calibri</vt:lpstr>
      <vt:lpstr>Century Gothic</vt:lpstr>
      <vt:lpstr>ff3</vt:lpstr>
      <vt:lpstr>Open Sans</vt:lpstr>
      <vt:lpstr>Roboto</vt:lpstr>
      <vt:lpstr>tahoma</vt:lpstr>
      <vt:lpstr>tahoma</vt:lpstr>
      <vt:lpstr>Times New Roman</vt:lpstr>
      <vt:lpstr>Traditional Arabic</vt:lpstr>
      <vt:lpstr>Apothecary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Endocrinology</vt:lpstr>
      <vt:lpstr>Endocrine system </vt:lpstr>
      <vt:lpstr>Endocrine glands</vt:lpstr>
      <vt:lpstr> Coordination of Body Functions by Chemical Messengers  </vt:lpstr>
      <vt:lpstr>PowerPoint Presentation</vt:lpstr>
      <vt:lpstr>  Based on chemical nature, hormones are classified into three types:  </vt:lpstr>
      <vt:lpstr>Hormones secreted by major endocrine glands</vt:lpstr>
      <vt:lpstr>Polypeptide and Protein Hormones Are Stored in Secretory Vesicles Until Needed.</vt:lpstr>
      <vt:lpstr>PowerPoint Presentation</vt:lpstr>
      <vt:lpstr>PowerPoint Presentation</vt:lpstr>
      <vt:lpstr>Synthesis and secretion of peptide hormones. </vt:lpstr>
      <vt:lpstr>PowerPoint Presentation</vt:lpstr>
      <vt:lpstr>HORMONAL ACTION</vt:lpstr>
      <vt:lpstr>HORMONE RECEPTORS</vt:lpstr>
      <vt:lpstr>Situation of the Hormone Receptors</vt:lpstr>
      <vt:lpstr>Situation of hormonal receptors  </vt:lpstr>
      <vt:lpstr>Regulation of Hormone Receptors</vt:lpstr>
      <vt:lpstr>MECHANISM OF HORMONAL ACTION </vt:lpstr>
      <vt:lpstr>2. By Activating the Intracellular Enzyme</vt:lpstr>
      <vt:lpstr>Sequence of events during synaptic transmission. Ach = Acetylcholine. ECF = Extracellular fluid. EPSP = Excitatory postsynaptic potential</vt:lpstr>
      <vt:lpstr>PowerPoint Presentation</vt:lpstr>
      <vt:lpstr>PowerPoint Presentation</vt:lpstr>
      <vt:lpstr>3. By Acting on Genes</vt:lpstr>
      <vt:lpstr> Onset of Hormone Secretion After a Stimulus, and Duration of Action of Different Hormones.  </vt:lpstr>
      <vt:lpstr> Concentrations of Hormones in the Circulating Blood, and Hormonal Secretion Rates. </vt:lpstr>
      <vt:lpstr> Measurement of Hormone Concentrations in the Blood  </vt:lpstr>
      <vt:lpstr> Feedback Control of Hormone Secretion Negative Feedback Prevents Overactivity of Hormone Systems.  </vt:lpstr>
      <vt:lpstr> Surges of Hormones Can Occur with Positive Feedback. </vt:lpstr>
      <vt:lpstr>The pituitary gland</vt:lpstr>
      <vt:lpstr>PowerPoint Presentation</vt:lpstr>
      <vt:lpstr>HORMONES  SECRETED  BY ANTERIOR PITUITARY </vt:lpstr>
      <vt:lpstr>Releasing and Inhibitory Hormones Secreted by Hypothalamus</vt:lpstr>
      <vt:lpstr>GROTH HORMON</vt:lpstr>
      <vt:lpstr>Regulation of GH Secretion  </vt:lpstr>
      <vt:lpstr>Feedback control  </vt:lpstr>
      <vt:lpstr>  Regulation of GH secretion    </vt:lpstr>
      <vt:lpstr>HORMONES OF POSTERIOR PITUITARY</vt:lpstr>
      <vt:lpstr>ANTIDIURETIC HORMONE</vt:lpstr>
      <vt:lpstr>PowerPoint Presentation</vt:lpstr>
      <vt:lpstr>Role of osmoreceptors</vt:lpstr>
      <vt:lpstr>Oxytocin</vt:lpstr>
      <vt:lpstr>Action of oxytocin on mammary glands </vt:lpstr>
      <vt:lpstr>PowerPoint Presentation</vt:lpstr>
      <vt:lpstr>PowerPoint Presentation</vt:lpstr>
      <vt:lpstr> Action  oxytocin On pregnant uterus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Endocrinology</dc:title>
  <dc:creator>user</dc:creator>
  <cp:lastModifiedBy>dell</cp:lastModifiedBy>
  <cp:revision>91</cp:revision>
  <dcterms:created xsi:type="dcterms:W3CDTF">2018-12-08T15:31:27Z</dcterms:created>
  <dcterms:modified xsi:type="dcterms:W3CDTF">2026-04-05T02:47:32Z</dcterms:modified>
</cp:coreProperties>
</file>