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8" r:id="rId20"/>
    <p:sldId id="279" r:id="rId21"/>
    <p:sldId id="280" r:id="rId22"/>
    <p:sldId id="281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996" y="-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76FAB5-6C39-4148-B3B7-F7E783B445B4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50FFD-CF87-41FC-ACB8-73D274690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422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BE550-F8C9-45C8-B8E1-F03FEF1CEA67}" type="slidenum">
              <a:rPr lang="ar-IQ" smtClean="0"/>
              <a:pPr/>
              <a:t>15</a:t>
            </a:fld>
            <a:endParaRPr lang="ar-IQ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880D5-6FF3-4508-AAAA-943A546FC213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0BAE9-0E09-4B28-97C3-98397B31E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036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880D5-6FF3-4508-AAAA-943A546FC213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0BAE9-0E09-4B28-97C3-98397B31E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447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880D5-6FF3-4508-AAAA-943A546FC213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0BAE9-0E09-4B28-97C3-98397B31E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141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880D5-6FF3-4508-AAAA-943A546FC213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0BAE9-0E09-4B28-97C3-98397B31E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6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880D5-6FF3-4508-AAAA-943A546FC213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0BAE9-0E09-4B28-97C3-98397B31E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697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880D5-6FF3-4508-AAAA-943A546FC213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0BAE9-0E09-4B28-97C3-98397B31E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889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880D5-6FF3-4508-AAAA-943A546FC213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0BAE9-0E09-4B28-97C3-98397B31E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680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880D5-6FF3-4508-AAAA-943A546FC213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0BAE9-0E09-4B28-97C3-98397B31E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283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880D5-6FF3-4508-AAAA-943A546FC213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0BAE9-0E09-4B28-97C3-98397B31E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867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880D5-6FF3-4508-AAAA-943A546FC213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0BAE9-0E09-4B28-97C3-98397B31E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37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880D5-6FF3-4508-AAAA-943A546FC213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0BAE9-0E09-4B28-97C3-98397B31E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728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880D5-6FF3-4508-AAAA-943A546FC213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0BAE9-0E09-4B28-97C3-98397B31E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00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Endocrine Functions of Pancreas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381000"/>
          </a:xfrm>
        </p:spPr>
        <p:txBody>
          <a:bodyPr>
            <a:normAutofit fontScale="70000" lnSpcReduction="20000"/>
          </a:bodyPr>
          <a:lstStyle/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200400"/>
            <a:ext cx="7239000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2772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b="1" dirty="0" smtClean="0"/>
              <a:t>MODE OF ACTION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382000" cy="5105400"/>
          </a:xfrm>
        </p:spPr>
        <p:txBody>
          <a:bodyPr>
            <a:noAutofit/>
          </a:bodyPr>
          <a:lstStyle/>
          <a:p>
            <a:pPr algn="just" rtl="0">
              <a:buNone/>
            </a:pPr>
            <a:r>
              <a:rPr lang="en-US" sz="2400" dirty="0" smtClean="0"/>
              <a:t>On the target cells (mostly liver cells) glucagon causes </a:t>
            </a:r>
            <a:r>
              <a:rPr lang="en-US" sz="2400" dirty="0" smtClean="0">
                <a:solidFill>
                  <a:srgbClr val="FF0000"/>
                </a:solidFill>
              </a:rPr>
              <a:t>formation of cyclic AMP which brings out the actions of glucagon.</a:t>
            </a:r>
          </a:p>
          <a:p>
            <a:pPr algn="just" rtl="0">
              <a:buNone/>
            </a:pPr>
            <a:r>
              <a:rPr lang="en-US" sz="2400" b="1" dirty="0" smtClean="0"/>
              <a:t>REGULATION OF SECRETION</a:t>
            </a:r>
            <a:endParaRPr lang="en-US" sz="2400" dirty="0" smtClean="0"/>
          </a:p>
          <a:p>
            <a:pPr algn="just" rtl="0">
              <a:buNone/>
            </a:pPr>
            <a:r>
              <a:rPr lang="en-US" sz="2400" dirty="0" smtClean="0"/>
              <a:t>The secretion of glucagon is controlled mainly by </a:t>
            </a:r>
            <a:r>
              <a:rPr lang="en-US" sz="2400" dirty="0" smtClean="0">
                <a:solidFill>
                  <a:srgbClr val="FF0000"/>
                </a:solidFill>
              </a:rPr>
              <a:t>blood glucose and amino acid levels in the blood.</a:t>
            </a:r>
          </a:p>
          <a:p>
            <a:pPr marL="457200" indent="-457200" algn="just" rtl="0">
              <a:buAutoNum type="arabicPeriod"/>
            </a:pPr>
            <a:r>
              <a:rPr lang="en-US" sz="2400" b="1" dirty="0" smtClean="0"/>
              <a:t>Role of Blood Glucose Level</a:t>
            </a:r>
          </a:p>
          <a:p>
            <a:pPr marL="457200" indent="-457200" algn="just">
              <a:buAutoNum type="arabicPeriod"/>
            </a:pPr>
            <a:r>
              <a:rPr lang="en-US" sz="2400" b="1" dirty="0" smtClean="0"/>
              <a:t>Role </a:t>
            </a:r>
            <a:r>
              <a:rPr lang="en-US" sz="2400" b="1" dirty="0"/>
              <a:t>of Amino Acid Level in Blood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87277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SOMATOSTATIN</a:t>
            </a:r>
            <a:r>
              <a:rPr lang="en-US" dirty="0" smtClean="0"/>
              <a:t/>
            </a:r>
            <a:br>
              <a:rPr lang="en-US" dirty="0" smtClean="0"/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92500" lnSpcReduction="20000"/>
          </a:bodyPr>
          <a:lstStyle/>
          <a:p>
            <a:pPr algn="just" rtl="0">
              <a:buNone/>
            </a:pPr>
            <a:endParaRPr lang="en-US" dirty="0" smtClean="0"/>
          </a:p>
          <a:p>
            <a:pPr algn="just" rtl="0">
              <a:buNone/>
            </a:pPr>
            <a:r>
              <a:rPr lang="en-US" b="1" dirty="0" smtClean="0"/>
              <a:t>ACTIONS</a:t>
            </a:r>
            <a:endParaRPr lang="en-US" dirty="0" smtClean="0"/>
          </a:p>
          <a:p>
            <a:pPr marL="0" indent="0" algn="just" rtl="0">
              <a:buNone/>
            </a:pPr>
            <a:r>
              <a:rPr lang="en-US" dirty="0" smtClean="0"/>
              <a:t>1.Somatostatin acts within islets of Langerhans and, inhibits α and β cells, i.e. </a:t>
            </a:r>
          </a:p>
          <a:p>
            <a:pPr marL="0" indent="0" algn="just" rtl="0">
              <a:buNone/>
            </a:pPr>
            <a:r>
              <a:rPr lang="en-US" dirty="0" smtClean="0"/>
              <a:t>2.It decreases the motility of stomach, duodenum and gallbladder.</a:t>
            </a:r>
          </a:p>
          <a:p>
            <a:pPr algn="just" rtl="0">
              <a:buNone/>
            </a:pPr>
            <a:r>
              <a:rPr lang="en-US" dirty="0" smtClean="0"/>
              <a:t>3.It reduces the secretion of gastrointestinal hormones.</a:t>
            </a:r>
          </a:p>
          <a:p>
            <a:pPr algn="just">
              <a:buNone/>
            </a:pPr>
            <a:r>
              <a:rPr lang="en-US" dirty="0" smtClean="0"/>
              <a:t>4.Hypothalamic </a:t>
            </a:r>
            <a:r>
              <a:rPr lang="en-US" dirty="0" err="1"/>
              <a:t>somatostatin</a:t>
            </a:r>
            <a:r>
              <a:rPr lang="en-US" dirty="0"/>
              <a:t> inhibits secretion of GH and TSH from anterior pituitary. That is why, it is also called growth hormone inhibitory hormone (GHIH).</a:t>
            </a:r>
          </a:p>
          <a:p>
            <a:pPr algn="just" rtl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3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0"/>
            <a:r>
              <a:rPr lang="en-US" b="1" dirty="0" smtClean="0"/>
              <a:t>HYPOACTIVITY — DIABETES MELLITUS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0">
              <a:buNone/>
            </a:pPr>
            <a:r>
              <a:rPr lang="en-US" dirty="0" smtClean="0"/>
              <a:t>   Diabetes mellitus is a metabolic disorder characterized by high blood sugar (glucose) level associated with other manifestations. In most of the cases, the diabetes mellitus develops due to the deficiency of insulin.</a:t>
            </a:r>
          </a:p>
          <a:p>
            <a:pPr rtl="0">
              <a:buNone/>
            </a:pPr>
            <a:r>
              <a:rPr lang="en-US" dirty="0" smtClean="0"/>
              <a:t> </a:t>
            </a: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2128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b="1" dirty="0" smtClean="0"/>
              <a:t>Types of Diabetes Mellitus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0">
              <a:buNone/>
            </a:pPr>
            <a:r>
              <a:rPr lang="en-US" dirty="0" smtClean="0"/>
              <a:t>Diabetes mellitus is of two types, Type I and Type II. </a:t>
            </a:r>
          </a:p>
          <a:p>
            <a:pPr algn="just">
              <a:buNone/>
            </a:pPr>
            <a:r>
              <a:rPr lang="en-US" b="1" dirty="0" smtClean="0"/>
              <a:t>Type I Diabetes Mellitus</a:t>
            </a:r>
          </a:p>
          <a:p>
            <a:pPr algn="just">
              <a:buNone/>
            </a:pPr>
            <a:r>
              <a:rPr lang="en-US" b="1" dirty="0" smtClean="0"/>
              <a:t>Type </a:t>
            </a:r>
            <a:r>
              <a:rPr lang="en-US" b="1" dirty="0"/>
              <a:t>II Diabetes Mellitus</a:t>
            </a:r>
          </a:p>
          <a:p>
            <a:pPr algn="just" rtl="0">
              <a:buNone/>
            </a:pPr>
            <a:endParaRPr lang="en-US" dirty="0" smtClean="0"/>
          </a:p>
          <a:p>
            <a:pPr algn="just" rtl="0">
              <a:buNone/>
            </a:pPr>
            <a:r>
              <a:rPr lang="en-US" dirty="0" smtClean="0"/>
              <a:t>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74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 smtClean="0"/>
              <a:t>Causes of type I diabetes mellitus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1.</a:t>
            </a:r>
            <a:r>
              <a:rPr lang="en-US" dirty="0" smtClean="0"/>
              <a:t> </a:t>
            </a:r>
            <a:r>
              <a:rPr lang="en-US" dirty="0">
                <a:solidFill>
                  <a:srgbClr val="FF0000"/>
                </a:solidFill>
              </a:rPr>
              <a:t>Destruction of β cells during autoimmune</a:t>
            </a:r>
          </a:p>
          <a:p>
            <a:pPr>
              <a:buNone/>
            </a:pPr>
            <a:r>
              <a:rPr lang="en-US" dirty="0">
                <a:solidFill>
                  <a:srgbClr val="FF0000"/>
                </a:solidFill>
              </a:rPr>
              <a:t>diseases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  <a:endParaRPr lang="en-US" dirty="0"/>
          </a:p>
          <a:p>
            <a:pPr algn="l" rtl="0">
              <a:buNone/>
            </a:pPr>
            <a:r>
              <a:rPr lang="en-US" dirty="0" smtClean="0"/>
              <a:t>2. Destruction of β cells by viral infection</a:t>
            </a:r>
          </a:p>
          <a:p>
            <a:pPr algn="l" rtl="0">
              <a:buNone/>
            </a:pPr>
            <a:r>
              <a:rPr lang="en-US" dirty="0" smtClean="0"/>
              <a:t>3. Congenital disorder of β cells</a:t>
            </a:r>
          </a:p>
          <a:p>
            <a:pPr>
              <a:buNone/>
            </a:pPr>
            <a:r>
              <a:rPr lang="en-US" dirty="0" smtClean="0"/>
              <a:t>1</a:t>
            </a:r>
            <a:r>
              <a:rPr lang="en-US" dirty="0"/>
              <a:t>. Degeneration of β cells in the islets of</a:t>
            </a:r>
          </a:p>
          <a:p>
            <a:pPr>
              <a:buNone/>
            </a:pPr>
            <a:r>
              <a:rPr lang="en-US" dirty="0"/>
              <a:t>Langerhans of pancreas</a:t>
            </a:r>
          </a:p>
          <a:p>
            <a:pPr algn="l" rtl="0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45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b="1" dirty="0" smtClean="0"/>
              <a:t>Type II Diabetes Mellitus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 rtl="0">
              <a:buNone/>
            </a:pPr>
            <a:r>
              <a:rPr lang="en-US" dirty="0" smtClean="0"/>
              <a:t>     </a:t>
            </a:r>
            <a:r>
              <a:rPr lang="en-US" i="1" dirty="0" smtClean="0"/>
              <a:t>    </a:t>
            </a:r>
          </a:p>
          <a:p>
            <a:pPr algn="just" rtl="0">
              <a:buNone/>
            </a:pPr>
            <a:r>
              <a:rPr lang="en-US" i="1" dirty="0" smtClean="0"/>
              <a:t> Causes for type II diabetes mellitus</a:t>
            </a:r>
            <a:endParaRPr lang="en-US" dirty="0" smtClean="0"/>
          </a:p>
          <a:p>
            <a:pPr algn="just" rtl="0">
              <a:buNone/>
            </a:pPr>
            <a:r>
              <a:rPr lang="en-US" dirty="0" smtClean="0"/>
              <a:t>     In this type of diabetes the structure and function of β cells and the blood level of insulin are normal. But the insulin receptors are reduced in number or absent in the body. The major causes for type II diabetes are:</a:t>
            </a:r>
          </a:p>
          <a:p>
            <a:pPr algn="just" rtl="0">
              <a:buNone/>
            </a:pPr>
            <a:r>
              <a:rPr lang="en-US" dirty="0" smtClean="0"/>
              <a:t>1. Hereditary disorders</a:t>
            </a:r>
          </a:p>
          <a:p>
            <a:pPr algn="just" rtl="0">
              <a:buNone/>
            </a:pPr>
            <a:r>
              <a:rPr lang="en-US" dirty="0" smtClean="0"/>
              <a:t>2. Other endocrine disorders.</a:t>
            </a:r>
          </a:p>
          <a:p>
            <a:pPr algn="just" rtl="0">
              <a:buNone/>
            </a:pPr>
            <a:r>
              <a:rPr lang="en-US" dirty="0" smtClean="0"/>
              <a:t> </a:t>
            </a:r>
          </a:p>
          <a:p>
            <a:pPr rtl="0">
              <a:buNone/>
            </a:pPr>
            <a:r>
              <a:rPr lang="en-US" dirty="0" smtClean="0"/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41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0"/>
            <a:r>
              <a:rPr lang="en-US" sz="2700" b="1" dirty="0" smtClean="0"/>
              <a:t/>
            </a:r>
            <a:br>
              <a:rPr lang="en-US" sz="2700" b="1" dirty="0" smtClean="0"/>
            </a:br>
            <a:r>
              <a:rPr lang="en-US" sz="2700" b="1" dirty="0" smtClean="0"/>
              <a:t/>
            </a:r>
            <a:br>
              <a:rPr lang="en-US" sz="2700" b="1" dirty="0" smtClean="0"/>
            </a:br>
            <a:r>
              <a:rPr lang="en-US" sz="2700" b="1" dirty="0" smtClean="0"/>
              <a:t/>
            </a:r>
            <a:br>
              <a:rPr lang="en-US" sz="2700" b="1" dirty="0" smtClean="0"/>
            </a:br>
            <a:r>
              <a:rPr lang="en-US" sz="2700" b="1" dirty="0" smtClean="0"/>
              <a:t>Differences between type I and type II diabetes mellitus</a:t>
            </a: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b="1" dirty="0" smtClean="0"/>
              <a:t> </a:t>
            </a:r>
            <a:r>
              <a:rPr lang="en-US" dirty="0" smtClean="0"/>
              <a:t/>
            </a:r>
            <a:br>
              <a:rPr lang="en-US" dirty="0" smtClean="0"/>
            </a:br>
            <a:endParaRPr lang="ar-IQ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85800" y="1600200"/>
            <a:ext cx="76200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575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0"/>
            <a:r>
              <a:rPr lang="en-US" dirty="0" smtClean="0"/>
              <a:t>Following are the signs and symptoms of diabetes mellitus: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rtl="0">
              <a:buNone/>
            </a:pPr>
            <a:r>
              <a:rPr lang="en-US" dirty="0" smtClean="0"/>
              <a:t> </a:t>
            </a:r>
          </a:p>
          <a:p>
            <a:pPr algn="just" rtl="0">
              <a:buNone/>
            </a:pPr>
            <a:r>
              <a:rPr lang="en-US" i="1" dirty="0" smtClean="0"/>
              <a:t>1. </a:t>
            </a:r>
            <a:r>
              <a:rPr lang="en-US" i="1" dirty="0" err="1" smtClean="0"/>
              <a:t>Glucosuria</a:t>
            </a:r>
            <a:endParaRPr lang="en-US" dirty="0" smtClean="0"/>
          </a:p>
          <a:p>
            <a:pPr algn="just" rtl="0">
              <a:buNone/>
            </a:pPr>
            <a:r>
              <a:rPr lang="en-US" i="1" dirty="0" smtClean="0"/>
              <a:t>2. Osmotic </a:t>
            </a:r>
            <a:r>
              <a:rPr lang="en-US" i="1" dirty="0" err="1" smtClean="0"/>
              <a:t>diuresis</a:t>
            </a:r>
            <a:endParaRPr lang="en-US" dirty="0" smtClean="0"/>
          </a:p>
          <a:p>
            <a:pPr algn="just">
              <a:buNone/>
            </a:pPr>
            <a:r>
              <a:rPr lang="en-US" i="1" dirty="0" smtClean="0"/>
              <a:t>3</a:t>
            </a:r>
            <a:r>
              <a:rPr lang="en-US" i="1" dirty="0"/>
              <a:t>. Polyuria</a:t>
            </a:r>
            <a:endParaRPr lang="en-US" dirty="0"/>
          </a:p>
          <a:p>
            <a:pPr algn="just">
              <a:buNone/>
            </a:pPr>
            <a:r>
              <a:rPr lang="en-US" i="1" dirty="0"/>
              <a:t>4. Polydipsia</a:t>
            </a:r>
            <a:endParaRPr lang="en-US" dirty="0"/>
          </a:p>
          <a:p>
            <a:pPr>
              <a:buNone/>
            </a:pPr>
            <a:r>
              <a:rPr lang="en-US" i="1" dirty="0" smtClean="0"/>
              <a:t>5</a:t>
            </a:r>
            <a:r>
              <a:rPr lang="en-US" i="1" dirty="0"/>
              <a:t>. </a:t>
            </a:r>
            <a:r>
              <a:rPr lang="en-US" i="1" dirty="0" smtClean="0"/>
              <a:t>Polyphagia</a:t>
            </a:r>
          </a:p>
          <a:p>
            <a:pPr>
              <a:buNone/>
            </a:pPr>
            <a:r>
              <a:rPr lang="en-US" i="1" dirty="0" smtClean="0"/>
              <a:t>6</a:t>
            </a:r>
            <a:r>
              <a:rPr lang="en-US" i="1" dirty="0"/>
              <a:t>. Asthenia</a:t>
            </a:r>
            <a:endParaRPr lang="en-US" dirty="0"/>
          </a:p>
          <a:p>
            <a:pPr>
              <a:buNone/>
            </a:pPr>
            <a:r>
              <a:rPr lang="en-US" i="1" dirty="0"/>
              <a:t>7. Acidosis</a:t>
            </a:r>
            <a:endParaRPr lang="en-US" dirty="0"/>
          </a:p>
          <a:p>
            <a:pPr>
              <a:buNone/>
            </a:pPr>
            <a:r>
              <a:rPr lang="en-US" dirty="0"/>
              <a:t> </a:t>
            </a:r>
            <a:r>
              <a:rPr lang="en-US" i="1" dirty="0" smtClean="0"/>
              <a:t>8</a:t>
            </a:r>
            <a:r>
              <a:rPr lang="en-US" i="1" dirty="0"/>
              <a:t>. Acetone breathing</a:t>
            </a:r>
            <a:endParaRPr lang="en-US" dirty="0"/>
          </a:p>
          <a:p>
            <a:pPr algn="just">
              <a:buNone/>
            </a:pPr>
            <a:endParaRPr lang="en-US" i="1" dirty="0" smtClean="0"/>
          </a:p>
          <a:p>
            <a:pPr algn="just">
              <a:buNone/>
            </a:pPr>
            <a:endParaRPr lang="en-US" dirty="0"/>
          </a:p>
          <a:p>
            <a:pPr algn="just" rtl="0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53676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4800" y="304800"/>
            <a:ext cx="7924800" cy="58213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dirty="0" smtClean="0"/>
              <a:t> </a:t>
            </a:r>
            <a:r>
              <a:rPr lang="en-US" i="1" dirty="0"/>
              <a:t>9. </a:t>
            </a:r>
            <a:r>
              <a:rPr lang="en-US" i="1" dirty="0" err="1"/>
              <a:t>Kussmaul</a:t>
            </a:r>
            <a:r>
              <a:rPr lang="en-US" i="1" dirty="0"/>
              <a:t> breathing</a:t>
            </a:r>
            <a:endParaRPr lang="en-US" dirty="0"/>
          </a:p>
          <a:p>
            <a:pPr algn="just">
              <a:buNone/>
            </a:pPr>
            <a:r>
              <a:rPr lang="en-US" i="1" dirty="0" smtClean="0"/>
              <a:t>10</a:t>
            </a:r>
            <a:r>
              <a:rPr lang="en-US" i="1" dirty="0"/>
              <a:t>. Circulatory shock</a:t>
            </a:r>
            <a:endParaRPr lang="en-US" dirty="0"/>
          </a:p>
          <a:p>
            <a:pPr algn="just">
              <a:buNone/>
            </a:pPr>
            <a:r>
              <a:rPr lang="en-US" i="1" dirty="0"/>
              <a:t>11. Coma</a:t>
            </a:r>
            <a:endParaRPr lang="en-US" dirty="0"/>
          </a:p>
          <a:p>
            <a:pPr algn="just" rtl="0">
              <a:buNone/>
            </a:pPr>
            <a:r>
              <a:rPr lang="en-US" dirty="0" smtClean="0"/>
              <a:t>   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1647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0"/>
            <a:r>
              <a:rPr lang="en-US" b="1" dirty="0" smtClean="0"/>
              <a:t>Complications of Diabetes Mellitus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0">
              <a:buNone/>
            </a:pPr>
            <a:r>
              <a:rPr lang="en-US" dirty="0" smtClean="0"/>
              <a:t>1.Cardiovascular complications like hypertension and myocardial infarction</a:t>
            </a:r>
          </a:p>
          <a:p>
            <a:pPr algn="just" rtl="0">
              <a:buNone/>
            </a:pPr>
            <a:r>
              <a:rPr lang="en-US" dirty="0" smtClean="0"/>
              <a:t>2. Degenerative changes in retina called diabetic retinopathy</a:t>
            </a:r>
          </a:p>
          <a:p>
            <a:pPr algn="just" rtl="0">
              <a:buNone/>
            </a:pPr>
            <a:r>
              <a:rPr lang="en-US" dirty="0" smtClean="0"/>
              <a:t>3. Degenerative changes in kidney known as diabetic nephropathy</a:t>
            </a:r>
          </a:p>
          <a:p>
            <a:pPr algn="just" rtl="0">
              <a:buNone/>
            </a:pPr>
            <a:r>
              <a:rPr lang="en-US" dirty="0" smtClean="0"/>
              <a:t>4. Degeneration of autonomic and peripheral nerves called diabetic neuropathy.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726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8077200" cy="1524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4000" dirty="0">
                <a:solidFill>
                  <a:srgbClr val="FF0000"/>
                </a:solidFill>
              </a:rPr>
              <a:t>Islets of Langerhans consist of four types </a:t>
            </a:r>
            <a:r>
              <a:rPr lang="en-US" sz="4000" dirty="0" smtClean="0">
                <a:solidFill>
                  <a:srgbClr val="FF0000"/>
                </a:solidFill>
              </a:rPr>
              <a:t>of </a:t>
            </a:r>
            <a:r>
              <a:rPr lang="en-US" sz="4000" dirty="0">
                <a:solidFill>
                  <a:srgbClr val="FF0000"/>
                </a:solidFill>
              </a:rPr>
              <a:t>Cells:</a:t>
            </a:r>
            <a:br>
              <a:rPr lang="en-US" sz="4000" dirty="0">
                <a:solidFill>
                  <a:srgbClr val="FF0000"/>
                </a:solidFill>
              </a:rPr>
            </a:br>
            <a:r>
              <a:rPr lang="en-US" b="1" dirty="0" smtClean="0"/>
              <a:t> </a:t>
            </a:r>
            <a:r>
              <a:rPr lang="en-US" dirty="0" smtClean="0"/>
              <a:t/>
            </a:r>
            <a:br>
              <a:rPr lang="en-US" dirty="0" smtClean="0"/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pPr algn="l" rtl="0">
              <a:buNone/>
            </a:pPr>
            <a:r>
              <a:rPr lang="en-US" dirty="0" smtClean="0"/>
              <a:t>1. A cells or α cells which secrete glucagon</a:t>
            </a:r>
          </a:p>
          <a:p>
            <a:pPr algn="l" rtl="0">
              <a:buNone/>
            </a:pPr>
            <a:r>
              <a:rPr lang="en-US" dirty="0" smtClean="0"/>
              <a:t>2. B cells or β cells which secrete insulin	</a:t>
            </a:r>
          </a:p>
          <a:p>
            <a:pPr algn="l" rtl="0">
              <a:buNone/>
            </a:pPr>
            <a:r>
              <a:rPr lang="en-US" dirty="0" smtClean="0"/>
              <a:t>3. D cells or δ cells which secrete somatostatin</a:t>
            </a:r>
          </a:p>
          <a:p>
            <a:pPr algn="l">
              <a:buNone/>
            </a:pPr>
            <a:r>
              <a:rPr lang="en-US" dirty="0" smtClean="0"/>
              <a:t>4. F cells or PP cells which secrete pancreatic polypeptide</a:t>
            </a:r>
            <a:endParaRPr lang="ar-IQ" dirty="0"/>
          </a:p>
        </p:txBody>
      </p:sp>
      <p:pic>
        <p:nvPicPr>
          <p:cNvPr id="4" name="Picture 4" descr="C:\Users\user\Desktop\slide6-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733800"/>
            <a:ext cx="34290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853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0"/>
            <a:r>
              <a:rPr lang="en-US" b="1" dirty="0" smtClean="0"/>
              <a:t>Diagnostic Tests for Diabetes Mellitus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None/>
            </a:pPr>
            <a:r>
              <a:rPr lang="en-US" dirty="0" smtClean="0"/>
              <a:t>Diagnosis of diabetes mellitus includes the determination of:</a:t>
            </a:r>
          </a:p>
          <a:p>
            <a:pPr algn="l" rtl="0">
              <a:buNone/>
            </a:pPr>
            <a:r>
              <a:rPr lang="en-US" dirty="0" smtClean="0"/>
              <a:t>1. Fasting blood sugar</a:t>
            </a:r>
          </a:p>
          <a:p>
            <a:pPr algn="l" rtl="0">
              <a:buNone/>
            </a:pPr>
            <a:r>
              <a:rPr lang="en-US" dirty="0" smtClean="0"/>
              <a:t>2. Postprandial blood sugar</a:t>
            </a:r>
          </a:p>
          <a:p>
            <a:pPr algn="l" rtl="0">
              <a:buNone/>
            </a:pPr>
            <a:r>
              <a:rPr lang="en-US" dirty="0" smtClean="0"/>
              <a:t>3. Glucose tolerance test (GTT)</a:t>
            </a:r>
          </a:p>
          <a:p>
            <a:pPr algn="l" rtl="0">
              <a:buNone/>
            </a:pPr>
            <a:r>
              <a:rPr lang="en-US" dirty="0" smtClean="0"/>
              <a:t>4. </a:t>
            </a:r>
            <a:r>
              <a:rPr lang="en-US" dirty="0" err="1" smtClean="0"/>
              <a:t>Glycosylated</a:t>
            </a:r>
            <a:r>
              <a:rPr lang="en-US" dirty="0" smtClean="0"/>
              <a:t> (</a:t>
            </a:r>
            <a:r>
              <a:rPr lang="en-US" dirty="0" err="1" smtClean="0"/>
              <a:t>glycated</a:t>
            </a:r>
            <a:r>
              <a:rPr lang="en-US" dirty="0" smtClean="0"/>
              <a:t>) </a:t>
            </a:r>
            <a:r>
              <a:rPr lang="en-US" dirty="0" err="1" smtClean="0"/>
              <a:t>Hb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73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0"/>
            <a:r>
              <a:rPr lang="en-US" b="1" dirty="0" smtClean="0"/>
              <a:t>HYPERACTIVITY — HYPERINSULINISM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 rtl="0">
              <a:buNone/>
            </a:pPr>
            <a:r>
              <a:rPr lang="en-US" dirty="0" smtClean="0"/>
              <a:t> </a:t>
            </a:r>
          </a:p>
          <a:p>
            <a:pPr algn="l" rtl="0">
              <a:buNone/>
            </a:pPr>
            <a:r>
              <a:rPr lang="en-US" b="1" i="1" dirty="0" smtClean="0"/>
              <a:t>Cause of </a:t>
            </a:r>
            <a:r>
              <a:rPr lang="en-US" b="1" i="1" dirty="0" err="1" smtClean="0"/>
              <a:t>Hyperinsulinism</a:t>
            </a:r>
            <a:endParaRPr lang="en-US" dirty="0" smtClean="0"/>
          </a:p>
          <a:p>
            <a:pPr algn="l" rtl="0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Hyperinsulinism</a:t>
            </a:r>
            <a:r>
              <a:rPr lang="en-US" dirty="0" smtClean="0"/>
              <a:t> occurs due to the tumor of β cells   in the islets of </a:t>
            </a:r>
            <a:r>
              <a:rPr lang="en-US" dirty="0" err="1" smtClean="0"/>
              <a:t>Langerhans</a:t>
            </a:r>
            <a:r>
              <a:rPr lang="en-US" dirty="0" smtClean="0"/>
              <a:t>.</a:t>
            </a:r>
          </a:p>
          <a:p>
            <a:pPr algn="l" rtl="0">
              <a:buNone/>
            </a:pPr>
            <a:r>
              <a:rPr lang="en-US" b="1" i="1" dirty="0" smtClean="0"/>
              <a:t>Signs and Symptoms of </a:t>
            </a:r>
            <a:r>
              <a:rPr lang="en-US" b="1" i="1" dirty="0" err="1" smtClean="0"/>
              <a:t>Hyperinsulinism</a:t>
            </a:r>
            <a:endParaRPr lang="en-US" dirty="0" smtClean="0"/>
          </a:p>
          <a:p>
            <a:pPr algn="l" rtl="0">
              <a:buNone/>
            </a:pPr>
            <a:r>
              <a:rPr lang="en-US" i="1" dirty="0" smtClean="0"/>
              <a:t>1. Hypoglycemia</a:t>
            </a:r>
            <a:endParaRPr lang="en-US" dirty="0" smtClean="0"/>
          </a:p>
          <a:p>
            <a:pPr algn="l" rtl="0">
              <a:buNone/>
            </a:pPr>
            <a:r>
              <a:rPr lang="en-US" dirty="0" smtClean="0"/>
              <a:t>The blood sugar level falls below 50 mg/</a:t>
            </a:r>
            <a:r>
              <a:rPr lang="en-US" dirty="0" err="1" smtClean="0"/>
              <a:t>dL</a:t>
            </a:r>
            <a:r>
              <a:rPr lang="en-US" dirty="0" smtClean="0"/>
              <a:t>.</a:t>
            </a:r>
          </a:p>
          <a:p>
            <a:pPr algn="l" rtl="0">
              <a:buNone/>
            </a:pPr>
            <a:r>
              <a:rPr lang="en-US" i="1" dirty="0" smtClean="0"/>
              <a:t>2. Manifestations of central nervous system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27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243262" y="2234406"/>
            <a:ext cx="2657475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57059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b="1" dirty="0" smtClean="0"/>
              <a:t>INSULIN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 rtl="0">
              <a:buNone/>
            </a:pPr>
            <a:r>
              <a:rPr lang="en-US" dirty="0" smtClean="0"/>
              <a:t>   Insulin is secreted by B cells or the β cells in the islets of Langerhans of pancreas. Insulin is a polypeptide with 51 amino acids. </a:t>
            </a:r>
          </a:p>
          <a:p>
            <a:pPr algn="just" rtl="0">
              <a:buNone/>
            </a:pPr>
            <a:r>
              <a:rPr lang="en-US" b="1" dirty="0" smtClean="0"/>
              <a:t>ACTIONS</a:t>
            </a:r>
            <a:endParaRPr lang="en-US" dirty="0" smtClean="0"/>
          </a:p>
          <a:p>
            <a:pPr algn="just" rtl="0">
              <a:buNone/>
            </a:pPr>
            <a:r>
              <a:rPr lang="en-US" dirty="0" smtClean="0"/>
              <a:t>   Insulin is the important hormone that is concerned with regulation of carbohydrate metabolism and blood sugar level. It is also concerned with metabolism of proteins and fats.</a:t>
            </a:r>
          </a:p>
        </p:txBody>
      </p:sp>
    </p:spTree>
    <p:extLst>
      <p:ext uri="{BB962C8B-B14F-4D97-AF65-F5344CB8AC3E}">
        <p14:creationId xmlns:p14="http://schemas.microsoft.com/office/powerpoint/2010/main" val="34579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b="1" dirty="0" smtClean="0"/>
              <a:t>1. On Carbohydrate Metabolism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305800" cy="5105400"/>
          </a:xfrm>
        </p:spPr>
        <p:txBody>
          <a:bodyPr>
            <a:normAutofit/>
          </a:bodyPr>
          <a:lstStyle/>
          <a:p>
            <a:pPr algn="just" rtl="0">
              <a:buNone/>
            </a:pPr>
            <a:r>
              <a:rPr lang="en-US" dirty="0" smtClean="0"/>
              <a:t>    Insulin is the only </a:t>
            </a:r>
            <a:r>
              <a:rPr lang="en-US" dirty="0" err="1" smtClean="0">
                <a:solidFill>
                  <a:srgbClr val="FF0000"/>
                </a:solidFill>
              </a:rPr>
              <a:t>antidiabetic</a:t>
            </a:r>
            <a:r>
              <a:rPr lang="en-US" dirty="0" smtClean="0">
                <a:solidFill>
                  <a:srgbClr val="FF0000"/>
                </a:solidFill>
              </a:rPr>
              <a:t> hormone </a:t>
            </a:r>
            <a:r>
              <a:rPr lang="en-US" dirty="0" smtClean="0"/>
              <a:t>secreted in the body, Insulin reduces the blood sugar level by its following actions on carbohydrate metabolism are:</a:t>
            </a:r>
          </a:p>
          <a:p>
            <a:pPr marL="0" indent="0">
              <a:buNone/>
            </a:pPr>
            <a:r>
              <a:rPr lang="en-US" dirty="0" smtClean="0"/>
              <a:t>i-Increases transport and uptake of </a:t>
            </a:r>
            <a:r>
              <a:rPr lang="en-US" dirty="0"/>
              <a:t>glucose 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ii-Promotes </a:t>
            </a:r>
            <a:r>
              <a:rPr lang="en-US" dirty="0"/>
              <a:t>peripheral utilization of glucose 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iii- </a:t>
            </a:r>
            <a:r>
              <a:rPr lang="en-US" dirty="0"/>
              <a:t>Promotes storage of glucose — glycogenesis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iv-Inhibits </a:t>
            </a:r>
            <a:r>
              <a:rPr lang="en-US" dirty="0" err="1" smtClean="0"/>
              <a:t>glycogenolysis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V-Inhibits </a:t>
            </a:r>
            <a:r>
              <a:rPr lang="en-US" dirty="0"/>
              <a:t>gluconeogenesis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571500" indent="-571500" algn="l">
              <a:buAutoNum type="romanLcPeriod"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1226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rtl="0"/>
            <a:endParaRPr lang="en-US" sz="32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0">
              <a:buNone/>
            </a:pPr>
            <a:endParaRPr lang="en-US" sz="4000" b="1" dirty="0" smtClean="0"/>
          </a:p>
          <a:p>
            <a:pPr>
              <a:buNone/>
            </a:pPr>
            <a:r>
              <a:rPr lang="en-US" sz="4000" b="1" dirty="0"/>
              <a:t>2. </a:t>
            </a:r>
            <a:r>
              <a:rPr lang="en-US" sz="4000" b="1" dirty="0" smtClean="0"/>
              <a:t>On </a:t>
            </a:r>
            <a:r>
              <a:rPr lang="en-US" sz="4000" b="1" dirty="0"/>
              <a:t>Protein </a:t>
            </a:r>
            <a:r>
              <a:rPr lang="en-US" sz="4000" b="1" dirty="0" smtClean="0"/>
              <a:t>Metabolism </a:t>
            </a:r>
            <a:endParaRPr lang="en-US" sz="4000" b="1" dirty="0"/>
          </a:p>
          <a:p>
            <a:pPr algn="just" rtl="0">
              <a:buNone/>
            </a:pPr>
            <a:r>
              <a:rPr lang="en-US" sz="4000" b="1" dirty="0" smtClean="0"/>
              <a:t>3. On Fat Metabolism</a:t>
            </a:r>
            <a:endParaRPr lang="en-US" sz="4000" dirty="0" smtClean="0"/>
          </a:p>
          <a:p>
            <a:pPr algn="just" rtl="0">
              <a:buNone/>
            </a:pPr>
            <a:r>
              <a:rPr lang="en-US" sz="4000" b="1" dirty="0" smtClean="0"/>
              <a:t>4. On Growth</a:t>
            </a:r>
            <a:endParaRPr lang="en-US" sz="4000" dirty="0" smtClean="0"/>
          </a:p>
          <a:p>
            <a:pPr rtl="0">
              <a:buNone/>
            </a:pPr>
            <a:r>
              <a:rPr lang="en-US" dirty="0" smtClean="0"/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92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3600" b="1" dirty="0" smtClean="0"/>
              <a:t>MODE OF ACTION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ar-IQ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0">
              <a:buNone/>
            </a:pPr>
            <a:r>
              <a:rPr lang="en-US" dirty="0" smtClean="0"/>
              <a:t>    On the target cells, insulin binds with the receptor protein and forms the insulin-receptor complex. This executes the action </a:t>
            </a:r>
            <a:r>
              <a:rPr lang="en-US" dirty="0" smtClean="0">
                <a:solidFill>
                  <a:srgbClr val="FF0000"/>
                </a:solidFill>
              </a:rPr>
              <a:t>by activating the intracellular enzyme system.</a:t>
            </a:r>
          </a:p>
          <a:p>
            <a:pPr algn="just" rtl="0">
              <a:buNone/>
            </a:pPr>
            <a:r>
              <a:rPr lang="en-US" dirty="0" smtClean="0"/>
              <a:t> </a:t>
            </a:r>
          </a:p>
          <a:p>
            <a:pPr algn="just" rtl="0">
              <a:buNone/>
            </a:pPr>
            <a:r>
              <a:rPr lang="en-US" b="1" dirty="0" smtClean="0"/>
              <a:t>   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66724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REGULATION OF SECRETION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n-US" dirty="0" smtClean="0">
                <a:solidFill>
                  <a:srgbClr val="FF0000"/>
                </a:solidFill>
              </a:rPr>
              <a:t>Insulin </a:t>
            </a:r>
            <a:r>
              <a:rPr lang="en-US" dirty="0">
                <a:solidFill>
                  <a:srgbClr val="FF0000"/>
                </a:solidFill>
              </a:rPr>
              <a:t>secretion is mainly regulated </a:t>
            </a:r>
            <a:r>
              <a:rPr lang="en-US" dirty="0"/>
              <a:t>by blood glucose level. </a:t>
            </a:r>
            <a:endParaRPr lang="en-US" dirty="0" smtClean="0"/>
          </a:p>
          <a:p>
            <a:pPr algn="just">
              <a:buNone/>
            </a:pPr>
            <a:r>
              <a:rPr lang="en-US" dirty="0" smtClean="0">
                <a:solidFill>
                  <a:srgbClr val="FF0000"/>
                </a:solidFill>
              </a:rPr>
              <a:t>In </a:t>
            </a:r>
            <a:r>
              <a:rPr lang="en-US" dirty="0">
                <a:solidFill>
                  <a:srgbClr val="FF0000"/>
                </a:solidFill>
              </a:rPr>
              <a:t>addition, other factors like </a:t>
            </a:r>
            <a:endParaRPr lang="en-US" dirty="0" smtClean="0">
              <a:solidFill>
                <a:srgbClr val="FF0000"/>
              </a:solidFill>
            </a:endParaRPr>
          </a:p>
          <a:p>
            <a:pPr algn="just">
              <a:buNone/>
            </a:pPr>
            <a:r>
              <a:rPr lang="en-US" dirty="0" smtClean="0"/>
              <a:t>amino </a:t>
            </a:r>
            <a:r>
              <a:rPr lang="en-US" dirty="0"/>
              <a:t>acids, 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lipid </a:t>
            </a:r>
            <a:r>
              <a:rPr lang="en-US" dirty="0"/>
              <a:t>derivatives, 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gastrointestinal </a:t>
            </a:r>
            <a:r>
              <a:rPr lang="en-US" dirty="0"/>
              <a:t>and 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endocrine </a:t>
            </a:r>
            <a:r>
              <a:rPr lang="en-US" dirty="0"/>
              <a:t>hormones 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and </a:t>
            </a:r>
            <a:r>
              <a:rPr lang="en-US" dirty="0"/>
              <a:t>autonomic nerve fibers 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also </a:t>
            </a:r>
            <a:r>
              <a:rPr lang="en-US" dirty="0"/>
              <a:t>stimulate insulin secretion.</a:t>
            </a:r>
          </a:p>
          <a:p>
            <a:endParaRPr lang="ar-IQ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492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b="1" dirty="0" smtClean="0"/>
              <a:t>GLUCAGON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0">
              <a:buNone/>
            </a:pPr>
            <a:r>
              <a:rPr lang="en-US" dirty="0" smtClean="0"/>
              <a:t>   Glucagon is secreted from A cells or α cells in the islets of </a:t>
            </a:r>
            <a:r>
              <a:rPr lang="en-US" dirty="0" err="1" smtClean="0"/>
              <a:t>Langerhans</a:t>
            </a:r>
            <a:r>
              <a:rPr lang="en-US" dirty="0" smtClean="0"/>
              <a:t> of pancreas. It is also secreted from A cells of stomach and L cells of intestine. Glucagon is a polypeptide with 29 amino acids.</a:t>
            </a:r>
          </a:p>
          <a:p>
            <a:pPr algn="just" rtl="0">
              <a:buNone/>
            </a:pPr>
            <a:r>
              <a:rPr lang="en-US" dirty="0" smtClean="0"/>
              <a:t> </a:t>
            </a:r>
          </a:p>
          <a:p>
            <a:pPr rtl="0">
              <a:buNone/>
            </a:pPr>
            <a:r>
              <a:rPr lang="en-US" dirty="0" smtClean="0"/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31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28600" y="304801"/>
            <a:ext cx="8610600" cy="2895599"/>
          </a:xfrm>
        </p:spPr>
        <p:txBody>
          <a:bodyPr>
            <a:noAutofit/>
          </a:bodyPr>
          <a:lstStyle/>
          <a:p>
            <a:pPr algn="just" rtl="0">
              <a:buNone/>
            </a:pPr>
            <a:endParaRPr lang="en-US" sz="2400" b="1" dirty="0" smtClean="0"/>
          </a:p>
          <a:p>
            <a:pPr algn="just">
              <a:buNone/>
            </a:pPr>
            <a:r>
              <a:rPr lang="en-US" sz="2400" b="1" dirty="0"/>
              <a:t>ACTIONS</a:t>
            </a:r>
            <a:endParaRPr lang="en-US" sz="2400" dirty="0"/>
          </a:p>
          <a:p>
            <a:pPr algn="just">
              <a:buNone/>
            </a:pPr>
            <a:r>
              <a:rPr lang="en-US" sz="2400" dirty="0"/>
              <a:t>    Actions of glucagon are </a:t>
            </a:r>
            <a:r>
              <a:rPr lang="en-US" sz="2400" dirty="0">
                <a:solidFill>
                  <a:srgbClr val="FF0000"/>
                </a:solidFill>
              </a:rPr>
              <a:t>antagonistic to those of  insulin.</a:t>
            </a:r>
            <a:r>
              <a:rPr lang="en-US" sz="2400" dirty="0"/>
              <a:t> It </a:t>
            </a:r>
            <a:r>
              <a:rPr lang="en-US" sz="2400" dirty="0">
                <a:solidFill>
                  <a:srgbClr val="FF0000"/>
                </a:solidFill>
              </a:rPr>
              <a:t>increases the blood sugar level </a:t>
            </a:r>
            <a:r>
              <a:rPr lang="en-US" sz="2400" dirty="0"/>
              <a:t>and peripheral utilization of lipids and facilitates the</a:t>
            </a:r>
          </a:p>
          <a:p>
            <a:pPr algn="just">
              <a:buNone/>
            </a:pPr>
            <a:r>
              <a:rPr lang="en-US" sz="2400" dirty="0"/>
              <a:t>    conversion of proteins into glucose.</a:t>
            </a:r>
          </a:p>
          <a:p>
            <a:pPr algn="just" rtl="0">
              <a:buNone/>
            </a:pPr>
            <a:endParaRPr lang="en-US" sz="2400" b="1" dirty="0" smtClean="0"/>
          </a:p>
          <a:p>
            <a:pPr algn="just" rtl="0">
              <a:buNone/>
            </a:pPr>
            <a:endParaRPr lang="en-US" sz="2400" b="1" dirty="0" smtClean="0"/>
          </a:p>
          <a:p>
            <a:pPr algn="just" rtl="0">
              <a:buNone/>
            </a:pPr>
            <a:r>
              <a:rPr lang="en-US" sz="2400" b="1" dirty="0" smtClean="0"/>
              <a:t>1. On Carbohydrate Metabolism</a:t>
            </a:r>
            <a:endParaRPr lang="en-US" sz="2400" dirty="0" smtClean="0"/>
          </a:p>
          <a:p>
            <a:pPr algn="just" rtl="0">
              <a:buNone/>
            </a:pPr>
            <a:r>
              <a:rPr lang="en-US" sz="2400" dirty="0" smtClean="0"/>
              <a:t> </a:t>
            </a:r>
            <a:r>
              <a:rPr lang="en-US" sz="2400" b="1" dirty="0" smtClean="0"/>
              <a:t>2. On Protein Metabolism</a:t>
            </a:r>
            <a:endParaRPr lang="en-US" sz="2400" dirty="0" smtClean="0"/>
          </a:p>
          <a:p>
            <a:pPr algn="just" rtl="0">
              <a:buNone/>
            </a:pPr>
            <a:r>
              <a:rPr lang="en-US" sz="2400" b="1" dirty="0" smtClean="0"/>
              <a:t>3. On Fat </a:t>
            </a:r>
            <a:r>
              <a:rPr lang="en-US" sz="2400" b="1" dirty="0" err="1" smtClean="0"/>
              <a:t>Metabolis</a:t>
            </a:r>
            <a:endParaRPr lang="en-US" sz="2400" dirty="0" smtClean="0"/>
          </a:p>
          <a:p>
            <a:pPr algn="just" rtl="0">
              <a:buNone/>
            </a:pPr>
            <a:r>
              <a:rPr lang="en-US" sz="2400" dirty="0" smtClean="0"/>
              <a:t>    </a:t>
            </a:r>
            <a:endParaRPr lang="ar-IQ" sz="2400" dirty="0"/>
          </a:p>
        </p:txBody>
      </p:sp>
    </p:spTree>
    <p:extLst>
      <p:ext uri="{BB962C8B-B14F-4D97-AF65-F5344CB8AC3E}">
        <p14:creationId xmlns:p14="http://schemas.microsoft.com/office/powerpoint/2010/main" val="60591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5991</TotalTime>
  <Words>718</Words>
  <Application>Microsoft Office PowerPoint</Application>
  <PresentationFormat>On-screen Show (4:3)</PresentationFormat>
  <Paragraphs>125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Endocrine Functions of Pancreas </vt:lpstr>
      <vt:lpstr> Islets of Langerhans consist of four types of Cells:   </vt:lpstr>
      <vt:lpstr>INSULIN</vt:lpstr>
      <vt:lpstr>1. On Carbohydrate Metabolism</vt:lpstr>
      <vt:lpstr>PowerPoint Presentation</vt:lpstr>
      <vt:lpstr>MODE OF ACTION </vt:lpstr>
      <vt:lpstr>REGULATION OF SECRETION </vt:lpstr>
      <vt:lpstr>GLUCAGON</vt:lpstr>
      <vt:lpstr>PowerPoint Presentation</vt:lpstr>
      <vt:lpstr>MODE OF ACTION</vt:lpstr>
      <vt:lpstr>SOMATOSTATIN </vt:lpstr>
      <vt:lpstr>HYPOACTIVITY — DIABETES MELLITUS</vt:lpstr>
      <vt:lpstr>Types of Diabetes Mellitus</vt:lpstr>
      <vt:lpstr>Causes of type I diabetes mellitus</vt:lpstr>
      <vt:lpstr>Type II Diabetes Mellitus</vt:lpstr>
      <vt:lpstr>   Differences between type I and type II diabetes mellitus   </vt:lpstr>
      <vt:lpstr>Following are the signs and symptoms of diabetes mellitus:</vt:lpstr>
      <vt:lpstr>PowerPoint Presentation</vt:lpstr>
      <vt:lpstr>Complications of Diabetes Mellitus</vt:lpstr>
      <vt:lpstr>Diagnostic Tests for Diabetes Mellitus</vt:lpstr>
      <vt:lpstr>HYPERACTIVITY — HYPERINSULINISM</vt:lpstr>
      <vt:lpstr>PowerPoint Presentation</vt:lpstr>
    </vt:vector>
  </TitlesOfParts>
  <Company>Enjoy My Fine Releases.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Endocrine Functions of Pancreas</dc:title>
  <dc:creator>user</dc:creator>
  <cp:lastModifiedBy>user</cp:lastModifiedBy>
  <cp:revision>34</cp:revision>
  <dcterms:created xsi:type="dcterms:W3CDTF">2020-03-31T10:48:30Z</dcterms:created>
  <dcterms:modified xsi:type="dcterms:W3CDTF">2020-04-04T20:42:50Z</dcterms:modified>
</cp:coreProperties>
</file>