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708" r:id="rId1"/>
  </p:sldMasterIdLst>
  <p:notesMasterIdLst>
    <p:notesMasterId r:id="rId28"/>
  </p:notesMasterIdLst>
  <p:sldIdLst>
    <p:sldId id="256" r:id="rId2"/>
    <p:sldId id="257" r:id="rId3"/>
    <p:sldId id="258" r:id="rId4"/>
    <p:sldId id="259" r:id="rId5"/>
    <p:sldId id="260" r:id="rId6"/>
    <p:sldId id="261" r:id="rId7"/>
    <p:sldId id="274" r:id="rId8"/>
    <p:sldId id="262" r:id="rId9"/>
    <p:sldId id="264" r:id="rId10"/>
    <p:sldId id="265" r:id="rId11"/>
    <p:sldId id="266" r:id="rId12"/>
    <p:sldId id="280" r:id="rId13"/>
    <p:sldId id="267" r:id="rId14"/>
    <p:sldId id="282" r:id="rId15"/>
    <p:sldId id="268" r:id="rId16"/>
    <p:sldId id="269" r:id="rId17"/>
    <p:sldId id="279" r:id="rId18"/>
    <p:sldId id="270" r:id="rId19"/>
    <p:sldId id="271" r:id="rId20"/>
    <p:sldId id="278" r:id="rId21"/>
    <p:sldId id="272" r:id="rId22"/>
    <p:sldId id="281" r:id="rId23"/>
    <p:sldId id="273" r:id="rId24"/>
    <p:sldId id="275" r:id="rId25"/>
    <p:sldId id="276" r:id="rId26"/>
    <p:sldId id="277" r:id="rId27"/>
  </p:sldIdLst>
  <p:sldSz cx="9144000" cy="6858000" type="screen4x3"/>
  <p:notesSz cx="6858000" cy="9144000"/>
  <p:defaultTextStyle>
    <a:defPPr>
      <a:defRPr lang="ar-IQ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>
        <p:scale>
          <a:sx n="66" d="100"/>
          <a:sy n="66" d="100"/>
        </p:scale>
        <p:origin x="-1410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IQ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006D20DD-E601-46D7-811E-4D153512DA99}" type="datetimeFigureOut">
              <a:rPr lang="ar-IQ" smtClean="0"/>
              <a:t>21/08/1438</a:t>
            </a:fld>
            <a:endParaRPr lang="ar-IQ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IQ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IQ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IQ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B22451C9-0F23-4B6D-ACC2-31190B869490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22967658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IQ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2451C9-0F23-4B6D-ACC2-31190B869490}" type="slidenum">
              <a:rPr lang="ar-IQ" smtClean="0"/>
              <a:t>13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20174719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83956B36-326B-49CC-B043-160DEB2566A3}" type="datetimeFigureOut">
              <a:rPr lang="ar-IQ" smtClean="0"/>
              <a:t>21/08/1438</a:t>
            </a:fld>
            <a:endParaRPr lang="ar-IQ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ar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D2FE2222-0A90-4B6E-9840-3365343C8D03}" type="slidenum">
              <a:rPr lang="ar-IQ" smtClean="0"/>
              <a:t>‹#›</a:t>
            </a:fld>
            <a:endParaRPr lang="ar-IQ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956B36-326B-49CC-B043-160DEB2566A3}" type="datetimeFigureOut">
              <a:rPr lang="ar-IQ" smtClean="0"/>
              <a:t>21/08/1438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FE2222-0A90-4B6E-9840-3365343C8D03}" type="slidenum">
              <a:rPr lang="ar-IQ" smtClean="0"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956B36-326B-49CC-B043-160DEB2566A3}" type="datetimeFigureOut">
              <a:rPr lang="ar-IQ" smtClean="0"/>
              <a:t>21/08/1438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FE2222-0A90-4B6E-9840-3365343C8D03}" type="slidenum">
              <a:rPr lang="ar-IQ" smtClean="0"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956B36-326B-49CC-B043-160DEB2566A3}" type="datetimeFigureOut">
              <a:rPr lang="ar-IQ" smtClean="0"/>
              <a:t>21/08/1438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FE2222-0A90-4B6E-9840-3365343C8D03}" type="slidenum">
              <a:rPr lang="ar-IQ" smtClean="0"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956B36-326B-49CC-B043-160DEB2566A3}" type="datetimeFigureOut">
              <a:rPr lang="ar-IQ" smtClean="0"/>
              <a:t>21/08/1438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FE2222-0A90-4B6E-9840-3365343C8D03}" type="slidenum">
              <a:rPr lang="ar-IQ" smtClean="0"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956B36-326B-49CC-B043-160DEB2566A3}" type="datetimeFigureOut">
              <a:rPr lang="ar-IQ" smtClean="0"/>
              <a:t>21/08/1438</a:t>
            </a:fld>
            <a:endParaRPr lang="ar-IQ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FE2222-0A90-4B6E-9840-3365343C8D03}" type="slidenum">
              <a:rPr lang="ar-IQ" smtClean="0"/>
              <a:t>‹#›</a:t>
            </a:fld>
            <a:endParaRPr lang="ar-IQ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956B36-326B-49CC-B043-160DEB2566A3}" type="datetimeFigureOut">
              <a:rPr lang="ar-IQ" smtClean="0"/>
              <a:t>21/08/1438</a:t>
            </a:fld>
            <a:endParaRPr lang="ar-IQ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FE2222-0A90-4B6E-9840-3365343C8D03}" type="slidenum">
              <a:rPr lang="ar-IQ" smtClean="0"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956B36-326B-49CC-B043-160DEB2566A3}" type="datetimeFigureOut">
              <a:rPr lang="ar-IQ" smtClean="0"/>
              <a:t>21/08/1438</a:t>
            </a:fld>
            <a:endParaRPr lang="ar-IQ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FE2222-0A90-4B6E-9840-3365343C8D03}" type="slidenum">
              <a:rPr lang="ar-IQ" smtClean="0"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956B36-326B-49CC-B043-160DEB2566A3}" type="datetimeFigureOut">
              <a:rPr lang="ar-IQ" smtClean="0"/>
              <a:t>21/08/1438</a:t>
            </a:fld>
            <a:endParaRPr lang="ar-IQ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FE2222-0A90-4B6E-9840-3365343C8D03}" type="slidenum">
              <a:rPr lang="ar-IQ" smtClean="0"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956B36-326B-49CC-B043-160DEB2566A3}" type="datetimeFigureOut">
              <a:rPr lang="ar-IQ" smtClean="0"/>
              <a:t>21/08/1438</a:t>
            </a:fld>
            <a:endParaRPr lang="ar-IQ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FE2222-0A90-4B6E-9840-3365343C8D03}" type="slidenum">
              <a:rPr lang="ar-IQ" smtClean="0"/>
              <a:t>‹#›</a:t>
            </a:fld>
            <a:endParaRPr lang="ar-IQ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ar-IQ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956B36-326B-49CC-B043-160DEB2566A3}" type="datetimeFigureOut">
              <a:rPr lang="ar-IQ" smtClean="0"/>
              <a:t>21/08/1438</a:t>
            </a:fld>
            <a:endParaRPr lang="ar-IQ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ar-IQ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FE2222-0A90-4B6E-9840-3365343C8D03}" type="slidenum">
              <a:rPr lang="ar-IQ" smtClean="0"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83956B36-326B-49CC-B043-160DEB2566A3}" type="datetimeFigureOut">
              <a:rPr lang="ar-IQ" smtClean="0"/>
              <a:t>21/08/1438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ar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D2FE2222-0A90-4B6E-9840-3365343C8D03}" type="slidenum">
              <a:rPr lang="ar-IQ" smtClean="0"/>
              <a:t>‹#›</a:t>
            </a:fld>
            <a:endParaRPr lang="ar-IQ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914400" rtl="1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rtl="1" eaLnBrk="1" hangingPunct="1">
        <a:defRPr>
          <a:solidFill>
            <a:schemeClr val="tx2"/>
          </a:solidFill>
        </a:defRPr>
      </a:lvl2pPr>
      <a:lvl3pPr rtl="1" eaLnBrk="1" hangingPunct="1">
        <a:defRPr>
          <a:solidFill>
            <a:schemeClr val="tx2"/>
          </a:solidFill>
        </a:defRPr>
      </a:lvl3pPr>
      <a:lvl4pPr rtl="1" eaLnBrk="1" hangingPunct="1">
        <a:defRPr>
          <a:solidFill>
            <a:schemeClr val="tx2"/>
          </a:solidFill>
        </a:defRPr>
      </a:lvl4pPr>
      <a:lvl5pPr rtl="1" eaLnBrk="1" hangingPunct="1">
        <a:defRPr>
          <a:solidFill>
            <a:schemeClr val="tx2"/>
          </a:solidFill>
        </a:defRPr>
      </a:lvl5pPr>
      <a:lvl6pPr rtl="1" eaLnBrk="1" hangingPunct="1">
        <a:defRPr>
          <a:solidFill>
            <a:schemeClr val="tx2"/>
          </a:solidFill>
        </a:defRPr>
      </a:lvl6pPr>
      <a:lvl7pPr rtl="1" eaLnBrk="1" hangingPunct="1">
        <a:defRPr>
          <a:solidFill>
            <a:schemeClr val="tx2"/>
          </a:solidFill>
        </a:defRPr>
      </a:lvl7pPr>
      <a:lvl8pPr rtl="1" eaLnBrk="1" hangingPunct="1">
        <a:defRPr>
          <a:solidFill>
            <a:schemeClr val="tx2"/>
          </a:solidFill>
        </a:defRPr>
      </a:lvl8pPr>
      <a:lvl9pPr rtl="1" eaLnBrk="1" hangingPunct="1">
        <a:defRPr>
          <a:solidFill>
            <a:schemeClr val="tx2"/>
          </a:solidFill>
        </a:defRPr>
      </a:lvl9pPr>
    </p:titleStyle>
    <p:bodyStyle>
      <a:lvl1pPr marL="342900" indent="-274320" algn="r" defTabSz="914400" rtl="1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r" defTabSz="914400" rtl="1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r" defTabSz="914400" rtl="1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r" defTabSz="914400" rtl="1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r" defTabSz="914400" rtl="1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r" defTabSz="914400" rtl="1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r" defTabSz="914400" rtl="1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r" defTabSz="914400" rtl="1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r" defTabSz="914400" rtl="1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99592" y="2708476"/>
            <a:ext cx="7147129" cy="576508"/>
          </a:xfrm>
        </p:spPr>
        <p:txBody>
          <a:bodyPr>
            <a:noAutofit/>
          </a:bodyPr>
          <a:lstStyle/>
          <a:p>
            <a:pPr algn="ctr" rtl="0"/>
            <a:r>
              <a:rPr lang="en-US" sz="5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Aminoglycosides</a:t>
            </a:r>
            <a:endParaRPr lang="ar-IQ" sz="5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67544" y="3717032"/>
            <a:ext cx="7992888" cy="1800199"/>
          </a:xfrm>
        </p:spPr>
        <p:txBody>
          <a:bodyPr>
            <a:noAutofit/>
          </a:bodyPr>
          <a:lstStyle/>
          <a:p>
            <a:pPr algn="ctr" rtl="0"/>
            <a:r>
              <a:rPr lang="en-US" sz="2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Assist </a:t>
            </a:r>
            <a:r>
              <a:rPr lang="en-US" sz="24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. Prof </a:t>
            </a:r>
            <a:r>
              <a:rPr lang="en-US" sz="2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. Karima F. Ali</a:t>
            </a:r>
          </a:p>
          <a:p>
            <a:pPr algn="ctr" rtl="0"/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AL-Mustansiriyah university</a:t>
            </a:r>
          </a:p>
          <a:p>
            <a:pPr algn="ctr" rtl="0"/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College of pharmacy</a:t>
            </a:r>
            <a:endParaRPr lang="ar-IQ" sz="2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67544" y="476673"/>
            <a:ext cx="8136904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0"/>
            <a:r>
              <a:rPr lang="en-US" sz="48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Pharmaceutical chemistry</a:t>
            </a:r>
            <a:br>
              <a:rPr lang="en-US" sz="48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4000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Times New Roman" pitchFamily="18" charset="0"/>
                <a:cs typeface="Times New Roman" pitchFamily="18" charset="0"/>
              </a:rPr>
              <a:t>Antibacterial Antibiotics</a:t>
            </a:r>
            <a:endParaRPr lang="ar-IQ" sz="4000" dirty="0">
              <a:solidFill>
                <a:schemeClr val="accent1">
                  <a:lumMod val="40000"/>
                  <a:lumOff val="6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15589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552" y="764704"/>
            <a:ext cx="8064896" cy="5688632"/>
          </a:xfrm>
        </p:spPr>
        <p:txBody>
          <a:bodyPr>
            <a:normAutofit/>
          </a:bodyPr>
          <a:lstStyle/>
          <a:p>
            <a:pPr algn="just" rtl="0">
              <a:buFont typeface="Wingdings" pitchFamily="2" charset="2"/>
              <a:buChar char="v"/>
            </a:pPr>
            <a:r>
              <a:rPr lang="en-US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Methylation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at either the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6</a:t>
            </a:r>
            <a:r>
              <a:rPr lang="hy-AM" sz="2800" dirty="0" smtClean="0">
                <a:latin typeface="Times New Roman" pitchFamily="18" charset="0"/>
                <a:cs typeface="Times New Roman" pitchFamily="18" charset="0"/>
              </a:rPr>
              <a:t>՝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-carbon or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6</a:t>
            </a:r>
            <a:r>
              <a:rPr lang="hy-AM" sz="2800" dirty="0" smtClean="0">
                <a:latin typeface="Times New Roman" pitchFamily="18" charset="0"/>
                <a:cs typeface="Times New Roman" pitchFamily="18" charset="0"/>
              </a:rPr>
              <a:t>՝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amino positions does not lower appreciably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antibacterial activity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and confers resistance to enzymatic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acetylation of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6</a:t>
            </a:r>
            <a:r>
              <a:rPr lang="hy-AM" sz="2800" dirty="0" smtClean="0">
                <a:latin typeface="Times New Roman" pitchFamily="18" charset="0"/>
                <a:cs typeface="Times New Roman" pitchFamily="18" charset="0"/>
              </a:rPr>
              <a:t>՝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amino group. 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just" rtl="0">
              <a:buFont typeface="Wingdings" pitchFamily="2" charset="2"/>
              <a:buChar char="v"/>
            </a:pPr>
            <a:r>
              <a:rPr lang="en-US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Removal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of the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hy-AM" sz="2800" dirty="0" smtClean="0">
                <a:latin typeface="Times New Roman" pitchFamily="18" charset="0"/>
                <a:cs typeface="Times New Roman" pitchFamily="18" charset="0"/>
              </a:rPr>
              <a:t>՝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hydroxyl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or the 4</a:t>
            </a:r>
            <a:r>
              <a:rPr lang="hy-AM" sz="2800" dirty="0" smtClean="0">
                <a:latin typeface="Times New Roman" pitchFamily="18" charset="0"/>
                <a:cs typeface="Times New Roman" pitchFamily="18" charset="0"/>
              </a:rPr>
              <a:t>՝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hydroxyl group or both in the </a:t>
            </a:r>
            <a:r>
              <a:rPr lang="en-US" sz="2800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kanamycins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(e.g.,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hy-AM" sz="2800" dirty="0" smtClean="0">
                <a:latin typeface="Times New Roman" pitchFamily="18" charset="0"/>
                <a:cs typeface="Times New Roman" pitchFamily="18" charset="0"/>
              </a:rPr>
              <a:t>՝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,4</a:t>
            </a:r>
            <a:r>
              <a:rPr lang="hy-AM" sz="2800" dirty="0" smtClean="0">
                <a:latin typeface="Times New Roman" pitchFamily="18" charset="0"/>
                <a:cs typeface="Times New Roman" pitchFamily="18" charset="0"/>
              </a:rPr>
              <a:t>՝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- dideoxykanamycin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B or dibekacin) does not reduce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antibacterial potency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. 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just" rtl="0">
              <a:buFont typeface="Wingdings" pitchFamily="2" charset="2"/>
              <a:buChar char="v"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US" sz="2800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gentamicins </a:t>
            </a:r>
            <a:r>
              <a:rPr lang="en-US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lack </a:t>
            </a:r>
            <a:r>
              <a:rPr lang="en-US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oxygen functions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at these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positions.</a:t>
            </a:r>
          </a:p>
          <a:p>
            <a:pPr algn="just" rtl="0">
              <a:buFont typeface="Wingdings" pitchFamily="2" charset="2"/>
              <a:buChar char="v"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sisomicin and netilmicin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, which also 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have a 4՝5՝-double bond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algn="just" rtl="0">
              <a:buFont typeface="Wingdings" pitchFamily="2" charset="2"/>
              <a:buChar char="v"/>
            </a:pPr>
            <a:endParaRPr lang="ar-IQ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752036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552" y="764704"/>
            <a:ext cx="8136904" cy="5688632"/>
          </a:xfrm>
        </p:spPr>
        <p:txBody>
          <a:bodyPr>
            <a:normAutofit/>
          </a:bodyPr>
          <a:lstStyle/>
          <a:p>
            <a:pPr marL="68580" indent="0" algn="l" rtl="0">
              <a:buNone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So these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derivatives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is not inactivated by phosphotransferase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enzymes that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phosphorylate the 3</a:t>
            </a:r>
            <a:r>
              <a:rPr lang="hy-AM" sz="2800" dirty="0" smtClean="0">
                <a:latin typeface="Times New Roman" pitchFamily="18" charset="0"/>
                <a:cs typeface="Times New Roman" pitchFamily="18" charset="0"/>
              </a:rPr>
              <a:t>՝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hydroxyl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group. 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l" rtl="0">
              <a:buFont typeface="Wingdings" pitchFamily="2" charset="2"/>
              <a:buChar char="v"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Evidently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, the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hy-AM" sz="2800" dirty="0" smtClean="0">
                <a:latin typeface="Times New Roman" pitchFamily="18" charset="0"/>
                <a:cs typeface="Times New Roman" pitchFamily="18" charset="0"/>
              </a:rPr>
              <a:t>՝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-phosphorylated derivatives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have very low affinity for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aminoglycoside-binding sites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in bacterial ribosomes. 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l" rtl="0">
              <a:buFont typeface="Wingdings" pitchFamily="2" charset="2"/>
              <a:buChar char="v"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Few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modifications of 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ring II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deoxystreptamine)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functional groups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are possible without appreciable loss of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activity in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most of the aminoglycosides. 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68580" indent="0" algn="l" rtl="0">
              <a:buNone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 The C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-amino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group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of kanamycin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A can be acylated (e.g.,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Amikacin), however, with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activity largely retained. 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68580" indent="0" algn="l" rtl="0">
              <a:buNone/>
            </a:pPr>
            <a:endParaRPr lang="ar-IQ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74906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836712"/>
            <a:ext cx="8016304" cy="5616624"/>
          </a:xfrm>
        </p:spPr>
        <p:txBody>
          <a:bodyPr>
            <a:normAutofit/>
          </a:bodyPr>
          <a:lstStyle/>
          <a:p>
            <a:pPr marL="68580" indent="0" algn="just" rtl="0">
              <a:buNone/>
            </a:pP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 Netilmicin(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1-N-ethylsisomicin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) 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semisynthetic derivative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prepared by reductive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ethylation of NH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of 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in sisomicin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retains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the antibacterial potency of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sisomicin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and is resistant to several additional bacteria-inactivating enzymes.</a:t>
            </a:r>
          </a:p>
          <a:p>
            <a:pPr marL="68580" indent="0" algn="l" rtl="0">
              <a:buNone/>
            </a:pP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68580" indent="0" algn="l" rtl="0">
              <a:buNone/>
            </a:pP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 marL="68580" indent="0" algn="l" rtl="0">
              <a:buNone/>
            </a:pP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68580" indent="0" algn="l" rtl="0">
              <a:buNone/>
            </a:pP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 marL="68580" indent="0" algn="l" rtl="0">
              <a:buNone/>
            </a:pP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68580" indent="0" algn="l" rtl="0">
              <a:buNone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        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sisomicin</a:t>
            </a:r>
            <a:endParaRPr lang="ar-IQ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862" r="11715"/>
          <a:stretch/>
        </p:blipFill>
        <p:spPr bwMode="auto">
          <a:xfrm>
            <a:off x="4716016" y="3356992"/>
            <a:ext cx="3767833" cy="22322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3573016"/>
            <a:ext cx="3960440" cy="22322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Rectangle 3"/>
          <p:cNvSpPr/>
          <p:nvPr/>
        </p:nvSpPr>
        <p:spPr>
          <a:xfrm>
            <a:off x="5940152" y="5737324"/>
            <a:ext cx="254369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Netilmicin</a:t>
            </a:r>
            <a:endParaRPr lang="ar-IQ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Oval 4"/>
          <p:cNvSpPr/>
          <p:nvPr/>
        </p:nvSpPr>
        <p:spPr>
          <a:xfrm rot="19132371">
            <a:off x="6152553" y="3268362"/>
            <a:ext cx="1382557" cy="1008112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IQ"/>
          </a:p>
        </p:txBody>
      </p:sp>
      <p:sp>
        <p:nvSpPr>
          <p:cNvPr id="6" name="TextBox 5"/>
          <p:cNvSpPr txBox="1"/>
          <p:nvPr/>
        </p:nvSpPr>
        <p:spPr>
          <a:xfrm>
            <a:off x="2483768" y="4473116"/>
            <a:ext cx="164373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dirty="0" smtClean="0"/>
              <a:t>1</a:t>
            </a:r>
            <a:endParaRPr lang="ar-IQ" dirty="0"/>
          </a:p>
        </p:txBody>
      </p:sp>
      <p:sp>
        <p:nvSpPr>
          <p:cNvPr id="7" name="Oval 6"/>
          <p:cNvSpPr/>
          <p:nvPr/>
        </p:nvSpPr>
        <p:spPr>
          <a:xfrm rot="19130612">
            <a:off x="2299283" y="3934483"/>
            <a:ext cx="900766" cy="800174"/>
          </a:xfrm>
          <a:prstGeom prst="ellipse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IQ"/>
          </a:p>
        </p:txBody>
      </p:sp>
      <p:sp>
        <p:nvSpPr>
          <p:cNvPr id="2" name="Oval 1"/>
          <p:cNvSpPr/>
          <p:nvPr/>
        </p:nvSpPr>
        <p:spPr>
          <a:xfrm>
            <a:off x="4716016" y="3861048"/>
            <a:ext cx="565212" cy="668324"/>
          </a:xfrm>
          <a:prstGeom prst="ellipse">
            <a:avLst/>
          </a:prstGeom>
          <a:noFill/>
          <a:ln w="3810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IQ"/>
          </a:p>
        </p:txBody>
      </p:sp>
      <p:sp>
        <p:nvSpPr>
          <p:cNvPr id="10" name="Oval 9"/>
          <p:cNvSpPr/>
          <p:nvPr/>
        </p:nvSpPr>
        <p:spPr>
          <a:xfrm>
            <a:off x="755576" y="4195210"/>
            <a:ext cx="648072" cy="486562"/>
          </a:xfrm>
          <a:prstGeom prst="ellipse">
            <a:avLst/>
          </a:prstGeom>
          <a:noFill/>
          <a:ln w="3810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35365924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1560" y="764704"/>
            <a:ext cx="7992888" cy="5760640"/>
          </a:xfrm>
        </p:spPr>
        <p:txBody>
          <a:bodyPr>
            <a:normAutofit/>
          </a:bodyPr>
          <a:lstStyle/>
          <a:p>
            <a:pPr marL="68580" indent="0" algn="just" rtl="0">
              <a:buNone/>
            </a:pP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Ring III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functional groups appear to be somewhat less</a:t>
            </a:r>
          </a:p>
          <a:p>
            <a:pPr marL="68580" indent="0" algn="just" rtl="0">
              <a:buNone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sensitive to structural changes than those of either ring I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or ring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II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68580" indent="0" algn="just" rtl="0">
              <a:buNone/>
            </a:pP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1.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The 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hy-AM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՝՝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deoxygentamicins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are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significantly less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active than their </a:t>
            </a:r>
            <a:r>
              <a:rPr lang="en-US" sz="2800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hy-AM" sz="2800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՝՝</a:t>
            </a:r>
            <a:r>
              <a:rPr lang="en-US" sz="2800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2800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hydroxyl </a:t>
            </a:r>
            <a:r>
              <a:rPr lang="en-US" sz="2800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counterparts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marL="68580" indent="0" algn="just" rtl="0">
              <a:buNone/>
            </a:pP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2.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The 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hy-AM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՝՝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amino derivatives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(seldomycins) are highly active. 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68580" indent="0" algn="just" rtl="0">
              <a:buNone/>
            </a:pP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3.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The 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hy-AM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՝՝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amino group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of gentamicins may be 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primary 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or secondary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with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high antibacterial potency. Furthermore, 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68580" indent="0" algn="just" rtl="0">
              <a:buNone/>
            </a:pP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4.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The 4</a:t>
            </a:r>
            <a:r>
              <a:rPr lang="hy-AM" sz="2800" dirty="0" smtClean="0">
                <a:latin typeface="Times New Roman" pitchFamily="18" charset="0"/>
                <a:cs typeface="Times New Roman" pitchFamily="18" charset="0"/>
              </a:rPr>
              <a:t>՝՝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hydroxyl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group may be axial or equatorial with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little change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in potency.</a:t>
            </a:r>
            <a:endParaRPr lang="ar-IQ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018292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745152"/>
          </a:xfrm>
        </p:spPr>
        <p:txBody>
          <a:bodyPr/>
          <a:lstStyle/>
          <a:p>
            <a:pPr rtl="0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Gentamicin structure</a:t>
            </a:r>
            <a:endParaRPr lang="ar-IQ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Content Placeholder 3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  <a14:imgEffect>
                      <a14:brightnessContrast contrast="-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1680" y="1916832"/>
            <a:ext cx="5256584" cy="30045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6" name="Straight Arrow Connector 5"/>
          <p:cNvCxnSpPr/>
          <p:nvPr/>
        </p:nvCxnSpPr>
        <p:spPr>
          <a:xfrm>
            <a:off x="1619672" y="3109030"/>
            <a:ext cx="1224136" cy="82402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611560" y="2708920"/>
            <a:ext cx="1512168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Ring lll</a:t>
            </a:r>
            <a:endParaRPr lang="ar-IQ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 flipH="1">
            <a:off x="5180338" y="1772816"/>
            <a:ext cx="1440160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/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Ring l</a:t>
            </a:r>
            <a:endParaRPr lang="ar-IQ" sz="20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4" name="Straight Arrow Connector 13"/>
          <p:cNvCxnSpPr/>
          <p:nvPr/>
        </p:nvCxnSpPr>
        <p:spPr>
          <a:xfrm flipH="1">
            <a:off x="4932040" y="2172926"/>
            <a:ext cx="360040" cy="39197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485871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1560" y="692696"/>
            <a:ext cx="8064896" cy="5688632"/>
          </a:xfrm>
        </p:spPr>
        <p:txBody>
          <a:bodyPr/>
          <a:lstStyle/>
          <a:p>
            <a:pPr marL="68580" indent="0" algn="l" rtl="0">
              <a:buNone/>
            </a:pPr>
            <a:r>
              <a:rPr lang="en-US" sz="3200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Products</a:t>
            </a:r>
          </a:p>
          <a:p>
            <a:pPr marL="68580" indent="0" algn="l" rtl="0">
              <a:buNone/>
            </a:pPr>
            <a:r>
              <a:rPr lang="en-US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Streptomycin Sulfate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, Streptomycin acts as </a:t>
            </a:r>
            <a:r>
              <a:rPr lang="en-US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 triacidic base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through the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effect of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its two strongly basic guanidino groups and the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more weakly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basic methylamino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group</a:t>
            </a:r>
          </a:p>
          <a:p>
            <a:pPr marL="68580" indent="0" algn="l" rtl="0">
              <a:buNone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marL="68580" indent="0" algn="l" rtl="0"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marL="68580" indent="0" algn="l" rtl="0">
              <a:buNone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marL="68580" indent="0" algn="l" rtl="0"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marL="68580" indent="0" algn="l" rtl="0">
              <a:buNone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marL="68580" indent="0" algn="l" rtl="0"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marL="68580" indent="0" algn="l" rtl="0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Acid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hydrolysis yields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streptidine and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streptobiosamine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 marL="68580" indent="0" algn="l" rtl="0">
              <a:buNone/>
            </a:pPr>
            <a:endParaRPr lang="ar-IQ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5736" y="2348880"/>
            <a:ext cx="5328592" cy="25202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Oval 3"/>
          <p:cNvSpPr/>
          <p:nvPr/>
        </p:nvSpPr>
        <p:spPr>
          <a:xfrm>
            <a:off x="4499992" y="2348880"/>
            <a:ext cx="1850504" cy="864096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IQ"/>
          </a:p>
        </p:txBody>
      </p:sp>
      <p:sp>
        <p:nvSpPr>
          <p:cNvPr id="5" name="Oval 4"/>
          <p:cNvSpPr/>
          <p:nvPr/>
        </p:nvSpPr>
        <p:spPr>
          <a:xfrm rot="14893574">
            <a:off x="5812809" y="3585950"/>
            <a:ext cx="1093860" cy="1407263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IQ"/>
          </a:p>
        </p:txBody>
      </p:sp>
      <p:sp>
        <p:nvSpPr>
          <p:cNvPr id="6" name="Oval 5"/>
          <p:cNvSpPr/>
          <p:nvPr/>
        </p:nvSpPr>
        <p:spPr>
          <a:xfrm>
            <a:off x="4211960" y="4149080"/>
            <a:ext cx="648072" cy="565212"/>
          </a:xfrm>
          <a:prstGeom prst="ellipse">
            <a:avLst/>
          </a:prstGeom>
          <a:noFill/>
          <a:ln w="381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3652907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552" y="764704"/>
            <a:ext cx="8064896" cy="5616624"/>
          </a:xfrm>
        </p:spPr>
        <p:txBody>
          <a:bodyPr>
            <a:normAutofit fontScale="92500"/>
          </a:bodyPr>
          <a:lstStyle/>
          <a:p>
            <a:pPr marL="68580" indent="0" algn="just" rtl="0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Because streptomycin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is not absorbed when given orally or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destroyed significantly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in the GI tract, at one time it was used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rather widely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in the treatment of infections of the intestinal tract.</a:t>
            </a:r>
          </a:p>
          <a:p>
            <a:pPr marL="68580" indent="0" algn="just" rtl="0"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For systemic action, streptomycin usually is given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by intramuscular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injection. The organism that produces streptomycin, S.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griseus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, also</a:t>
            </a:r>
          </a:p>
          <a:p>
            <a:pPr marL="68580" indent="0" algn="just" rtl="0"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produces several other antibiotic compounds</a:t>
            </a:r>
            <a:r>
              <a:rPr lang="en-US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Hydroxystreptomycin,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marL="68580" indent="0" algn="just" rtl="0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Mannisidostreptomycin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, and cycloheximide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marL="68580" indent="0" algn="just" rtl="0">
              <a:buNone/>
            </a:pPr>
            <a:r>
              <a:rPr lang="en-US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Hydroxystreptomycin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differs from streptomycin in having a</a:t>
            </a:r>
          </a:p>
          <a:p>
            <a:pPr marL="68580" indent="0" algn="just" rtl="0">
              <a:buNone/>
            </a:pPr>
            <a:r>
              <a:rPr lang="en-US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hydroxyl group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in place of one of the hydrogen atoms of the</a:t>
            </a:r>
          </a:p>
          <a:p>
            <a:pPr marL="68580" indent="0" algn="just" rtl="0">
              <a:buNone/>
            </a:pPr>
            <a:r>
              <a:rPr lang="en-US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streptose methyl group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. 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marL="68580" indent="0" algn="just" rtl="0">
              <a:buNone/>
            </a:pPr>
            <a:r>
              <a:rPr lang="en-US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Mannisidostreptomycin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has a 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mannose residue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attached in glycosidic linkage through the 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hydroxyl group </a:t>
            </a:r>
            <a:r>
              <a:rPr lang="en-US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at C-4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of the N-methyl-L-glucosamine moiety. Of these, only cycloheximide has achieved importance as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 medicinally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useful substance.</a:t>
            </a:r>
            <a:endParaRPr lang="ar-IQ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626470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764704"/>
            <a:ext cx="7776864" cy="44644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Rectangle 3"/>
          <p:cNvSpPr/>
          <p:nvPr/>
        </p:nvSpPr>
        <p:spPr>
          <a:xfrm>
            <a:off x="1979712" y="5229199"/>
            <a:ext cx="470440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Chemical structure of streptomycin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776512" y="1228110"/>
            <a:ext cx="283320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endParaRPr lang="ar-IQ" dirty="0"/>
          </a:p>
        </p:txBody>
      </p:sp>
    </p:spTree>
    <p:extLst>
      <p:ext uri="{BB962C8B-B14F-4D97-AF65-F5344CB8AC3E}">
        <p14:creationId xmlns:p14="http://schemas.microsoft.com/office/powerpoint/2010/main" val="11793808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764704"/>
            <a:ext cx="8136904" cy="5688632"/>
          </a:xfrm>
        </p:spPr>
        <p:txBody>
          <a:bodyPr>
            <a:normAutofit/>
          </a:bodyPr>
          <a:lstStyle/>
          <a:p>
            <a:pPr marL="68580" indent="0" algn="l" rtl="0">
              <a:buNone/>
            </a:pPr>
            <a:r>
              <a:rPr lang="en-US" sz="2800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Neomycin </a:t>
            </a:r>
            <a:r>
              <a:rPr lang="en-US" sz="2800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Sulfate</a:t>
            </a:r>
          </a:p>
          <a:p>
            <a:pPr marL="68580" indent="0" algn="l" rtl="0">
              <a:buNone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marL="68580" indent="0" algn="l" rtl="0"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marL="68580" indent="0" algn="l" rtl="0">
              <a:buNone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marL="68580" indent="0" algn="l" rtl="0"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marL="68580" indent="0" algn="l" rtl="0">
              <a:buNone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marL="68580" indent="0" algn="just" rtl="0"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marL="68580" indent="0" algn="just" rtl="0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It is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considered one of the most useful antibiotics for the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treatment of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GI infections,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It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has broad-spectrum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activity against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various organisms and shows a low incidence of 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toxic and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hypersensitivity reactions. It is absorbed very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slightly from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the digestive tract, so its oral use ordinarily does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not produce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any systemic effect.</a:t>
            </a:r>
          </a:p>
          <a:p>
            <a:pPr marL="68580" indent="0" algn="just" rtl="0">
              <a:buNone/>
            </a:pPr>
            <a:endParaRPr lang="ar-IQ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351" r="7080"/>
          <a:stretch/>
        </p:blipFill>
        <p:spPr bwMode="auto">
          <a:xfrm>
            <a:off x="2322286" y="1268760"/>
            <a:ext cx="4769994" cy="27363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606316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552" y="692696"/>
            <a:ext cx="8064896" cy="5139933"/>
          </a:xfrm>
        </p:spPr>
        <p:txBody>
          <a:bodyPr/>
          <a:lstStyle/>
          <a:p>
            <a:pPr marL="68580" indent="0" algn="l" rtl="0"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neomycin B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differs from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neomycin C by the nature of the sugar attached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terminally to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D-ribose. </a:t>
            </a:r>
            <a:r>
              <a:rPr lang="en-US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That sugar, called neosamine B, 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differs from </a:t>
            </a:r>
            <a:r>
              <a:rPr lang="en-US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neosamine C </a:t>
            </a:r>
            <a:r>
              <a:rPr lang="en-US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in its stereochemistry</a:t>
            </a:r>
            <a:r>
              <a:rPr lang="en-US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ar-IQ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3"/>
          <p:cNvPicPr/>
          <p:nvPr/>
        </p:nvPicPr>
        <p:blipFill>
          <a:blip r:embed="rId2"/>
          <a:stretch>
            <a:fillRect/>
          </a:stretch>
        </p:blipFill>
        <p:spPr>
          <a:xfrm>
            <a:off x="1259632" y="2060848"/>
            <a:ext cx="7416824" cy="44644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45818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490" y="692696"/>
            <a:ext cx="7024744" cy="576064"/>
          </a:xfrm>
        </p:spPr>
        <p:txBody>
          <a:bodyPr>
            <a:normAutofit fontScale="90000"/>
          </a:bodyPr>
          <a:lstStyle/>
          <a:p>
            <a:pPr rtl="0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Aminoglycosides</a:t>
            </a:r>
            <a:endParaRPr lang="ar-IQ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552" y="1340768"/>
            <a:ext cx="8136904" cy="5184576"/>
          </a:xfrm>
        </p:spPr>
        <p:txBody>
          <a:bodyPr>
            <a:normAutofit lnSpcReduction="10000"/>
          </a:bodyPr>
          <a:lstStyle/>
          <a:p>
            <a:pPr marL="68580" indent="0" algn="just" rtl="0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Streptomycin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first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aminoglycoside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antibiotic used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in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chemotherapy isolated from the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actinomycetes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and, particularly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, from the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genus Streptomyces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. Among the many antibiotics isolated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from that genus, several compounds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closely related in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structure to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streptomycin. Six of them—kanamycin, neomycin,</a:t>
            </a:r>
          </a:p>
          <a:p>
            <a:pPr marL="68580" indent="0" algn="just" rtl="0"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paromomycin, gentamicin, tobramycin, and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netilmicin are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marketed in the United States. Amikacin,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 semisynthetic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derivative of kanamycin A, has been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added, and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it is possible that additional aminoglycosides will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be introduced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in the future.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All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aminoglycoside antibiotics are absorbed very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poorly following oral administration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, and some of them (kanamycin,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neomycin, and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paromomycin) are administered by that route for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the treatment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of GI infections. Because of their potent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broadspectrum antimicrobial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activity,</a:t>
            </a:r>
            <a:endParaRPr lang="ar-IQ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89096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764704"/>
            <a:ext cx="8136903" cy="57606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204432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552" y="692696"/>
            <a:ext cx="8136904" cy="5688632"/>
          </a:xfrm>
        </p:spPr>
        <p:txBody>
          <a:bodyPr>
            <a:normAutofit/>
          </a:bodyPr>
          <a:lstStyle/>
          <a:p>
            <a:pPr marL="68580" indent="0" algn="l" rtl="0">
              <a:buNone/>
            </a:pPr>
            <a:r>
              <a:rPr lang="en-US" sz="2800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Kanamycin </a:t>
            </a:r>
            <a:r>
              <a:rPr lang="en-US" sz="2800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Sulfate</a:t>
            </a:r>
          </a:p>
          <a:p>
            <a:pPr marL="68580" indent="0" algn="l" rtl="0"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marL="68580" indent="0" algn="l" rtl="0">
              <a:buNone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marL="68580" indent="0" algn="l" rtl="0"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marL="68580" indent="0" algn="l" rtl="0">
              <a:buNone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marL="68580" indent="0" algn="l" rtl="0"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marL="68580" indent="0" algn="l" rtl="0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Chromatography showed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that S. kanamyceticus elaborates three closely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related structures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: kanamycins A, B, and C.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Commercially available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kanamycin is almost pure </a:t>
            </a:r>
            <a:r>
              <a:rPr lang="en-US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kanamycin A, the 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least toxic </a:t>
            </a:r>
            <a:r>
              <a:rPr lang="en-US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of the three forms. </a:t>
            </a:r>
            <a:endParaRPr lang="en-US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68580" indent="0" algn="l" rtl="0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kanamycins differ only in the sugar moieties attached to the glycosidic oxygen on the 4- position of the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central deoxystreptamine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marL="68580" indent="0" algn="l" rtl="0"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marL="68580" indent="0" algn="l" rtl="0">
              <a:buNone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marL="68580" indent="0" algn="l" rtl="0"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marL="68580" indent="0" algn="l" rtl="0">
              <a:buNone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marL="68580" indent="0" algn="l" rtl="0"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marL="68580" indent="0" algn="l" rtl="0"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marL="68580" indent="0" algn="l" rtl="0">
              <a:buNone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798" r="9599"/>
          <a:stretch/>
        </p:blipFill>
        <p:spPr bwMode="auto">
          <a:xfrm>
            <a:off x="3563888" y="692696"/>
            <a:ext cx="4752528" cy="26642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010470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kanamycin and streptomycin structur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0100" y="1266032"/>
            <a:ext cx="7543800" cy="43259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119497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1560" y="764704"/>
            <a:ext cx="8064896" cy="5688632"/>
          </a:xfrm>
        </p:spPr>
        <p:txBody>
          <a:bodyPr>
            <a:normAutofit/>
          </a:bodyPr>
          <a:lstStyle/>
          <a:p>
            <a:pPr marL="68580" indent="0" algn="just" rtl="0">
              <a:buNone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 The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kanamycins do not have the </a:t>
            </a:r>
            <a:r>
              <a:rPr lang="en-US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D-ribose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molecule that is present in neomycins and paromomycins. Perhaps this structural difference is related to the lower toxicity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observed with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kanamycins. </a:t>
            </a:r>
          </a:p>
          <a:p>
            <a:pPr marL="68580" indent="0" algn="just" rtl="0">
              <a:buNone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 Kanamycin A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contains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6-amino-6-deoxy-</a:t>
            </a:r>
            <a:r>
              <a:rPr lang="en-US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D-glucose</a:t>
            </a:r>
          </a:p>
          <a:p>
            <a:pPr marL="68580" indent="0" algn="just" rtl="0">
              <a:buNone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Kanamycin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B contains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2,6-diamino- 2,6-dideoxy-</a:t>
            </a:r>
            <a:r>
              <a:rPr lang="en-US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D-glucose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  </a:t>
            </a:r>
          </a:p>
          <a:p>
            <a:pPr marL="68580" indent="0" algn="just" rtl="0">
              <a:buNone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Kanamycin C contains 2-amino-2-deoxy-</a:t>
            </a:r>
            <a:r>
              <a:rPr lang="en-US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D-glucose</a:t>
            </a:r>
          </a:p>
          <a:p>
            <a:pPr marL="68580" indent="0" algn="just" rtl="0">
              <a:buNone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The use of kanamycin in the United States usually is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restricted to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infections of the intestinal tract (e.g.,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bacillary dysentery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) and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to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systemic infections arising from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Gram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negative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bacilli.   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929083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1560" y="764704"/>
            <a:ext cx="7920880" cy="5688632"/>
          </a:xfrm>
        </p:spPr>
        <p:txBody>
          <a:bodyPr>
            <a:normAutofit/>
          </a:bodyPr>
          <a:lstStyle/>
          <a:p>
            <a:pPr marL="68580" indent="0" algn="l" rtl="0">
              <a:buNone/>
            </a:pPr>
            <a:r>
              <a:rPr lang="en-US" sz="2800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Amikacin</a:t>
            </a:r>
          </a:p>
          <a:p>
            <a:pPr marL="68580" indent="0" algn="just" rtl="0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1-N-amino-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α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-hydroxy butyryl </a:t>
            </a:r>
          </a:p>
          <a:p>
            <a:pPr marL="68580" indent="0" algn="just" rtl="0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kanamycin A(Amikin),</a:t>
            </a:r>
          </a:p>
          <a:p>
            <a:pPr marL="68580" indent="0" algn="just" rtl="0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is a semisynthetic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aminoglycoside</a:t>
            </a:r>
          </a:p>
          <a:p>
            <a:pPr marL="68580" indent="0" algn="just" rtl="0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first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prepared in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Japan. 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marL="68580" indent="0" algn="just" rtl="0"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marL="68580" indent="0" algn="just" rtl="0"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marL="68580" indent="0" algn="just" rtl="0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synthesis formally involves simple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acylation of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1 amino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group of the deoxystreptamine ring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of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kanamycin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A.</a:t>
            </a:r>
          </a:p>
          <a:p>
            <a:pPr marL="68580" indent="0" algn="just" rtl="0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remarkable feature of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Amikacin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is that it resists attack by most bacteria-inactivating enzymes and, therefore, is effective against strains of bacteria that are resistant to other aminoglycosides, including gentamicin and tobramycin.</a:t>
            </a:r>
          </a:p>
          <a:p>
            <a:pPr marL="68580" indent="0" algn="l" rtl="0">
              <a:buNone/>
            </a:pPr>
            <a:endParaRPr lang="ar-IQ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809" r="10565"/>
          <a:stretch/>
        </p:blipFill>
        <p:spPr bwMode="auto">
          <a:xfrm>
            <a:off x="4992914" y="908721"/>
            <a:ext cx="3611534" cy="28803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Oval 1"/>
          <p:cNvSpPr/>
          <p:nvPr/>
        </p:nvSpPr>
        <p:spPr>
          <a:xfrm rot="6895498">
            <a:off x="6988237" y="2157486"/>
            <a:ext cx="1250723" cy="2080423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17600754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552" y="836712"/>
            <a:ext cx="8064896" cy="5616624"/>
          </a:xfrm>
        </p:spPr>
        <p:txBody>
          <a:bodyPr>
            <a:normAutofit fontScale="55000" lnSpcReduction="20000"/>
          </a:bodyPr>
          <a:lstStyle/>
          <a:p>
            <a:pPr marL="68580" indent="0" algn="l" rtl="0">
              <a:buNone/>
            </a:pPr>
            <a:r>
              <a:rPr lang="en-US" sz="5800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Gentamicin </a:t>
            </a:r>
            <a:r>
              <a:rPr lang="en-US" sz="5800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Sulfate</a:t>
            </a:r>
            <a:endParaRPr lang="ar-SA" sz="5800" dirty="0" smtClean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  <a:p>
            <a:pPr marL="68580" indent="0" algn="l" rtl="0">
              <a:buNone/>
            </a:pPr>
            <a:endParaRPr lang="ar-SA" sz="3200" dirty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  <a:p>
            <a:pPr marL="68580" indent="0" algn="l" rtl="0">
              <a:buNone/>
            </a:pPr>
            <a:endParaRPr lang="ar-SA" sz="3200" dirty="0" smtClean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  <a:p>
            <a:pPr marL="68580" indent="0" algn="l" rtl="0">
              <a:buNone/>
            </a:pPr>
            <a:endParaRPr lang="ar-SA" sz="3200" dirty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  <a:p>
            <a:pPr marL="68580" indent="0" algn="l" rtl="0">
              <a:buNone/>
            </a:pPr>
            <a:endParaRPr lang="ar-SA" sz="3200" dirty="0" smtClean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  <a:p>
            <a:pPr marL="68580" indent="0" algn="l" rtl="0">
              <a:buNone/>
            </a:pPr>
            <a:endParaRPr lang="en-US" sz="3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68580" indent="0" algn="l" rtl="0">
              <a:buNone/>
            </a:pPr>
            <a:endParaRPr lang="en-US" sz="3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68580" indent="0" algn="just" rtl="0">
              <a:lnSpc>
                <a:spcPct val="120000"/>
              </a:lnSpc>
              <a:buNone/>
            </a:pPr>
            <a:r>
              <a:rPr lang="en-US" sz="4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Gentamicin </a:t>
            </a:r>
            <a:r>
              <a:rPr lang="en-US" sz="4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is composed of a number of related gentamicin components and fractions which have varying degrees of </a:t>
            </a:r>
            <a:r>
              <a:rPr lang="en-US" sz="4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antimicrobial potency. The </a:t>
            </a:r>
            <a:r>
              <a:rPr lang="en-US" sz="4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main components of gentamicin include members of the gentamicin C complex: gentamicin C1, gentamicin C1a, and gentamicin C2 which compose approximately 80% of gentamicin and have been found to have the highest antibacterial activity. Gentamicin A, B, X, and a few others make up the remaining 20% of gentamicin and have lower antibiotic activity than the gentamicin C complex</a:t>
            </a:r>
            <a:endParaRPr lang="en-US" sz="4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  <a14:imgEffect>
                      <a14:brightnessContrast contrast="-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3789" y="736331"/>
            <a:ext cx="3888431" cy="22606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Oval 3"/>
          <p:cNvSpPr/>
          <p:nvPr/>
        </p:nvSpPr>
        <p:spPr>
          <a:xfrm>
            <a:off x="7164288" y="764705"/>
            <a:ext cx="1152127" cy="1080119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IQ"/>
          </a:p>
        </p:txBody>
      </p:sp>
      <p:sp>
        <p:nvSpPr>
          <p:cNvPr id="5" name="TextBox 4"/>
          <p:cNvSpPr txBox="1"/>
          <p:nvPr/>
        </p:nvSpPr>
        <p:spPr>
          <a:xfrm>
            <a:off x="6516216" y="1124744"/>
            <a:ext cx="360040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dirty="0" smtClean="0"/>
              <a:t>I</a:t>
            </a:r>
            <a:endParaRPr lang="ar-IQ" dirty="0"/>
          </a:p>
        </p:txBody>
      </p:sp>
      <p:sp>
        <p:nvSpPr>
          <p:cNvPr id="6" name="TextBox 5"/>
          <p:cNvSpPr txBox="1"/>
          <p:nvPr/>
        </p:nvSpPr>
        <p:spPr>
          <a:xfrm>
            <a:off x="6182270" y="2010851"/>
            <a:ext cx="333946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dirty="0" smtClean="0"/>
              <a:t>II</a:t>
            </a:r>
            <a:endParaRPr lang="ar-IQ" dirty="0"/>
          </a:p>
        </p:txBody>
      </p:sp>
      <p:sp>
        <p:nvSpPr>
          <p:cNvPr id="7" name="TextBox 6"/>
          <p:cNvSpPr txBox="1"/>
          <p:nvPr/>
        </p:nvSpPr>
        <p:spPr>
          <a:xfrm>
            <a:off x="5148064" y="2010851"/>
            <a:ext cx="360040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dirty="0" smtClean="0"/>
              <a:t>III</a:t>
            </a:r>
            <a:endParaRPr lang="ar-IQ" dirty="0"/>
          </a:p>
        </p:txBody>
      </p:sp>
    </p:spTree>
    <p:extLst>
      <p:ext uri="{BB962C8B-B14F-4D97-AF65-F5344CB8AC3E}">
        <p14:creationId xmlns:p14="http://schemas.microsoft.com/office/powerpoint/2010/main" val="960961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025" r="1534" b="2847"/>
          <a:stretch/>
        </p:blipFill>
        <p:spPr bwMode="auto">
          <a:xfrm>
            <a:off x="467544" y="740229"/>
            <a:ext cx="8153942" cy="56170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Oval 3"/>
          <p:cNvSpPr/>
          <p:nvPr/>
        </p:nvSpPr>
        <p:spPr>
          <a:xfrm>
            <a:off x="1403648" y="404665"/>
            <a:ext cx="2160240" cy="792088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27845739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552" y="764704"/>
            <a:ext cx="8064896" cy="4824536"/>
          </a:xfrm>
        </p:spPr>
        <p:txBody>
          <a:bodyPr>
            <a:normAutofit fontScale="77500" lnSpcReduction="20000"/>
          </a:bodyPr>
          <a:lstStyle/>
          <a:p>
            <a:pPr marL="68580" indent="0" algn="l" rtl="0">
              <a:buNone/>
            </a:pPr>
            <a:r>
              <a:rPr lang="en-US" sz="5800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Chemistry</a:t>
            </a:r>
          </a:p>
          <a:p>
            <a:pPr algn="just" rtl="0">
              <a:buFont typeface="Wingdings" pitchFamily="2" charset="2"/>
              <a:buChar char="v"/>
            </a:pP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Aminoglycosides are so named because their structures 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consist of </a:t>
            </a:r>
            <a:r>
              <a:rPr lang="en-US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amino sugars linked glycosidically. </a:t>
            </a:r>
            <a:endParaRPr lang="en-US" sz="36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rtl="0">
              <a:buFont typeface="Wingdings" pitchFamily="2" charset="2"/>
              <a:buChar char="v"/>
            </a:pP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All 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have at 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least 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one </a:t>
            </a:r>
            <a:r>
              <a:rPr lang="en-US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aminohexose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, and some have a pentose lacking an 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amino group 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(e.g., streptomycin, neomycin, and paromomycin).</a:t>
            </a:r>
          </a:p>
          <a:p>
            <a:pPr algn="just" rtl="0">
              <a:buFont typeface="Wingdings" pitchFamily="2" charset="2"/>
              <a:buChar char="v"/>
            </a:pP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Additionally, each of the clinically useful 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aminoglycosides contains 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a </a:t>
            </a:r>
            <a:r>
              <a:rPr lang="en-US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highly substituted 1,3-diaminocyclohexane 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central ring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; in kanamycin, neomycin, gentamicin, and tobramycin, 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it is </a:t>
            </a:r>
            <a:r>
              <a:rPr lang="en-US" sz="3600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deoxystreptamine,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in streptomycin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, it is </a:t>
            </a:r>
            <a:r>
              <a:rPr lang="en-US" sz="3600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streptadine</a:t>
            </a:r>
            <a:r>
              <a:rPr lang="en-US" sz="3600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3600" dirty="0">
              <a:solidFill>
                <a:srgbClr val="00B0F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01057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552" y="764704"/>
            <a:ext cx="8136904" cy="5760640"/>
          </a:xfrm>
        </p:spPr>
        <p:txBody>
          <a:bodyPr>
            <a:normAutofit fontScale="92500"/>
          </a:bodyPr>
          <a:lstStyle/>
          <a:p>
            <a:pPr algn="just" rtl="0">
              <a:buFont typeface="Wingdings" pitchFamily="2" charset="2"/>
              <a:buChar char="v"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The aminoglycosides are thus </a:t>
            </a:r>
            <a:r>
              <a:rPr lang="en-US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strongly </a:t>
            </a:r>
            <a:r>
              <a:rPr lang="en-US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basic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compounds that exist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as 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polycations at physiological 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</a:t>
            </a:r>
          </a:p>
          <a:p>
            <a:pPr algn="just" rtl="0">
              <a:buFont typeface="Wingdings" pitchFamily="2" charset="2"/>
              <a:buChar char="v"/>
            </a:pP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Aminoglycosides </a:t>
            </a:r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are apparently </a:t>
            </a:r>
            <a:r>
              <a:rPr lang="en-US" sz="2800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not metabolized </a:t>
            </a:r>
            <a:r>
              <a:rPr lang="en-US" sz="2800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in vivo.</a:t>
            </a:r>
          </a:p>
          <a:p>
            <a:pPr algn="just" rtl="0">
              <a:buFont typeface="Wingdings" pitchFamily="2" charset="2"/>
              <a:buChar char="v"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Their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inorganic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acid salts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are </a:t>
            </a:r>
            <a:r>
              <a:rPr lang="en-US" sz="2800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very soluble in water.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just" rtl="0">
              <a:buFont typeface="Wingdings" pitchFamily="2" charset="2"/>
              <a:buChar char="v"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All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are available </a:t>
            </a:r>
            <a:r>
              <a:rPr lang="en-US" sz="2800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as sulfates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 rtl="0">
              <a:buFont typeface="Wingdings" pitchFamily="2" charset="2"/>
              <a:buChar char="v"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Solutions of the aminoglycoside salts are stable to autoclaving.</a:t>
            </a:r>
          </a:p>
          <a:p>
            <a:pPr algn="just" rtl="0">
              <a:buFont typeface="Wingdings" pitchFamily="2" charset="2"/>
              <a:buChar char="v"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The high water solubility of the aminoglycosides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no doubt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contributes to their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pharmacokinetic properties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. 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just" rtl="0">
              <a:buFont typeface="Wingdings" pitchFamily="2" charset="2"/>
              <a:buChar char="v"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They distribute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well into most body fluids but not into the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central nervous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system, bone, or fatty or connective tissues.</a:t>
            </a:r>
          </a:p>
          <a:p>
            <a:pPr marL="68580" indent="0" algn="l" rtl="0">
              <a:buNone/>
            </a:pPr>
            <a:endParaRPr lang="ar-IQ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436901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1560" y="692696"/>
            <a:ext cx="7992888" cy="5904656"/>
          </a:xfrm>
        </p:spPr>
        <p:txBody>
          <a:bodyPr>
            <a:normAutofit fontScale="92500" lnSpcReduction="10000"/>
          </a:bodyPr>
          <a:lstStyle/>
          <a:p>
            <a:pPr marL="68580" indent="0" algn="l" rtl="0">
              <a:buNone/>
            </a:pPr>
            <a:r>
              <a:rPr lang="en-US" sz="3500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Spectrum of Activity </a:t>
            </a:r>
            <a:endParaRPr lang="en-US" sz="3500" dirty="0" smtClean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  <a:p>
            <a:pPr marL="68580" indent="0" algn="l" rtl="0">
              <a:buNone/>
            </a:pP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Although 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the aminoglycosides are classified as </a:t>
            </a:r>
            <a:r>
              <a:rPr lang="en-US" sz="2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broadspectrum</a:t>
            </a:r>
          </a:p>
          <a:p>
            <a:pPr marL="68580" indent="0" algn="just" rtl="0">
              <a:buNone/>
            </a:pPr>
            <a:r>
              <a:rPr lang="en-US" sz="2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antibiotics,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their greatest usefulness lies in 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the treatment 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of serious systemic infections caused by 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aerobic Gram-negative 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bacilli. 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68580" indent="0" algn="just" rtl="0">
              <a:buNone/>
            </a:pPr>
            <a:r>
              <a:rPr lang="en-US" sz="3000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Mechanism </a:t>
            </a:r>
            <a:r>
              <a:rPr lang="en-US" sz="3000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of Action</a:t>
            </a:r>
            <a:endParaRPr lang="en-US" sz="3000" dirty="0" smtClean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  <a:p>
            <a:pPr marL="68580" indent="0" algn="just" rtl="0">
              <a:buNone/>
            </a:pP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aminoglycosides act 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directly on the bacterial ribosome to </a:t>
            </a:r>
            <a:r>
              <a:rPr lang="en-US" sz="26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inhibit </a:t>
            </a:r>
            <a:r>
              <a:rPr lang="en-US" sz="2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the initiation </a:t>
            </a:r>
            <a:r>
              <a:rPr lang="en-US" sz="26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of protein synthesis 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and to interfere with the 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fidelity of 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translation of the genetic message. They bind to the </a:t>
            </a:r>
            <a:r>
              <a:rPr lang="en-US" sz="2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30S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ribosomal subunit 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to form a complex that cannot initiate 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proper amino 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acid polymerization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68580" indent="0" algn="just" rtl="0">
              <a:buNone/>
            </a:pP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The binding of 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streptomycin and 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other aminoglycosides to ribosomes also </a:t>
            </a:r>
            <a:r>
              <a:rPr lang="en-US" sz="26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causes </a:t>
            </a:r>
            <a:r>
              <a:rPr lang="en-US" sz="2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misreading mutations </a:t>
            </a:r>
            <a:r>
              <a:rPr lang="en-US" sz="26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of the genetic code</a:t>
            </a:r>
            <a:r>
              <a:rPr lang="en-US" sz="2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and </a:t>
            </a:r>
            <a:r>
              <a:rPr lang="en-US" sz="2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hence </a:t>
            </a:r>
            <a:r>
              <a:rPr lang="en-US" sz="2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incorporation of </a:t>
            </a:r>
            <a:r>
              <a:rPr lang="en-US" sz="26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improper amino acids into the peptide chain.</a:t>
            </a:r>
            <a:endParaRPr lang="ar-IQ" sz="26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16596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490" y="764704"/>
            <a:ext cx="7024744" cy="504056"/>
          </a:xfrm>
        </p:spPr>
        <p:txBody>
          <a:bodyPr>
            <a:normAutofit fontScale="90000"/>
          </a:bodyPr>
          <a:lstStyle/>
          <a:p>
            <a:pPr rtl="0"/>
            <a:r>
              <a:rPr lang="en-US" dirty="0">
                <a:latin typeface="Times New Roman" pitchFamily="18" charset="0"/>
                <a:cs typeface="Times New Roman" pitchFamily="18" charset="0"/>
              </a:rPr>
              <a:t>Microbial Resistance</a:t>
            </a:r>
            <a:endParaRPr lang="ar-IQ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1560" y="1196752"/>
            <a:ext cx="7992888" cy="5256584"/>
          </a:xfrm>
        </p:spPr>
        <p:txBody>
          <a:bodyPr>
            <a:normAutofit/>
          </a:bodyPr>
          <a:lstStyle/>
          <a:p>
            <a:pPr marL="68580" indent="0" algn="just" rtl="0">
              <a:buNone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A pattern of bacterial resistance to each of the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aminoglycoside antibiotics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, however, has developed as their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clinical use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has become more widespread. 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68580" indent="0" algn="just" rtl="0">
              <a:buNone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Consequently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there are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bacterial strains resistant to streptomycin,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kanamycin, and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gentamicin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68580" indent="0" algn="just" rtl="0">
              <a:buNone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Strains carrying </a:t>
            </a:r>
            <a:r>
              <a:rPr lang="en-US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R factors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for resistance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to these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antibiotics synthesize enzymes that are capable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of 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acetylating, phosphorylating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or adenylylating </a:t>
            </a:r>
            <a:r>
              <a:rPr lang="en-US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key amino </a:t>
            </a:r>
            <a:r>
              <a:rPr lang="en-US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or hydroxyl </a:t>
            </a:r>
            <a:r>
              <a:rPr lang="en-US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groups of the aminoglycosides. </a:t>
            </a:r>
            <a:endParaRPr lang="ar-IQ" sz="28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72824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3568" y="908720"/>
            <a:ext cx="7848872" cy="5256584"/>
          </a:xfrm>
        </p:spPr>
        <p:txBody>
          <a:bodyPr>
            <a:normAutofit/>
          </a:bodyPr>
          <a:lstStyle/>
          <a:p>
            <a:pPr marL="68580" indent="0" algn="just" rtl="0">
              <a:buNone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Resistance of individual aminoglycosides to specific inactivating enzymes can be understood, in large measure, by using chemical principles. 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68580" indent="0" algn="just" rtl="0">
              <a:buNone/>
            </a:pP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First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, one can assume that if the target functional group is absent in a position of the structure normally attacked by an inactivating enzyme, then the antibiotic will be resistant to the enzyme. 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68580" indent="0" algn="just" rtl="0">
              <a:buNone/>
            </a:pP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Second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, steric factors may confer resistance to attack at functionalities otherwise susceptible to enzymatic attack.</a:t>
            </a:r>
          </a:p>
          <a:p>
            <a:pPr marL="68580" indent="0" algn="just" rtl="0">
              <a:buNone/>
            </a:pPr>
            <a:endParaRPr lang="ar-IQ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44640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836712"/>
            <a:ext cx="7920880" cy="48245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Rectangle 3"/>
          <p:cNvSpPr/>
          <p:nvPr/>
        </p:nvSpPr>
        <p:spPr>
          <a:xfrm>
            <a:off x="1043608" y="4675496"/>
            <a:ext cx="6912768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/>
            <a:endParaRPr lang="en-US" dirty="0" smtClean="0"/>
          </a:p>
          <a:p>
            <a:pPr algn="l" rtl="0"/>
            <a:endParaRPr lang="en-US" dirty="0"/>
          </a:p>
          <a:p>
            <a:pPr algn="l" rtl="0"/>
            <a:endParaRPr lang="en-US" dirty="0" smtClean="0"/>
          </a:p>
          <a:p>
            <a:pPr algn="l" rtl="0"/>
            <a:endParaRPr lang="en-US" dirty="0" smtClean="0"/>
          </a:p>
          <a:p>
            <a:pPr algn="l" rtl="0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Inactivation of kanamycin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B by bacterial enzymes</a:t>
            </a:r>
            <a:r>
              <a:rPr lang="en-US" dirty="0"/>
              <a:t>.</a:t>
            </a:r>
            <a:endParaRPr lang="ar-IQ" dirty="0"/>
          </a:p>
        </p:txBody>
      </p:sp>
      <p:sp>
        <p:nvSpPr>
          <p:cNvPr id="2" name="Oval 1"/>
          <p:cNvSpPr/>
          <p:nvPr/>
        </p:nvSpPr>
        <p:spPr>
          <a:xfrm>
            <a:off x="5796136" y="3248980"/>
            <a:ext cx="601216" cy="619218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IQ"/>
          </a:p>
        </p:txBody>
      </p:sp>
      <p:sp>
        <p:nvSpPr>
          <p:cNvPr id="3" name="Oval 2"/>
          <p:cNvSpPr/>
          <p:nvPr/>
        </p:nvSpPr>
        <p:spPr>
          <a:xfrm>
            <a:off x="3707904" y="4149080"/>
            <a:ext cx="720080" cy="648072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IQ"/>
          </a:p>
        </p:txBody>
      </p:sp>
      <p:sp>
        <p:nvSpPr>
          <p:cNvPr id="5" name="Oval 4"/>
          <p:cNvSpPr/>
          <p:nvPr/>
        </p:nvSpPr>
        <p:spPr>
          <a:xfrm>
            <a:off x="1907704" y="2996952"/>
            <a:ext cx="648072" cy="583214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15660763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552" y="764704"/>
            <a:ext cx="8064896" cy="5688632"/>
          </a:xfrm>
        </p:spPr>
        <p:txBody>
          <a:bodyPr>
            <a:normAutofit/>
          </a:bodyPr>
          <a:lstStyle/>
          <a:p>
            <a:pPr marL="68580" indent="0" algn="l" rtl="0">
              <a:buNone/>
            </a:pPr>
            <a:r>
              <a:rPr lang="en-US" sz="3200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Structure–Activity Relationships</a:t>
            </a:r>
          </a:p>
          <a:p>
            <a:pPr marL="68580" indent="0" algn="just" rtl="0">
              <a:buNone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It is convenient to discuss sequentially aminoglycoside SARs in terms of substituents in rings 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I, II, and III.</a:t>
            </a:r>
          </a:p>
          <a:p>
            <a:pPr algn="just" rtl="0">
              <a:buFont typeface="Wingdings" pitchFamily="2" charset="2"/>
              <a:buChar char="v"/>
            </a:pP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Ring 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is crucially important for characteristic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broad spectrum antibacterial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activity, and it is the primary target for bacterial inactivating enzymes. 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just" rtl="0">
              <a:buFont typeface="Wingdings" pitchFamily="2" charset="2"/>
              <a:buChar char="v"/>
            </a:pPr>
            <a:r>
              <a:rPr lang="en-US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Amino functions 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at 6</a:t>
            </a:r>
            <a:r>
              <a:rPr lang="hy-AM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՝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and 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hy-AM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՝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are particularly important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as kanamycin B (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6</a:t>
            </a:r>
            <a:r>
              <a:rPr lang="hy-AM" sz="2800" dirty="0" smtClean="0">
                <a:latin typeface="Times New Roman" pitchFamily="18" charset="0"/>
                <a:cs typeface="Times New Roman" pitchFamily="18" charset="0"/>
              </a:rPr>
              <a:t>՝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amino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hy-AM" sz="2800" dirty="0" smtClean="0">
                <a:latin typeface="Times New Roman" pitchFamily="18" charset="0"/>
                <a:cs typeface="Times New Roman" pitchFamily="18" charset="0"/>
              </a:rPr>
              <a:t>՝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amino) is more active than kanamycin A (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6</a:t>
            </a:r>
            <a:r>
              <a:rPr lang="hy-AM" sz="2800" dirty="0" smtClean="0">
                <a:latin typeface="Times New Roman" pitchFamily="18" charset="0"/>
                <a:cs typeface="Times New Roman" pitchFamily="18" charset="0"/>
              </a:rPr>
              <a:t>՝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amino,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hy-AM" sz="2800" dirty="0" smtClean="0">
                <a:latin typeface="Times New Roman" pitchFamily="18" charset="0"/>
                <a:cs typeface="Times New Roman" pitchFamily="18" charset="0"/>
              </a:rPr>
              <a:t>՝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hydroxyl), which in turn is more active than kanamycin C (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6</a:t>
            </a:r>
            <a:r>
              <a:rPr lang="hy-AM" sz="2800" dirty="0" smtClean="0">
                <a:latin typeface="Times New Roman" pitchFamily="18" charset="0"/>
                <a:cs typeface="Times New Roman" pitchFamily="18" charset="0"/>
              </a:rPr>
              <a:t>՝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hydroxyl,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hy-AM" sz="2800" dirty="0" smtClean="0">
                <a:latin typeface="Times New Roman" pitchFamily="18" charset="0"/>
                <a:cs typeface="Times New Roman" pitchFamily="18" charset="0"/>
              </a:rPr>
              <a:t>՝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amino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pPr algn="just"/>
            <a:endParaRPr lang="ar-IQ" sz="2800" dirty="0"/>
          </a:p>
        </p:txBody>
      </p:sp>
    </p:spTree>
    <p:extLst>
      <p:ext uri="{BB962C8B-B14F-4D97-AF65-F5344CB8AC3E}">
        <p14:creationId xmlns:p14="http://schemas.microsoft.com/office/powerpoint/2010/main" val="9394872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3190</TotalTime>
  <Words>1566</Words>
  <Application>Microsoft Office PowerPoint</Application>
  <PresentationFormat>On-screen Show (4:3)</PresentationFormat>
  <Paragraphs>133</Paragraphs>
  <Slides>26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27" baseType="lpstr">
      <vt:lpstr>Austin</vt:lpstr>
      <vt:lpstr>Aminoglycosides</vt:lpstr>
      <vt:lpstr>Aminoglycosides</vt:lpstr>
      <vt:lpstr>PowerPoint Presentation</vt:lpstr>
      <vt:lpstr>PowerPoint Presentation</vt:lpstr>
      <vt:lpstr>PowerPoint Presentation</vt:lpstr>
      <vt:lpstr>Microbial Resistance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Gentamicin structure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Ahmed-Under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AMINOGLYCOSIDES</dc:title>
  <dc:creator>kaeima</dc:creator>
  <cp:lastModifiedBy>kaeima</cp:lastModifiedBy>
  <cp:revision>63</cp:revision>
  <dcterms:created xsi:type="dcterms:W3CDTF">2017-02-16T12:14:01Z</dcterms:created>
  <dcterms:modified xsi:type="dcterms:W3CDTF">2017-05-18T17:05:24Z</dcterms:modified>
</cp:coreProperties>
</file>