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84" r:id="rId8"/>
    <p:sldId id="262" r:id="rId9"/>
    <p:sldId id="263" r:id="rId10"/>
    <p:sldId id="264" r:id="rId11"/>
    <p:sldId id="265" r:id="rId12"/>
    <p:sldId id="266" r:id="rId13"/>
    <p:sldId id="285" r:id="rId14"/>
    <p:sldId id="267" r:id="rId15"/>
    <p:sldId id="268" r:id="rId16"/>
    <p:sldId id="269" r:id="rId17"/>
    <p:sldId id="270" r:id="rId18"/>
    <p:sldId id="271" r:id="rId19"/>
    <p:sldId id="272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16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213919" y="1256755"/>
            <a:ext cx="3970600" cy="1204306"/>
          </a:xfrm>
        </p:spPr>
        <p:txBody>
          <a:bodyPr anchor="ctr"/>
          <a:lstStyle/>
          <a:p>
            <a:pPr algn="ctr"/>
            <a:r>
              <a:rPr lang="en-US" smtClean="0">
                <a:latin typeface="Algerian" pitchFamily="82" charset="0"/>
              </a:rPr>
              <a:t>Lecture 5</a:t>
            </a:r>
            <a:endParaRPr lang="en-US" dirty="0">
              <a:latin typeface="Algerian" pitchFamily="82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21780" y="2496340"/>
            <a:ext cx="4158514" cy="1179898"/>
          </a:xfrm>
        </p:spPr>
        <p:txBody>
          <a:bodyPr anchor="ctr">
            <a:normAutofit/>
          </a:bodyPr>
          <a:lstStyle/>
          <a:p>
            <a:pPr algn="ctr"/>
            <a:r>
              <a:rPr lang="en-US" sz="5400" dirty="0" smtClean="0">
                <a:latin typeface="Aharoni" pitchFamily="2" charset="-79"/>
                <a:cs typeface="Aharoni" pitchFamily="2" charset="-79"/>
              </a:rPr>
              <a:t>Mixing</a:t>
            </a:r>
            <a:endParaRPr lang="en-US" sz="5400" dirty="0">
              <a:latin typeface="Aharoni" pitchFamily="2" charset="-79"/>
              <a:cs typeface="Aharoni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8319855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100629"/>
            <a:ext cx="8839200" cy="2099772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en-US" sz="2000" dirty="0" smtClean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Random motion of particles within a powder bed </a:t>
            </a:r>
          </a:p>
          <a:p>
            <a:pPr algn="ctr"/>
            <a:endParaRPr lang="en-US" sz="2000" dirty="0">
              <a:latin typeface="Aharoni" pitchFamily="2" charset="-79"/>
              <a:cs typeface="Aharoni" pitchFamily="2" charset="-79"/>
            </a:endParaRPr>
          </a:p>
          <a:p>
            <a:pPr algn="ctr"/>
            <a:r>
              <a:rPr lang="en-US" sz="2000" dirty="0" smtClean="0">
                <a:latin typeface="Aharoni" pitchFamily="2" charset="-79"/>
                <a:cs typeface="Aharoni" pitchFamily="2" charset="-79"/>
              </a:rPr>
              <a:t>Change position by single particles relative to one another</a:t>
            </a:r>
          </a:p>
          <a:p>
            <a:pPr algn="ctr"/>
            <a:endParaRPr lang="en-US" sz="2000" dirty="0">
              <a:latin typeface="Aharoni" pitchFamily="2" charset="-79"/>
              <a:cs typeface="Aharoni" pitchFamily="2" charset="-79"/>
            </a:endParaRPr>
          </a:p>
          <a:p>
            <a:pPr algn="ctr"/>
            <a:r>
              <a:rPr lang="en-US" sz="2000" dirty="0" smtClean="0">
                <a:latin typeface="Aharoni" pitchFamily="2" charset="-79"/>
                <a:cs typeface="Aharoni" pitchFamily="2" charset="-79"/>
              </a:rPr>
              <a:t>Reduction intensity of segregation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38200" y="457200"/>
            <a:ext cx="7467600" cy="52322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tx1"/>
                </a:solidFill>
                <a:latin typeface="Arial Black" pitchFamily="34" charset="0"/>
              </a:rPr>
              <a:t>3- Diffusive mixing</a:t>
            </a:r>
            <a:endParaRPr lang="en-US" sz="2800" dirty="0">
              <a:solidFill>
                <a:schemeClr val="tx1"/>
              </a:solidFill>
              <a:latin typeface="Arial Black" pitchFamily="34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4388667" y="1524000"/>
            <a:ext cx="228600" cy="1143000"/>
            <a:chOff x="4388667" y="1524000"/>
            <a:chExt cx="228600" cy="1143000"/>
          </a:xfrm>
        </p:grpSpPr>
        <p:sp>
          <p:nvSpPr>
            <p:cNvPr id="5" name="Down Arrow 4"/>
            <p:cNvSpPr/>
            <p:nvPr/>
          </p:nvSpPr>
          <p:spPr>
            <a:xfrm>
              <a:off x="4388667" y="1524000"/>
              <a:ext cx="228600" cy="381000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Down Arrow 5"/>
            <p:cNvSpPr/>
            <p:nvPr/>
          </p:nvSpPr>
          <p:spPr>
            <a:xfrm>
              <a:off x="4388667" y="2362200"/>
              <a:ext cx="228600" cy="304800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228600" y="3531440"/>
            <a:ext cx="8686800" cy="1015663"/>
            <a:chOff x="360629" y="3794911"/>
            <a:chExt cx="8686800" cy="1015663"/>
          </a:xfrm>
        </p:grpSpPr>
        <p:sp>
          <p:nvSpPr>
            <p:cNvPr id="7" name="TextBox 6"/>
            <p:cNvSpPr txBox="1"/>
            <p:nvPr/>
          </p:nvSpPr>
          <p:spPr>
            <a:xfrm>
              <a:off x="360629" y="3794911"/>
              <a:ext cx="8686800" cy="1015663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sz="2000" u="sng" dirty="0" smtClean="0">
                  <a:solidFill>
                    <a:srgbClr val="FF0000"/>
                  </a:solidFill>
                  <a:latin typeface="Arial Black" pitchFamily="34" charset="0"/>
                </a:rPr>
                <a:t>Occur at:</a:t>
              </a:r>
              <a:r>
                <a:rPr lang="en-US" sz="2000" dirty="0" smtClean="0">
                  <a:solidFill>
                    <a:srgbClr val="FF0000"/>
                  </a:solidFill>
                  <a:latin typeface="Arial Black" pitchFamily="34" charset="0"/>
                </a:rPr>
                <a:t>  1. </a:t>
              </a:r>
              <a:r>
                <a:rPr lang="en-US" sz="2000" dirty="0" smtClean="0">
                  <a:latin typeface="Arial Rounded MT Bold" pitchFamily="34" charset="0"/>
                </a:rPr>
                <a:t>interface of dissimilar regions undergoing shear</a:t>
              </a:r>
              <a:r>
                <a:rPr lang="en-US" sz="2000" dirty="0" smtClean="0"/>
                <a:t>            </a:t>
              </a:r>
              <a:r>
                <a:rPr lang="en-US" sz="2000" dirty="0" err="1" smtClean="0"/>
                <a:t>shear</a:t>
              </a:r>
              <a:r>
                <a:rPr lang="en-US" sz="2000" dirty="0" smtClean="0"/>
                <a:t> mixing</a:t>
              </a:r>
            </a:p>
            <a:p>
              <a:r>
                <a:rPr lang="en-US" sz="2000" dirty="0" smtClean="0">
                  <a:solidFill>
                    <a:srgbClr val="FF0000"/>
                  </a:solidFill>
                  <a:latin typeface="Arial Black" pitchFamily="34" charset="0"/>
                </a:rPr>
                <a:t>2.</a:t>
              </a:r>
              <a:r>
                <a:rPr lang="en-US" sz="2000" dirty="0" smtClean="0"/>
                <a:t> </a:t>
              </a:r>
              <a:r>
                <a:rPr lang="en-US" sz="2000" dirty="0" smtClean="0">
                  <a:latin typeface="Arial Rounded MT Bold" pitchFamily="34" charset="0"/>
                </a:rPr>
                <a:t>Produced by any form of agitation</a:t>
              </a:r>
              <a:r>
                <a:rPr lang="en-US" sz="2000" dirty="0" smtClean="0"/>
                <a:t>                      </a:t>
              </a:r>
              <a:r>
                <a:rPr lang="en-US" sz="2000" dirty="0" err="1" smtClean="0"/>
                <a:t>interparticulate</a:t>
              </a:r>
              <a:r>
                <a:rPr lang="en-US" sz="2000" dirty="0" smtClean="0"/>
                <a:t> motion.</a:t>
              </a:r>
              <a:endParaRPr lang="en-US" sz="2000" dirty="0"/>
            </a:p>
          </p:txBody>
        </p:sp>
        <p:sp>
          <p:nvSpPr>
            <p:cNvPr id="8" name="Right Arrow 7"/>
            <p:cNvSpPr/>
            <p:nvPr/>
          </p:nvSpPr>
          <p:spPr>
            <a:xfrm flipV="1">
              <a:off x="3581400" y="4248509"/>
              <a:ext cx="371475" cy="108466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ight Arrow 8"/>
            <p:cNvSpPr/>
            <p:nvPr/>
          </p:nvSpPr>
          <p:spPr>
            <a:xfrm>
              <a:off x="5105400" y="4572000"/>
              <a:ext cx="1059633" cy="114300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842760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295400"/>
            <a:ext cx="8610600" cy="373380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457200" indent="-457200" algn="just">
              <a:buFont typeface="+mj-lt"/>
              <a:buAutoNum type="arabicPeriod"/>
            </a:pPr>
            <a:r>
              <a:rPr lang="en-US" sz="2000" dirty="0" smtClean="0">
                <a:solidFill>
                  <a:srgbClr val="FF0000"/>
                </a:solidFill>
              </a:rPr>
              <a:t>Particles tend to segregate due to </a:t>
            </a:r>
            <a:r>
              <a:rPr lang="en-US" sz="2000" dirty="0" smtClean="0">
                <a:solidFill>
                  <a:srgbClr val="0070C0"/>
                </a:solidFill>
              </a:rPr>
              <a:t>difference in size, density, shape </a:t>
            </a:r>
            <a:r>
              <a:rPr lang="en-US" sz="2000" dirty="0" smtClean="0"/>
              <a:t>.</a:t>
            </a:r>
          </a:p>
          <a:p>
            <a:pPr algn="just">
              <a:buFont typeface="Wingdings" pitchFamily="2" charset="2"/>
              <a:buChar char="q"/>
            </a:pPr>
            <a:endParaRPr lang="en-US" sz="2000" dirty="0"/>
          </a:p>
          <a:p>
            <a:pPr algn="just">
              <a:buFont typeface="Wingdings" pitchFamily="2" charset="2"/>
              <a:buChar char="q"/>
            </a:pPr>
            <a:r>
              <a:rPr lang="en-US" sz="2000" dirty="0" smtClean="0">
                <a:solidFill>
                  <a:srgbClr val="00B050"/>
                </a:solidFill>
              </a:rPr>
              <a:t>Segregation occur </a:t>
            </a:r>
            <a:r>
              <a:rPr lang="en-US" sz="2000" dirty="0" smtClean="0"/>
              <a:t>(in powders that are freely-flowing)</a:t>
            </a:r>
          </a:p>
          <a:p>
            <a:pPr algn="just">
              <a:buFont typeface="Wingdings" pitchFamily="2" charset="2"/>
              <a:buChar char="q"/>
            </a:pPr>
            <a:r>
              <a:rPr lang="en-US" sz="2000" dirty="0" smtClean="0">
                <a:solidFill>
                  <a:srgbClr val="00B050"/>
                </a:solidFill>
              </a:rPr>
              <a:t>Segregation not occur</a:t>
            </a:r>
            <a:r>
              <a:rPr lang="en-US" sz="2000" dirty="0" smtClean="0"/>
              <a:t> (in powders that are not free-flowing or exhibit high forces of cohesion or adhesion between particles)               difficulties in mixing due to agglomeration.</a:t>
            </a:r>
          </a:p>
          <a:p>
            <a:pPr>
              <a:buFont typeface="Wingdings" pitchFamily="2" charset="2"/>
              <a:buChar char="q"/>
            </a:pPr>
            <a:endParaRPr lang="en-US" sz="2000" dirty="0"/>
          </a:p>
          <a:p>
            <a:pPr marL="0" indent="0" algn="r"/>
            <a:r>
              <a:rPr lang="en-US" sz="2000" dirty="0" smtClean="0"/>
              <a:t>These clumps broken by using mixers with high shear forces</a:t>
            </a:r>
          </a:p>
          <a:p>
            <a:pPr marL="0" indent="0" algn="ctr"/>
            <a:r>
              <a:rPr lang="en-US" sz="2000" dirty="0" smtClean="0"/>
              <a:t>(</a:t>
            </a:r>
            <a:r>
              <a:rPr lang="en-US" sz="2000" dirty="0" smtClean="0">
                <a:solidFill>
                  <a:schemeClr val="accent2"/>
                </a:solidFill>
              </a:rPr>
              <a:t>Powders mixed with less susceptible to segregation due to high </a:t>
            </a:r>
            <a:r>
              <a:rPr lang="en-US" sz="2000" dirty="0" err="1" smtClean="0">
                <a:solidFill>
                  <a:schemeClr val="accent2"/>
                </a:solidFill>
              </a:rPr>
              <a:t>interparticulate</a:t>
            </a:r>
            <a:r>
              <a:rPr lang="en-US" sz="2000" dirty="0" smtClean="0">
                <a:solidFill>
                  <a:schemeClr val="accent2"/>
                </a:solidFill>
              </a:rPr>
              <a:t> forces</a:t>
            </a:r>
            <a:r>
              <a:rPr lang="en-US" sz="2000" dirty="0" smtClean="0"/>
              <a:t> that resist </a:t>
            </a:r>
            <a:r>
              <a:rPr lang="en-US" sz="2000" dirty="0" err="1" smtClean="0"/>
              <a:t>interparticulate</a:t>
            </a:r>
            <a:r>
              <a:rPr lang="en-US" sz="2000" dirty="0" smtClean="0"/>
              <a:t> motion leading to unmixing</a:t>
            </a:r>
            <a:endParaRPr lang="en-US" sz="2000" dirty="0"/>
          </a:p>
        </p:txBody>
      </p:sp>
      <p:sp>
        <p:nvSpPr>
          <p:cNvPr id="4" name="Right Arrow 3"/>
          <p:cNvSpPr/>
          <p:nvPr/>
        </p:nvSpPr>
        <p:spPr>
          <a:xfrm>
            <a:off x="762000" y="-30685"/>
            <a:ext cx="6553200" cy="814681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201395"/>
            <a:ext cx="5410200" cy="350520"/>
          </a:xfrm>
        </p:spPr>
        <p:txBody>
          <a:bodyPr/>
          <a:lstStyle/>
          <a:p>
            <a:r>
              <a:rPr lang="en-US" dirty="0" smtClean="0"/>
              <a:t>Problems related to mixing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590800" y="762000"/>
            <a:ext cx="3962400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Aharoni" pitchFamily="2" charset="-79"/>
                <a:cs typeface="Aharoni" pitchFamily="2" charset="-79"/>
              </a:rPr>
              <a:t>Segregation mechanisms</a:t>
            </a:r>
            <a:endParaRPr lang="en-US" sz="2400" dirty="0">
              <a:latin typeface="Aharoni" pitchFamily="2" charset="-79"/>
              <a:cs typeface="Aharoni" pitchFamily="2" charset="-79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3187438" y="2890887"/>
            <a:ext cx="3987931" cy="1528714"/>
            <a:chOff x="3187438" y="2890887"/>
            <a:chExt cx="3987931" cy="1528714"/>
          </a:xfrm>
        </p:grpSpPr>
        <p:sp>
          <p:nvSpPr>
            <p:cNvPr id="6" name="Right Arrow 5"/>
            <p:cNvSpPr/>
            <p:nvPr/>
          </p:nvSpPr>
          <p:spPr>
            <a:xfrm>
              <a:off x="6260969" y="2890887"/>
              <a:ext cx="914400" cy="276518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Down Arrow 6"/>
            <p:cNvSpPr/>
            <p:nvPr/>
          </p:nvSpPr>
          <p:spPr>
            <a:xfrm>
              <a:off x="3187438" y="3490389"/>
              <a:ext cx="304800" cy="499620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599861" y="3561090"/>
              <a:ext cx="990600" cy="369332"/>
            </a:xfrm>
            <a:prstGeom prst="rect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/>
                <a:t>Solution</a:t>
              </a:r>
              <a:endParaRPr lang="en-US" dirty="0"/>
            </a:p>
          </p:txBody>
        </p:sp>
        <p:sp>
          <p:nvSpPr>
            <p:cNvPr id="10" name="Down Arrow 9"/>
            <p:cNvSpPr/>
            <p:nvPr/>
          </p:nvSpPr>
          <p:spPr>
            <a:xfrm>
              <a:off x="5626625" y="4267201"/>
              <a:ext cx="304800" cy="152400"/>
            </a:xfrm>
            <a:prstGeom prst="downArrow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319519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57200" y="609600"/>
            <a:ext cx="8297944" cy="304698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indent="-342900" algn="just">
              <a:buFont typeface="+mj-lt"/>
              <a:buAutoNum type="arabicPeriod" startAt="2"/>
            </a:pPr>
            <a:r>
              <a:rPr lang="en-US" sz="2800" b="1" dirty="0" smtClean="0">
                <a:solidFill>
                  <a:srgbClr val="FF0000"/>
                </a:solidFill>
              </a:rPr>
              <a:t>Segregation may also be attributed by mixers types:</a:t>
            </a:r>
          </a:p>
          <a:p>
            <a:pPr marL="342900" indent="-342900">
              <a:buFont typeface="+mj-lt"/>
              <a:buAutoNum type="arabicPeriod" startAt="2"/>
            </a:pPr>
            <a:endParaRPr lang="en-US" sz="2400" b="1" dirty="0">
              <a:solidFill>
                <a:srgbClr val="FF0000"/>
              </a:solidFill>
            </a:endParaRPr>
          </a:p>
          <a:p>
            <a:pPr algn="just"/>
            <a:r>
              <a:rPr lang="en-US" sz="2800" b="1" dirty="0" smtClean="0"/>
              <a:t>A- Mixers generating </a:t>
            </a:r>
            <a:r>
              <a:rPr lang="en-US" sz="2800" b="1" u="sng" dirty="0" smtClean="0">
                <a:solidFill>
                  <a:srgbClr val="00B050"/>
                </a:solidFill>
              </a:rPr>
              <a:t>(convective motion)</a:t>
            </a:r>
            <a:r>
              <a:rPr lang="en-US" sz="2800" b="1" dirty="0" smtClean="0"/>
              <a:t> classified as </a:t>
            </a:r>
            <a:r>
              <a:rPr lang="en-US" sz="2800" b="1" dirty="0" smtClean="0">
                <a:solidFill>
                  <a:srgbClr val="0070C0"/>
                </a:solidFill>
              </a:rPr>
              <a:t>non-segregating</a:t>
            </a:r>
            <a:r>
              <a:rPr lang="en-US" sz="2800" b="1" dirty="0" smtClean="0"/>
              <a:t>.</a:t>
            </a:r>
          </a:p>
          <a:p>
            <a:pPr algn="just"/>
            <a:endParaRPr lang="en-US" sz="2800" b="1" dirty="0"/>
          </a:p>
          <a:p>
            <a:pPr algn="just"/>
            <a:r>
              <a:rPr lang="en-US" sz="2800" b="1" dirty="0" smtClean="0"/>
              <a:t>B- Mixers generating </a:t>
            </a:r>
            <a:r>
              <a:rPr lang="en-US" sz="2800" b="1" dirty="0" smtClean="0">
                <a:solidFill>
                  <a:srgbClr val="00B050"/>
                </a:solidFill>
              </a:rPr>
              <a:t>(shear or diffusive motion) </a:t>
            </a:r>
            <a:r>
              <a:rPr lang="en-US" sz="2800" b="1" dirty="0" smtClean="0"/>
              <a:t>classified as </a:t>
            </a:r>
            <a:r>
              <a:rPr lang="en-US" sz="2800" b="1" dirty="0" smtClean="0">
                <a:solidFill>
                  <a:srgbClr val="0070C0"/>
                </a:solidFill>
              </a:rPr>
              <a:t>segregating</a:t>
            </a:r>
            <a:r>
              <a:rPr lang="en-US" sz="2800" b="1" dirty="0" smtClean="0"/>
              <a:t>.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4220498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32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Equipment For solid mixing</a:t>
            </a:r>
            <a:endParaRPr lang="en-US" sz="32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90800" y="990600"/>
            <a:ext cx="3962400" cy="6096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114300" indent="0" algn="ctr">
              <a:buNone/>
            </a:pPr>
            <a:r>
              <a:rPr lang="en-US" sz="3200" dirty="0" smtClean="0">
                <a:latin typeface="Arial Black" pitchFamily="34" charset="0"/>
              </a:rPr>
              <a:t>Batch Mixing</a:t>
            </a:r>
            <a:endParaRPr lang="en-US" sz="3200" dirty="0">
              <a:latin typeface="Arial Black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12727" y="2083955"/>
            <a:ext cx="8229600" cy="120032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Most common are mixers which consist of containers of one or several geometric forms, which are mounted and rotated about an axis</a:t>
            </a:r>
            <a:endParaRPr lang="en-US" sz="2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539436" y="3664072"/>
            <a:ext cx="8375964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Tumbling motion by baffles or by virtue of shape of container</a:t>
            </a:r>
            <a:endParaRPr lang="en-US" sz="2400" dirty="0">
              <a:latin typeface="Bauhaus 93" pitchFamily="82" charset="0"/>
            </a:endParaRPr>
          </a:p>
        </p:txBody>
      </p:sp>
      <p:sp>
        <p:nvSpPr>
          <p:cNvPr id="8" name="Down Arrow 7"/>
          <p:cNvSpPr/>
          <p:nvPr/>
        </p:nvSpPr>
        <p:spPr>
          <a:xfrm>
            <a:off x="4582625" y="3200400"/>
            <a:ext cx="298764" cy="51746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2531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52400"/>
            <a:ext cx="7520940" cy="10668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US" sz="2400" dirty="0" smtClean="0">
                <a:solidFill>
                  <a:srgbClr val="7030A0"/>
                </a:solidFill>
                <a:latin typeface="Aharoni" pitchFamily="2" charset="-79"/>
                <a:cs typeface="Aharoni" pitchFamily="2" charset="-79"/>
              </a:rPr>
              <a:t>1-</a:t>
            </a:r>
            <a:r>
              <a:rPr lang="en-US" sz="2400" dirty="0" smtClean="0"/>
              <a:t> </a:t>
            </a:r>
            <a:r>
              <a:rPr lang="en-US" sz="2400" b="1" dirty="0" smtClean="0">
                <a:solidFill>
                  <a:srgbClr val="7030A0"/>
                </a:solidFill>
                <a:latin typeface="Aharoni" pitchFamily="2" charset="-79"/>
                <a:cs typeface="Aharoni" pitchFamily="2" charset="-79"/>
              </a:rPr>
              <a:t>twin-shell blender/tumbling mixers </a:t>
            </a:r>
            <a:br>
              <a:rPr lang="en-US" sz="2400" b="1" dirty="0" smtClean="0">
                <a:solidFill>
                  <a:srgbClr val="7030A0"/>
                </a:solidFill>
                <a:latin typeface="Aharoni" pitchFamily="2" charset="-79"/>
                <a:cs typeface="Aharoni" pitchFamily="2" charset="-79"/>
              </a:rPr>
            </a:br>
            <a:r>
              <a:rPr lang="en-US" sz="2400" dirty="0" smtClean="0"/>
              <a:t>(form V-shape mixers)</a:t>
            </a:r>
            <a:endParaRPr lang="en-US" sz="2400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914400" y="1371601"/>
            <a:ext cx="7520940" cy="1371600"/>
          </a:xfr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en-US" sz="2000" dirty="0" smtClean="0">
                <a:solidFill>
                  <a:srgbClr val="FFFF00"/>
                </a:solidFill>
                <a:latin typeface="Arial Black" pitchFamily="34" charset="0"/>
              </a:rPr>
              <a:t>Important (effective) </a:t>
            </a:r>
            <a:r>
              <a:rPr lang="en-US" sz="2000" dirty="0" smtClean="0">
                <a:solidFill>
                  <a:schemeClr val="tx1"/>
                </a:solidFill>
                <a:latin typeface="Arial Black" pitchFamily="34" charset="0"/>
              </a:rPr>
              <a:t>because it mechanism  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Arial Black" pitchFamily="34" charset="0"/>
              </a:rPr>
              <a:t>of mixing is: </a:t>
            </a:r>
          </a:p>
          <a:p>
            <a:pPr algn="ctr"/>
            <a:r>
              <a:rPr lang="en-US" sz="2000" dirty="0" smtClean="0">
                <a:solidFill>
                  <a:srgbClr val="FFFF00"/>
                </a:solidFill>
                <a:latin typeface="Arial Black" pitchFamily="34" charset="0"/>
              </a:rPr>
              <a:t>Bulk transport and shear appear in this design.</a:t>
            </a:r>
          </a:p>
          <a:p>
            <a:pPr algn="ctr"/>
            <a:endParaRPr lang="en-US" sz="2000" dirty="0">
              <a:solidFill>
                <a:srgbClr val="FFFF00"/>
              </a:solidFill>
              <a:latin typeface="Arial Black" pitchFamily="34" charset="0"/>
            </a:endParaRPr>
          </a:p>
          <a:p>
            <a:pPr algn="ctr"/>
            <a:endParaRPr lang="en-US" sz="2000" dirty="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1" b="33524"/>
          <a:stretch/>
        </p:blipFill>
        <p:spPr bwMode="auto">
          <a:xfrm>
            <a:off x="4038600" y="2808838"/>
            <a:ext cx="4953000" cy="403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24828" y="3018472"/>
            <a:ext cx="3733800" cy="147732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b="1" dirty="0" smtClean="0">
                <a:latin typeface="Arial Rounded MT Bold" pitchFamily="34" charset="0"/>
              </a:rPr>
              <a:t>Efficiency is dependent on speed of rotation.</a:t>
            </a:r>
          </a:p>
          <a:p>
            <a:endParaRPr lang="en-US" b="1" dirty="0" smtClean="0">
              <a:latin typeface="Arial Rounded MT Bold" pitchFamily="34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n-US" b="1" dirty="0" smtClean="0">
                <a:latin typeface="Arial Rounded MT Bold" pitchFamily="34" charset="0"/>
              </a:rPr>
              <a:t>Optimum rotation (30- 100 rpm)</a:t>
            </a:r>
            <a:endParaRPr lang="en-US" b="1" dirty="0">
              <a:latin typeface="Arial Rounded MT 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653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en-US" b="1" dirty="0" smtClean="0">
                <a:solidFill>
                  <a:srgbClr val="7030A0"/>
                </a:solidFill>
              </a:rPr>
              <a:t>2- Stationary container type:</a:t>
            </a:r>
            <a:endParaRPr lang="en-US" b="1" dirty="0">
              <a:solidFill>
                <a:srgbClr val="7030A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6237" y="1295400"/>
            <a:ext cx="8534400" cy="1524000"/>
          </a:xfr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en-US" sz="3200" dirty="0" smtClean="0">
                <a:solidFill>
                  <a:schemeClr val="tx1"/>
                </a:solidFill>
                <a:latin typeface="Arial Narrow" pitchFamily="34" charset="0"/>
              </a:rPr>
              <a:t>Employs</a:t>
            </a:r>
            <a:r>
              <a:rPr lang="en-US" sz="3200" dirty="0" smtClean="0">
                <a:latin typeface="Arial Narrow" pitchFamily="34" charset="0"/>
              </a:rPr>
              <a:t> </a:t>
            </a:r>
            <a:r>
              <a:rPr lang="en-US" sz="3200" dirty="0" smtClean="0">
                <a:solidFill>
                  <a:srgbClr val="FF0000"/>
                </a:solidFill>
                <a:latin typeface="Arial Narrow" pitchFamily="34" charset="0"/>
              </a:rPr>
              <a:t>stationary container </a:t>
            </a:r>
            <a:r>
              <a:rPr lang="en-US" sz="3200" dirty="0" smtClean="0">
                <a:solidFill>
                  <a:schemeClr val="tx1"/>
                </a:solidFill>
                <a:latin typeface="Arial Narrow" pitchFamily="34" charset="0"/>
              </a:rPr>
              <a:t>to hold the material and bring </a:t>
            </a:r>
            <a:r>
              <a:rPr lang="en-US" sz="3200" dirty="0" smtClean="0">
                <a:solidFill>
                  <a:srgbClr val="FF0000"/>
                </a:solidFill>
                <a:latin typeface="Arial Narrow" pitchFamily="34" charset="0"/>
              </a:rPr>
              <a:t>mixing</a:t>
            </a:r>
            <a:r>
              <a:rPr lang="en-US" sz="3200" dirty="0" smtClean="0">
                <a:latin typeface="Arial Narrow" pitchFamily="34" charset="0"/>
              </a:rPr>
              <a:t> </a:t>
            </a:r>
            <a:r>
              <a:rPr lang="en-US" sz="3200" dirty="0" smtClean="0">
                <a:solidFill>
                  <a:schemeClr val="tx1"/>
                </a:solidFill>
                <a:latin typeface="Arial Narrow" pitchFamily="34" charset="0"/>
              </a:rPr>
              <a:t>by moving</a:t>
            </a:r>
            <a:r>
              <a:rPr lang="en-US" sz="3200" dirty="0" smtClean="0">
                <a:latin typeface="Arial Narrow" pitchFamily="34" charset="0"/>
              </a:rPr>
              <a:t> </a:t>
            </a:r>
            <a:r>
              <a:rPr lang="en-US" sz="3200" dirty="0" smtClean="0">
                <a:solidFill>
                  <a:srgbClr val="FF0000"/>
                </a:solidFill>
                <a:latin typeface="Arial Narrow" pitchFamily="34" charset="0"/>
              </a:rPr>
              <a:t>screws, peddles or blades</a:t>
            </a:r>
            <a:r>
              <a:rPr lang="en-US" sz="3200" dirty="0" smtClean="0">
                <a:solidFill>
                  <a:schemeClr val="tx1"/>
                </a:solidFill>
                <a:latin typeface="Arial Narrow" pitchFamily="34" charset="0"/>
              </a:rPr>
              <a:t>.</a:t>
            </a:r>
            <a:endParaRPr lang="en-US" sz="3200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52604" y="3200400"/>
            <a:ext cx="7915275" cy="138499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  <a:latin typeface="Arial Black" pitchFamily="34" charset="0"/>
              </a:rPr>
              <a:t>Useful in mixing solids that have been wetted and therefore are in sticky or plastic state.</a:t>
            </a:r>
            <a:endParaRPr lang="en-US" sz="2800" b="1" dirty="0">
              <a:solidFill>
                <a:schemeClr val="tx1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2226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en-US" dirty="0"/>
              <a:t>Well know mixers include:</a:t>
            </a:r>
            <a:br>
              <a:rPr lang="en-US" dirty="0"/>
            </a:br>
            <a:endParaRPr lang="en-US" dirty="0"/>
          </a:p>
        </p:txBody>
      </p:sp>
      <p:sp>
        <p:nvSpPr>
          <p:cNvPr id="4" name="Content Placeholder 3"/>
          <p:cNvSpPr txBox="1">
            <a:spLocks noGrp="1"/>
          </p:cNvSpPr>
          <p:nvPr>
            <p:ph idx="1"/>
          </p:nvPr>
        </p:nvSpPr>
        <p:spPr>
          <a:xfrm>
            <a:off x="822960" y="1100628"/>
            <a:ext cx="7520940" cy="2410916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indent="-342900" algn="just">
              <a:buAutoNum type="arabicPeriod"/>
            </a:pPr>
            <a:r>
              <a:rPr lang="en-US" sz="2400" dirty="0" smtClean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Ribbon blender </a:t>
            </a:r>
            <a:r>
              <a:rPr lang="en-US" sz="2400" dirty="0" smtClean="0">
                <a:latin typeface="Aharoni" pitchFamily="2" charset="-79"/>
                <a:cs typeface="Aharoni" pitchFamily="2" charset="-79"/>
              </a:rPr>
              <a:t>(consist of horizontal </a:t>
            </a:r>
            <a:r>
              <a:rPr lang="en-US" sz="2400" dirty="0" err="1" smtClean="0">
                <a:latin typeface="Aharoni" pitchFamily="2" charset="-79"/>
                <a:cs typeface="Aharoni" pitchFamily="2" charset="-79"/>
              </a:rPr>
              <a:t>cylidrical</a:t>
            </a:r>
            <a:r>
              <a:rPr lang="en-US" sz="2400" dirty="0" smtClean="0">
                <a:latin typeface="Aharoni" pitchFamily="2" charset="-79"/>
                <a:cs typeface="Aharoni" pitchFamily="2" charset="-79"/>
              </a:rPr>
              <a:t> tank usually opening at the top and fitted with </a:t>
            </a:r>
            <a:r>
              <a:rPr lang="en-US" sz="2400" dirty="0" smtClean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helical blades</a:t>
            </a:r>
            <a:r>
              <a:rPr lang="en-US" sz="2400" dirty="0" smtClean="0">
                <a:latin typeface="Aharoni" pitchFamily="2" charset="-79"/>
                <a:cs typeface="Aharoni" pitchFamily="2" charset="-79"/>
              </a:rPr>
              <a:t>).</a:t>
            </a:r>
          </a:p>
          <a:p>
            <a:pPr marL="0" indent="0" algn="just"/>
            <a:r>
              <a:rPr lang="en-US" sz="2400" dirty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{</a:t>
            </a:r>
            <a:r>
              <a:rPr lang="en-US" sz="2400" dirty="0" smtClean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Blades mounted on the shaft through the long axis of tank and have both right and left hand twist}</a:t>
            </a:r>
            <a:endParaRPr lang="en-US" dirty="0"/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08" t="37311" r="27311" b="7109"/>
          <a:stretch/>
        </p:blipFill>
        <p:spPr bwMode="auto">
          <a:xfrm>
            <a:off x="3370152" y="3657600"/>
            <a:ext cx="5638800" cy="281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03422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5562600" cy="2743200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2800" dirty="0" smtClean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2. Helical flight mixers</a:t>
            </a:r>
          </a:p>
          <a:p>
            <a:endParaRPr lang="en-US" sz="2800" dirty="0" smtClean="0">
              <a:solidFill>
                <a:srgbClr val="FF0000"/>
              </a:solidFill>
              <a:latin typeface="Aharoni" pitchFamily="2" charset="-79"/>
              <a:cs typeface="Aharoni" pitchFamily="2" charset="-79"/>
            </a:endParaRPr>
          </a:p>
          <a:p>
            <a:pPr marL="0" lvl="1" indent="0" algn="just">
              <a:buNone/>
            </a:pPr>
            <a:r>
              <a:rPr lang="en-US" sz="2400" dirty="0" smtClean="0">
                <a:latin typeface="Aharoni" pitchFamily="2" charset="-79"/>
                <a:cs typeface="Aharoni" pitchFamily="2" charset="-79"/>
              </a:rPr>
              <a:t>Powders are lifted by a centrally located vertical screw and allowed to cascade to the bottom of the tank.</a:t>
            </a:r>
            <a:endParaRPr lang="en-US" sz="2400" dirty="0">
              <a:latin typeface="Aharoni" pitchFamily="2" charset="-79"/>
              <a:cs typeface="Aharoni" pitchFamily="2" charset="-79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77" t="46797" r="32574" b="17419"/>
          <a:stretch/>
        </p:blipFill>
        <p:spPr bwMode="auto">
          <a:xfrm>
            <a:off x="6553200" y="685800"/>
            <a:ext cx="2181887" cy="27432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72811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52400"/>
            <a:ext cx="7520940" cy="54864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US" b="1" dirty="0" smtClean="0">
                <a:solidFill>
                  <a:srgbClr val="FF0000"/>
                </a:solidFill>
                <a:latin typeface="Arial Black" pitchFamily="34" charset="0"/>
              </a:rPr>
              <a:t>Mixer selection</a:t>
            </a:r>
            <a:endParaRPr lang="en-US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838200"/>
            <a:ext cx="8610600" cy="419100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 algn="just"/>
            <a:r>
              <a:rPr lang="en-US" sz="2400" dirty="0" smtClean="0">
                <a:latin typeface="Arial Narrow" pitchFamily="34" charset="0"/>
              </a:rPr>
              <a:t>Mixer selection and evaluation depend on:</a:t>
            </a:r>
          </a:p>
          <a:p>
            <a:pPr algn="just"/>
            <a:r>
              <a:rPr lang="en-US" sz="2400" dirty="0" smtClean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1- Measuring degree of mixing </a:t>
            </a:r>
          </a:p>
          <a:p>
            <a:pPr algn="just"/>
            <a:r>
              <a:rPr lang="en-US" sz="2400" dirty="0">
                <a:latin typeface="Aharoni" pitchFamily="2" charset="-79"/>
                <a:cs typeface="Aharoni" pitchFamily="2" charset="-79"/>
              </a:rPr>
              <a:t>[</a:t>
            </a:r>
            <a:r>
              <a:rPr lang="en-US" sz="2400" dirty="0" smtClean="0">
                <a:latin typeface="Aharoni" pitchFamily="2" charset="-79"/>
                <a:cs typeface="Aharoni" pitchFamily="2" charset="-79"/>
              </a:rPr>
              <a:t>according to the function of mixer that indicates the </a:t>
            </a:r>
            <a:r>
              <a:rPr lang="en-US" sz="2400" dirty="0" smtClean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uniformity of powder bed</a:t>
            </a:r>
            <a:r>
              <a:rPr lang="en-US" sz="2400" dirty="0" smtClean="0">
                <a:latin typeface="Aharoni" pitchFamily="2" charset="-79"/>
                <a:cs typeface="Aharoni" pitchFamily="2" charset="-79"/>
              </a:rPr>
              <a:t>].</a:t>
            </a:r>
          </a:p>
          <a:p>
            <a:pPr algn="just"/>
            <a:r>
              <a:rPr lang="en-US" sz="2400" dirty="0" smtClean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2- Power requirements</a:t>
            </a:r>
          </a:p>
          <a:p>
            <a:pPr algn="just"/>
            <a:r>
              <a:rPr lang="en-US" sz="2400" dirty="0" smtClean="0">
                <a:latin typeface="Aharoni" pitchFamily="2" charset="-79"/>
                <a:cs typeface="Aharoni" pitchFamily="2" charset="-79"/>
              </a:rPr>
              <a:t>[power required to produce good mixture with appropriate time] </a:t>
            </a:r>
          </a:p>
          <a:p>
            <a:pPr algn="just"/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Aharoni" pitchFamily="2" charset="-79"/>
                <a:cs typeface="Aharoni" pitchFamily="2" charset="-79"/>
              </a:rPr>
              <a:t>Since long mixing time          unmixing and segregation</a:t>
            </a:r>
          </a:p>
          <a:p>
            <a:pPr algn="just"/>
            <a:endParaRPr lang="en-US" sz="2400" dirty="0" smtClean="0">
              <a:solidFill>
                <a:schemeClr val="accent4">
                  <a:lumMod val="75000"/>
                </a:schemeClr>
              </a:solidFill>
              <a:latin typeface="Aharoni" pitchFamily="2" charset="-79"/>
              <a:cs typeface="Aharoni" pitchFamily="2" charset="-79"/>
            </a:endParaRPr>
          </a:p>
          <a:p>
            <a:pPr algn="just"/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Aharoni" pitchFamily="2" charset="-79"/>
                <a:cs typeface="Aharoni" pitchFamily="2" charset="-79"/>
              </a:rPr>
              <a:t>{1- improper mixing operation or wrong mixer or both}</a:t>
            </a:r>
          </a:p>
          <a:p>
            <a:pPr algn="just"/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Aharoni" pitchFamily="2" charset="-79"/>
                <a:cs typeface="Aharoni" pitchFamily="2" charset="-79"/>
              </a:rPr>
              <a:t>{2- after prolong mixing the milling occur because of abrasion of particles}</a:t>
            </a:r>
            <a:endParaRPr lang="en-US" sz="2400" dirty="0">
              <a:solidFill>
                <a:schemeClr val="accent4">
                  <a:lumMod val="75000"/>
                </a:schemeClr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4" name="Right Arrow 3"/>
          <p:cNvSpPr/>
          <p:nvPr/>
        </p:nvSpPr>
        <p:spPr>
          <a:xfrm>
            <a:off x="3501804" y="3352800"/>
            <a:ext cx="533400" cy="152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own Arrow 4"/>
          <p:cNvSpPr/>
          <p:nvPr/>
        </p:nvSpPr>
        <p:spPr>
          <a:xfrm>
            <a:off x="5181600" y="3657600"/>
            <a:ext cx="215020" cy="3810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5562600" y="3639494"/>
            <a:ext cx="851780" cy="36933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Due to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9043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52400"/>
            <a:ext cx="8763000" cy="48006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06215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52400"/>
            <a:ext cx="8305800" cy="48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58911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>
                <a:latin typeface="Aharoni" pitchFamily="2" charset="-79"/>
                <a:cs typeface="Aharoni" pitchFamily="2" charset="-79"/>
              </a:rPr>
              <a:t>Fundamentals</a:t>
            </a:r>
            <a:endParaRPr lang="en-US" dirty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2960" y="1100628"/>
            <a:ext cx="7520940" cy="1642571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en-US" sz="2000" dirty="0" smtClean="0"/>
              <a:t>Most of multiparticulate solids as </a:t>
            </a:r>
            <a:r>
              <a:rPr lang="en-US" sz="2000" dirty="0" smtClean="0">
                <a:solidFill>
                  <a:srgbClr val="FF0000"/>
                </a:solidFill>
              </a:rPr>
              <a:t>bulk powders or tablet granules </a:t>
            </a:r>
            <a:r>
              <a:rPr lang="en-US" sz="2000" dirty="0" smtClean="0"/>
              <a:t>behave somewhat like fluids</a:t>
            </a:r>
          </a:p>
          <a:p>
            <a:pPr algn="ctr"/>
            <a:endParaRPr lang="en-US" sz="2000" dirty="0" smtClean="0"/>
          </a:p>
          <a:p>
            <a:pPr algn="ctr"/>
            <a:r>
              <a:rPr lang="en-US" sz="2000" dirty="0" smtClean="0"/>
              <a:t>When transfer from one container to another</a:t>
            </a:r>
            <a:endParaRPr lang="en-US" sz="2000" dirty="0"/>
          </a:p>
        </p:txBody>
      </p:sp>
      <p:sp>
        <p:nvSpPr>
          <p:cNvPr id="4" name="Down Arrow 3"/>
          <p:cNvSpPr/>
          <p:nvPr/>
        </p:nvSpPr>
        <p:spPr>
          <a:xfrm>
            <a:off x="4419600" y="1828800"/>
            <a:ext cx="457200" cy="4953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838200" y="2895600"/>
            <a:ext cx="7467600" cy="1846659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en-US" sz="2400" u="sng" dirty="0" smtClean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Note:</a:t>
            </a:r>
          </a:p>
          <a:p>
            <a:pPr algn="just"/>
            <a:r>
              <a:rPr lang="en-US" b="1" dirty="0" smtClean="0">
                <a:solidFill>
                  <a:srgbClr val="7030A0"/>
                </a:solidFill>
                <a:latin typeface="Arial Rounded MT Bold" pitchFamily="34" charset="0"/>
              </a:rPr>
              <a:t>Mixing of solids (dissimilar): </a:t>
            </a:r>
            <a:r>
              <a:rPr lang="en-US" b="1" dirty="0" smtClean="0"/>
              <a:t>undergoes substantial segregation during routine handling despite of their particulate level of mixing.</a:t>
            </a:r>
          </a:p>
          <a:p>
            <a:pPr algn="just"/>
            <a:endParaRPr lang="en-US" dirty="0"/>
          </a:p>
          <a:p>
            <a:pPr algn="just"/>
            <a:r>
              <a:rPr lang="en-US" b="1" dirty="0" smtClean="0">
                <a:solidFill>
                  <a:srgbClr val="7030A0"/>
                </a:solidFill>
                <a:latin typeface="Arial Rounded MT Bold" pitchFamily="34" charset="0"/>
              </a:rPr>
              <a:t>Mixing of Liquids (miscible):</a:t>
            </a:r>
            <a:r>
              <a:rPr lang="en-US" dirty="0" smtClean="0"/>
              <a:t> </a:t>
            </a:r>
            <a:r>
              <a:rPr lang="en-US" b="1" dirty="0" smtClean="0"/>
              <a:t>undergoes mixing under any standard equipment and they don’t separate when poured or pumped.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590406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/>
              <a:t>Particulate solid variables: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57200" y="1143000"/>
            <a:ext cx="8153400" cy="378565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latin typeface="Arial Black" pitchFamily="34" charset="0"/>
              </a:rPr>
              <a:t>The variables effecting solid mixing are:</a:t>
            </a:r>
          </a:p>
          <a:p>
            <a:pPr algn="just"/>
            <a:r>
              <a:rPr lang="en-US" dirty="0" smtClean="0">
                <a:latin typeface="Aharoni" pitchFamily="2" charset="-79"/>
                <a:cs typeface="Aharoni" pitchFamily="2" charset="-79"/>
              </a:rPr>
              <a:t>1- </a:t>
            </a:r>
            <a:r>
              <a:rPr lang="en-US" sz="2000" b="1" dirty="0" smtClean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Most important one </a:t>
            </a:r>
            <a:r>
              <a:rPr lang="en-US" sz="2000" dirty="0" smtClean="0">
                <a:latin typeface="Aharoni" pitchFamily="2" charset="-79"/>
                <a:cs typeface="Aharoni" pitchFamily="2" charset="-79"/>
              </a:rPr>
              <a:t>is the </a:t>
            </a:r>
            <a:r>
              <a:rPr lang="en-US" sz="2000" b="1" dirty="0" smtClean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particle size and particle size distribution </a:t>
            </a:r>
            <a:r>
              <a:rPr lang="en-US" sz="2000" dirty="0" smtClean="0"/>
              <a:t>(</a:t>
            </a:r>
            <a:r>
              <a:rPr lang="en-US" sz="2000" u="sng" dirty="0" smtClean="0"/>
              <a:t>largely determine the magnitude of forces, gravitational and inertial</a:t>
            </a:r>
            <a:r>
              <a:rPr lang="en-US" sz="2000" dirty="0" smtClean="0"/>
              <a:t>).</a:t>
            </a:r>
          </a:p>
          <a:p>
            <a:pPr algn="ctr"/>
            <a:endParaRPr lang="en-US" sz="2000" dirty="0"/>
          </a:p>
          <a:p>
            <a:pPr algn="ctr"/>
            <a:r>
              <a:rPr lang="en-US" sz="2000" dirty="0" smtClean="0"/>
              <a:t>Interpaticulate movement relative to surface forces which resist such motion. </a:t>
            </a:r>
          </a:p>
          <a:p>
            <a:pPr algn="ctr"/>
            <a:endParaRPr lang="en-US" sz="2000" dirty="0" smtClean="0"/>
          </a:p>
          <a:p>
            <a:r>
              <a:rPr lang="en-US" sz="2000" u="sng" dirty="0" smtClean="0">
                <a:solidFill>
                  <a:srgbClr val="FF0000"/>
                </a:solidFill>
                <a:latin typeface="Algerian" pitchFamily="82" charset="0"/>
              </a:rPr>
              <a:t>E.g.:</a:t>
            </a:r>
            <a:r>
              <a:rPr lang="en-US" sz="2000" dirty="0" smtClean="0">
                <a:latin typeface="Algerian" pitchFamily="82" charset="0"/>
              </a:rPr>
              <a:t> Particles with P.S. &lt;100 Micron is free flowing</a:t>
            </a:r>
          </a:p>
          <a:p>
            <a:pPr algn="ctr"/>
            <a:endParaRPr lang="en-US" sz="2000" dirty="0">
              <a:latin typeface="Algerian" pitchFamily="82" charset="0"/>
            </a:endParaRPr>
          </a:p>
          <a:p>
            <a:pPr algn="just"/>
            <a:r>
              <a:rPr lang="en-US" sz="2000" dirty="0" smtClean="0">
                <a:latin typeface="Aharoni" pitchFamily="2" charset="-79"/>
                <a:cs typeface="Aharoni" pitchFamily="2" charset="-79"/>
              </a:rPr>
              <a:t>2- </a:t>
            </a:r>
            <a:r>
              <a:rPr lang="en-US" sz="2000" dirty="0" smtClean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Particle density, elasticity, surface roughness and shape</a:t>
            </a:r>
            <a:r>
              <a:rPr lang="en-US" sz="2000" dirty="0" smtClean="0">
                <a:latin typeface="Aharoni" pitchFamily="2" charset="-79"/>
                <a:cs typeface="Aharoni" pitchFamily="2" charset="-79"/>
              </a:rPr>
              <a:t> also exert their influence on the bulk properties of powder.</a:t>
            </a:r>
            <a:endParaRPr lang="en-US" sz="2000" dirty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5" name="Down Arrow 4"/>
          <p:cNvSpPr/>
          <p:nvPr/>
        </p:nvSpPr>
        <p:spPr>
          <a:xfrm>
            <a:off x="4267200" y="2209800"/>
            <a:ext cx="266700" cy="42928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0969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228600"/>
            <a:ext cx="7520940" cy="6858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US" sz="3600" dirty="0" smtClean="0"/>
              <a:t>Mixing mechanisms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100628"/>
            <a:ext cx="8153400" cy="3579849"/>
          </a:xfrm>
        </p:spPr>
        <p:style>
          <a:lnRef idx="0">
            <a:scrgbClr r="0" g="0" b="0"/>
          </a:lnRef>
          <a:fillRef idx="1003">
            <a:schemeClr val="lt2"/>
          </a:fillRef>
          <a:effectRef idx="0">
            <a:scrgbClr r="0" g="0" b="0"/>
          </a:effectRef>
          <a:fontRef idx="major"/>
        </p:style>
        <p:txBody>
          <a:bodyPr/>
          <a:lstStyle/>
          <a:p>
            <a:pPr algn="just"/>
            <a:r>
              <a:rPr lang="en-US" sz="2400" dirty="0" smtClean="0">
                <a:solidFill>
                  <a:srgbClr val="7030A0"/>
                </a:solidFill>
                <a:latin typeface="Arial Black" pitchFamily="34" charset="0"/>
              </a:rPr>
              <a:t>Solid mixing proceeds by the combination of one or more mechanism:</a:t>
            </a:r>
          </a:p>
          <a:p>
            <a:endParaRPr lang="en-US" dirty="0">
              <a:latin typeface="Arial Black" pitchFamily="34" charset="0"/>
            </a:endParaRPr>
          </a:p>
          <a:p>
            <a:pPr>
              <a:buAutoNum type="arabicPeriod"/>
            </a:pPr>
            <a:r>
              <a:rPr lang="en-US" sz="2400" dirty="0" smtClean="0">
                <a:latin typeface="Arial Black" pitchFamily="34" charset="0"/>
              </a:rPr>
              <a:t>Convective mixing</a:t>
            </a:r>
          </a:p>
          <a:p>
            <a:pPr>
              <a:buAutoNum type="arabicPeriod"/>
            </a:pPr>
            <a:r>
              <a:rPr lang="en-US" sz="2400" dirty="0" smtClean="0">
                <a:latin typeface="Arial Black" pitchFamily="34" charset="0"/>
              </a:rPr>
              <a:t>Shear mixing</a:t>
            </a:r>
          </a:p>
          <a:p>
            <a:pPr>
              <a:buAutoNum type="arabicPeriod"/>
            </a:pPr>
            <a:r>
              <a:rPr lang="en-US" sz="2400" dirty="0" smtClean="0">
                <a:latin typeface="Arial Black" pitchFamily="34" charset="0"/>
              </a:rPr>
              <a:t>Diffusive mixing</a:t>
            </a:r>
            <a:endParaRPr lang="en-US" sz="2400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0108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400" y="381000"/>
            <a:ext cx="8077200" cy="52322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tx1"/>
                </a:solidFill>
                <a:latin typeface="Arial Black" pitchFamily="34" charset="0"/>
              </a:rPr>
              <a:t>1. Convective mixing</a:t>
            </a:r>
            <a:endParaRPr lang="en-US" sz="2800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1000" y="1116703"/>
            <a:ext cx="8229600" cy="46166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Aharoni" pitchFamily="2" charset="-79"/>
                <a:cs typeface="Aharoni" pitchFamily="2" charset="-79"/>
              </a:rPr>
              <a:t>Mechanism analogous to bulk transport in fluid mixing</a:t>
            </a:r>
            <a:endParaRPr lang="en-US" sz="2400" dirty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1000" y="2286000"/>
            <a:ext cx="8229600" cy="2308324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en-US" sz="2400" b="1" dirty="0" smtClean="0">
                <a:solidFill>
                  <a:srgbClr val="0070C0"/>
                </a:solidFill>
                <a:latin typeface="Arial Narrow" pitchFamily="34" charset="0"/>
              </a:rPr>
              <a:t>Convective (bulk) mixing occurred by: Inversion of powder bed</a:t>
            </a:r>
          </a:p>
          <a:p>
            <a:pPr algn="just"/>
            <a:endParaRPr lang="en-US" sz="2400" b="1" dirty="0">
              <a:latin typeface="Arial Narrow" pitchFamily="34" charset="0"/>
            </a:endParaRPr>
          </a:p>
          <a:p>
            <a:pPr algn="just"/>
            <a:r>
              <a:rPr lang="en-US" sz="2400" b="1" dirty="0" smtClean="0">
                <a:latin typeface="Arial Narrow" pitchFamily="34" charset="0"/>
              </a:rPr>
              <a:t>A- Blades or peddles</a:t>
            </a:r>
          </a:p>
          <a:p>
            <a:pPr algn="just"/>
            <a:r>
              <a:rPr lang="en-US" sz="2400" b="1" dirty="0" smtClean="0">
                <a:latin typeface="Arial Narrow" pitchFamily="34" charset="0"/>
              </a:rPr>
              <a:t>B- Revolving screw</a:t>
            </a:r>
          </a:p>
          <a:p>
            <a:pPr algn="just"/>
            <a:r>
              <a:rPr lang="en-US" sz="2400" b="1" dirty="0" smtClean="0">
                <a:latin typeface="Arial Narrow" pitchFamily="34" charset="0"/>
              </a:rPr>
              <a:t>C- Any method of moving large mass of material from one part of powder bed to another.</a:t>
            </a:r>
          </a:p>
        </p:txBody>
      </p:sp>
      <p:sp>
        <p:nvSpPr>
          <p:cNvPr id="7" name="Down Arrow 6"/>
          <p:cNvSpPr/>
          <p:nvPr/>
        </p:nvSpPr>
        <p:spPr>
          <a:xfrm>
            <a:off x="4038600" y="2743200"/>
            <a:ext cx="381000" cy="457200"/>
          </a:xfrm>
          <a:prstGeom prst="down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648200" y="2787134"/>
            <a:ext cx="1524000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By the aid of: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8144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ndustrial Powder Mixer Machine www.drymixer.com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>
                  <p14:bmkLst>
                    <p14:bmk name="Bookmark 2" time="25427.0198"/>
                  </p14:bmkLst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1407024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76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20000">
                <p:cTn id="7" fill="remove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1" y="1828800"/>
            <a:ext cx="8143874" cy="9144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>
            <a:noAutofit/>
          </a:bodyPr>
          <a:lstStyle/>
          <a:p>
            <a:pPr algn="ctr"/>
            <a:r>
              <a:rPr lang="en-US" sz="2000" dirty="0" smtClean="0">
                <a:solidFill>
                  <a:srgbClr val="7030A0"/>
                </a:solidFill>
                <a:latin typeface="Aharoni" pitchFamily="2" charset="-79"/>
                <a:cs typeface="Aharoni" pitchFamily="2" charset="-79"/>
              </a:rPr>
              <a:t>Depending on the flow characteristic of powder</a:t>
            </a:r>
            <a:r>
              <a:rPr lang="en-US" sz="2000" dirty="0" smtClean="0">
                <a:latin typeface="Aharoni" pitchFamily="2" charset="-79"/>
                <a:cs typeface="Aharoni" pitchFamily="2" charset="-79"/>
              </a:rPr>
              <a:t>, that can occur in such a way to give rise to </a:t>
            </a:r>
            <a:r>
              <a:rPr lang="en-US" sz="2000" dirty="0" smtClean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[laminar flow]</a:t>
            </a:r>
            <a:endParaRPr lang="en-US" sz="2000" dirty="0">
              <a:solidFill>
                <a:srgbClr val="FF0000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38200" y="457200"/>
            <a:ext cx="7543800" cy="52322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tx1"/>
                </a:solidFill>
                <a:latin typeface="Arial Black" pitchFamily="34" charset="0"/>
              </a:rPr>
              <a:t>2. Shear mixing</a:t>
            </a:r>
            <a:endParaRPr lang="en-US" sz="2400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3400" y="1143000"/>
            <a:ext cx="8143875" cy="46166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Aharoni" pitchFamily="2" charset="-79"/>
                <a:cs typeface="Aharoni" pitchFamily="2" charset="-79"/>
              </a:rPr>
              <a:t>As a result of forces within mass           slip planes</a:t>
            </a:r>
            <a:endParaRPr lang="en-US" sz="2400" dirty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6" name="Right Arrow 5"/>
          <p:cNvSpPr/>
          <p:nvPr/>
        </p:nvSpPr>
        <p:spPr>
          <a:xfrm>
            <a:off x="5791200" y="1267941"/>
            <a:ext cx="685800" cy="21178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533399" y="2971800"/>
            <a:ext cx="8143875" cy="163121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Arial Rounded MT Bold" pitchFamily="34" charset="0"/>
              </a:rPr>
              <a:t>When shear occurs between regions of different composition and parallel to their interface. </a:t>
            </a:r>
          </a:p>
          <a:p>
            <a:pPr algn="just"/>
            <a:endParaRPr lang="en-US" sz="2000" dirty="0">
              <a:latin typeface="Arial Rounded MT Bold" pitchFamily="34" charset="0"/>
            </a:endParaRPr>
          </a:p>
          <a:p>
            <a:pPr algn="just"/>
            <a:endParaRPr lang="en-US" sz="2000" dirty="0" smtClean="0">
              <a:latin typeface="Arial Rounded MT Bold" pitchFamily="34" charset="0"/>
            </a:endParaRPr>
          </a:p>
          <a:p>
            <a:pPr algn="ctr"/>
            <a:r>
              <a:rPr lang="en-US" sz="2000" dirty="0" smtClean="0">
                <a:latin typeface="Arial Rounded MT Bold" pitchFamily="34" charset="0"/>
              </a:rPr>
              <a:t>Reduce the scale of segregation</a:t>
            </a:r>
            <a:r>
              <a:rPr lang="en-US" sz="2000" dirty="0">
                <a:latin typeface="Arial Rounded MT Bold" pitchFamily="34" charset="0"/>
              </a:rPr>
              <a:t> by thinning the dissimilar layers</a:t>
            </a:r>
          </a:p>
        </p:txBody>
      </p:sp>
      <p:sp>
        <p:nvSpPr>
          <p:cNvPr id="8" name="Down Arrow 7"/>
          <p:cNvSpPr/>
          <p:nvPr/>
        </p:nvSpPr>
        <p:spPr>
          <a:xfrm>
            <a:off x="4442991" y="3733800"/>
            <a:ext cx="309564" cy="47134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5018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n-Line Mixer - Silverson Industrial High Shear In-Line Mixer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168890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464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remove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ngles">
  <a:themeElements>
    <a:clrScheme name="Angles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Angles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ngle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3212</TotalTime>
  <Words>716</Words>
  <Application>Microsoft Office PowerPoint</Application>
  <PresentationFormat>On-screen Show (4:3)</PresentationFormat>
  <Paragraphs>94</Paragraphs>
  <Slides>19</Slides>
  <Notes>0</Notes>
  <HiddenSlides>0</HiddenSlides>
  <MMClips>2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Angles</vt:lpstr>
      <vt:lpstr>Lecture 5</vt:lpstr>
      <vt:lpstr>PowerPoint Presentation</vt:lpstr>
      <vt:lpstr>Fundamentals</vt:lpstr>
      <vt:lpstr>Particulate solid variables:</vt:lpstr>
      <vt:lpstr>Mixing mechanisms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Problems related to mixing</vt:lpstr>
      <vt:lpstr>PowerPoint Presentation</vt:lpstr>
      <vt:lpstr>Equipment For solid mixing</vt:lpstr>
      <vt:lpstr>1- twin-shell blender/tumbling mixers  (form V-shape mixers)</vt:lpstr>
      <vt:lpstr>2- Stationary container type:</vt:lpstr>
      <vt:lpstr>Well know mixers include: </vt:lpstr>
      <vt:lpstr>PowerPoint Presentation</vt:lpstr>
      <vt:lpstr>Mixer selection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 6</dc:title>
  <dc:creator>anas alhamdany</dc:creator>
  <cp:lastModifiedBy>anas alhamdany</cp:lastModifiedBy>
  <cp:revision>33</cp:revision>
  <dcterms:created xsi:type="dcterms:W3CDTF">2006-08-16T00:00:00Z</dcterms:created>
  <dcterms:modified xsi:type="dcterms:W3CDTF">2016-04-23T14:56:30Z</dcterms:modified>
</cp:coreProperties>
</file>