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3/15/2016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Measuring_cylinder_h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33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Lab4 Industrial pharmacy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93775"/>
          </a:xfr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dirty="0">
                <a:solidFill>
                  <a:schemeClr val="bg1"/>
                </a:solidFill>
              </a:rPr>
              <a:t>Powder </a:t>
            </a:r>
            <a:r>
              <a:rPr lang="en-US" dirty="0" smtClean="0">
                <a:solidFill>
                  <a:schemeClr val="bg1"/>
                </a:solidFill>
              </a:rPr>
              <a:t>density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91102"/>
      </p:ext>
    </p:extLst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657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dirty="0" smtClean="0"/>
              <a:t>Important </a:t>
            </a:r>
            <a:r>
              <a:rPr lang="en-US" dirty="0"/>
              <a:t>in the consideration the </a:t>
            </a:r>
            <a:r>
              <a:rPr lang="en-US" dirty="0">
                <a:solidFill>
                  <a:srgbClr val="FF0000"/>
                </a:solidFill>
              </a:rPr>
              <a:t>size of high dose capsule </a:t>
            </a:r>
            <a:r>
              <a:rPr lang="en-US" dirty="0" smtClean="0"/>
              <a:t>product. </a:t>
            </a:r>
          </a:p>
          <a:p>
            <a:pPr algn="just"/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homogeneity of a low dose formulation</a:t>
            </a:r>
            <a:r>
              <a:rPr lang="en-US" dirty="0"/>
              <a:t> in which there are large differences in drug and excipient densities. </a:t>
            </a:r>
          </a:p>
          <a:p>
            <a:pPr algn="just"/>
            <a:r>
              <a:rPr lang="en-US" dirty="0" smtClean="0"/>
              <a:t>knowing </a:t>
            </a:r>
            <a:r>
              <a:rPr lang="en-US" dirty="0"/>
              <a:t>the dose and formulation density to determine the appropriate size for a capsule formulation.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Benefits of bulk density: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4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doors dir="vert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229600" cy="449580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b="1" dirty="0">
                    <a:solidFill>
                      <a:schemeClr val="bg1"/>
                    </a:solidFill>
                    <a:latin typeface="Arial Narrow" pitchFamily="34" charset="0"/>
                  </a:rPr>
                  <a:t>The change in tapped powder volume </a:t>
                </a:r>
                <a:r>
                  <a:rPr lang="en-US" dirty="0" smtClean="0">
                    <a:solidFill>
                      <a:srgbClr val="C00000"/>
                    </a:solidFill>
                    <a:latin typeface="Aharoni" pitchFamily="2" charset="-79"/>
                    <a:cs typeface="Aharoni" pitchFamily="2" charset="-79"/>
                  </a:rPr>
                  <a:t>(related </a:t>
                </a:r>
                <a:r>
                  <a:rPr lang="en-US" dirty="0">
                    <a:solidFill>
                      <a:srgbClr val="C00000"/>
                    </a:solidFill>
                    <a:latin typeface="Aharoni" pitchFamily="2" charset="-79"/>
                    <a:cs typeface="Aharoni" pitchFamily="2" charset="-79"/>
                  </a:rPr>
                  <a:t>to flow properties of </a:t>
                </a:r>
                <a:r>
                  <a:rPr lang="en-US" dirty="0" smtClean="0">
                    <a:solidFill>
                      <a:srgbClr val="C00000"/>
                    </a:solidFill>
                    <a:latin typeface="Aharoni" pitchFamily="2" charset="-79"/>
                    <a:cs typeface="Aharoni" pitchFamily="2" charset="-79"/>
                  </a:rPr>
                  <a:t>powders) </a:t>
                </a:r>
              </a:p>
              <a:p>
                <a:pPr algn="just"/>
                <a:r>
                  <a:rPr lang="en-US" dirty="0" smtClean="0">
                    <a:solidFill>
                      <a:schemeClr val="bg1"/>
                    </a:solidFill>
                  </a:rPr>
                  <a:t>It </a:t>
                </a:r>
                <a:r>
                  <a:rPr lang="en-US" dirty="0">
                    <a:solidFill>
                      <a:schemeClr val="bg1"/>
                    </a:solidFill>
                  </a:rPr>
                  <a:t>can be determined by compressibility which is computed from powder density </a:t>
                </a:r>
                <a:r>
                  <a:rPr lang="en-US" dirty="0"/>
                  <a:t>using the following </a:t>
                </a:r>
                <a:r>
                  <a:rPr lang="en-US" dirty="0" smtClean="0"/>
                  <a:t>equation:</a:t>
                </a:r>
              </a:p>
              <a:p>
                <a:pPr algn="just"/>
                <a:endParaRPr lang="en-US" dirty="0"/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% compressibility 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/>
                          </a:rPr>
                          <m:t>ρt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/>
                          </a:rPr>
                          <m:t>ρo</m:t>
                        </m:r>
                        <m:r>
                          <a:rPr lang="en-US">
                            <a:solidFill>
                              <a:schemeClr val="bg1"/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bg1"/>
                            </a:solidFill>
                            <a:latin typeface="Cambria Math"/>
                          </a:rPr>
                          <m:t>ρt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Aharoni" pitchFamily="2" charset="-79"/>
                    <a:cs typeface="Aharoni" pitchFamily="2" charset="-79"/>
                  </a:rPr>
                  <a:t>× 100</a:t>
                </a:r>
              </a:p>
              <a:p>
                <a:pPr marL="0" indent="0" algn="just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𝜌t- tapped density</a:t>
                </a:r>
              </a:p>
              <a:p>
                <a:pPr marL="0" indent="0" algn="just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𝜌o- bulk density</a:t>
                </a:r>
              </a:p>
              <a:p>
                <a:pPr algn="just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229600" cy="4495800"/>
              </a:xfrm>
              <a:blipFill rotWithShape="1">
                <a:blip r:embed="rId2"/>
                <a:stretch>
                  <a:fillRect l="-1259" t="-1762" r="-2519" b="-3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/>
              </a:rPr>
              <a:t>Tapped density and powder flowability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4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Inverted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632605"/>
              </p:ext>
            </p:extLst>
          </p:nvPr>
        </p:nvGraphicFramePr>
        <p:xfrm>
          <a:off x="762000" y="609600"/>
          <a:ext cx="7772400" cy="5562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% compressibility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Flowability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5-15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Excellent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12-16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Good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18-21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Fair passable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23-35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Poor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33-38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Very poor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 More than 40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</a:rPr>
                        <a:t>Very </a:t>
                      </a:r>
                      <a:r>
                        <a:rPr lang="en-US" sz="2800" dirty="0" err="1">
                          <a:effectLst/>
                        </a:rPr>
                        <a:t>very</a:t>
                      </a:r>
                      <a:r>
                        <a:rPr lang="en-US" sz="2800" dirty="0">
                          <a:effectLst/>
                        </a:rPr>
                        <a:t> poor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76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vortex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2139"/>
            <a:ext cx="8229600" cy="588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671865"/>
      </p:ext>
    </p:extLst>
  </p:cSld>
  <p:clrMapOvr>
    <a:masterClrMapping/>
  </p:clrMapOvr>
  <p:transition spd="med" advClick="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73275"/>
            <a:ext cx="4495800" cy="3352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It is simply </a:t>
            </a:r>
            <a:r>
              <a:rPr lang="en-US" dirty="0"/>
              <a:t>expresses the </a:t>
            </a:r>
            <a:r>
              <a:rPr lang="en-US" dirty="0" smtClean="0"/>
              <a:t>amount (usually </a:t>
            </a:r>
            <a:r>
              <a:rPr lang="en-US" dirty="0"/>
              <a:t>weight or </a:t>
            </a:r>
            <a:r>
              <a:rPr lang="en-US" dirty="0" smtClean="0"/>
              <a:t>mass) </a:t>
            </a:r>
            <a:r>
              <a:rPr lang="en-US" dirty="0"/>
              <a:t>of a powder in a specified volume.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9996"/>
            <a:ext cx="8229600" cy="7318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en-US" dirty="0"/>
              <a:t>Powder bulk density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http://upload.wikimedia.org/wikipedia/commons/thumb/a/ab/Measuring_cylinder_hg.jpg/220px-Measuring_cylinder_hg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24000"/>
            <a:ext cx="2096135" cy="452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318057"/>
      </p:ext>
    </p:extLst>
  </p:cSld>
  <p:clrMapOvr>
    <a:masterClrMapping/>
  </p:clrMapOvr>
  <p:transition spd="med" advClick="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</a:rPr>
              <a:t>Powders </a:t>
            </a:r>
            <a:r>
              <a:rPr lang="en-US" dirty="0">
                <a:solidFill>
                  <a:schemeClr val="bg1"/>
                </a:solidFill>
              </a:rPr>
              <a:t>are composed </a:t>
            </a:r>
            <a:r>
              <a:rPr lang="en-US" dirty="0" smtClean="0">
                <a:solidFill>
                  <a:schemeClr val="bg1"/>
                </a:solidFill>
              </a:rPr>
              <a:t>of:</a:t>
            </a:r>
            <a:r>
              <a:rPr lang="en-US" dirty="0" smtClean="0"/>
              <a:t> </a:t>
            </a:r>
            <a:r>
              <a:rPr lang="en-US" dirty="0">
                <a:solidFill>
                  <a:srgbClr val="C00000"/>
                </a:solidFill>
              </a:rPr>
              <a:t>particles </a:t>
            </a:r>
            <a:r>
              <a:rPr lang="en-US" dirty="0" smtClean="0">
                <a:solidFill>
                  <a:srgbClr val="C00000"/>
                </a:solidFill>
              </a:rPr>
              <a:t>and voids.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volume</a:t>
            </a:r>
            <a:r>
              <a:rPr lang="en-US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occupied </a:t>
            </a:r>
            <a:r>
              <a:rPr lang="en-US" dirty="0">
                <a:solidFill>
                  <a:schemeClr val="bg1"/>
                </a:solidFill>
              </a:rPr>
              <a:t>by a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given number of particles </a:t>
            </a:r>
            <a:r>
              <a:rPr lang="en-US" dirty="0">
                <a:solidFill>
                  <a:srgbClr val="C00000"/>
                </a:solidFill>
              </a:rPr>
              <a:t>depends on how closely they are </a:t>
            </a:r>
            <a:r>
              <a:rPr lang="en-US" dirty="0" smtClean="0">
                <a:solidFill>
                  <a:srgbClr val="C00000"/>
                </a:solidFill>
              </a:rPr>
              <a:t>packed.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>
                <a:solidFill>
                  <a:schemeClr val="bg1"/>
                </a:solidFill>
              </a:rPr>
              <a:t>The packing of particles depends </a:t>
            </a:r>
            <a:r>
              <a:rPr lang="en-US" dirty="0" smtClean="0">
                <a:solidFill>
                  <a:schemeClr val="bg1"/>
                </a:solidFill>
              </a:rPr>
              <a:t>on: 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A- shape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B- cohesiveness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C- short-range </a:t>
            </a:r>
            <a:r>
              <a:rPr lang="en-US" dirty="0">
                <a:solidFill>
                  <a:srgbClr val="C00000"/>
                </a:solidFill>
              </a:rPr>
              <a:t>motion 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D- external </a:t>
            </a:r>
            <a:r>
              <a:rPr lang="en-US" dirty="0">
                <a:solidFill>
                  <a:srgbClr val="C00000"/>
                </a:solidFill>
              </a:rPr>
              <a:t>forces.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US" sz="3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Composition of powders and there relation with volume</a:t>
            </a:r>
            <a:endParaRPr lang="en-US" sz="36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9767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reveal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1981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n-US" dirty="0" smtClean="0"/>
              <a:t>Describe </a:t>
            </a:r>
            <a:r>
              <a:rPr lang="en-US" dirty="0"/>
              <a:t>the </a:t>
            </a:r>
            <a:r>
              <a:rPr lang="en-US" dirty="0" smtClean="0"/>
              <a:t>bulk-density of </a:t>
            </a:r>
            <a:r>
              <a:rPr lang="en-US" dirty="0"/>
              <a:t>a </a:t>
            </a:r>
            <a:r>
              <a:rPr lang="en-US" dirty="0" smtClean="0"/>
              <a:t>powder </a:t>
            </a:r>
            <a:r>
              <a:rPr lang="en-US" dirty="0"/>
              <a:t>(or </a:t>
            </a:r>
            <a:r>
              <a:rPr lang="en-US" dirty="0" smtClean="0"/>
              <a:t>granules) after consolidation/compression ("tapping“) </a:t>
            </a:r>
            <a:r>
              <a:rPr lang="en-US" dirty="0"/>
              <a:t>the container of powder a measured number of times, usually from a predetermined height.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>
                <a:effectLst/>
              </a:rPr>
              <a:t>Tapped </a:t>
            </a:r>
            <a:r>
              <a:rPr lang="en-US" dirty="0" smtClean="0">
                <a:effectLst/>
              </a:rPr>
              <a:t>density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4953000"/>
            <a:ext cx="7010400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The method of "tapping" is best described as lifting and dropping.</a:t>
            </a:r>
          </a:p>
        </p:txBody>
      </p:sp>
    </p:spTree>
    <p:extLst>
      <p:ext uri="{BB962C8B-B14F-4D97-AF65-F5344CB8AC3E}">
        <p14:creationId xmlns:p14="http://schemas.microsoft.com/office/powerpoint/2010/main" val="4040145168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24" y="3505200"/>
            <a:ext cx="8229600" cy="3124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Tapped </a:t>
            </a:r>
            <a:r>
              <a:rPr lang="en-US" dirty="0"/>
              <a:t>density </a:t>
            </a:r>
            <a:r>
              <a:rPr lang="en-US" dirty="0" smtClean="0"/>
              <a:t>measured </a:t>
            </a:r>
            <a:r>
              <a:rPr lang="en-US" dirty="0" smtClean="0">
                <a:solidFill>
                  <a:schemeClr val="bg1"/>
                </a:solidFill>
              </a:rPr>
              <a:t>by tapping graduated glass measuring cylinder </a:t>
            </a:r>
            <a:r>
              <a:rPr lang="en-US" dirty="0"/>
              <a:t>manually or by mechanical device</a:t>
            </a:r>
            <a:r>
              <a:rPr lang="en-US" dirty="0" smtClean="0"/>
              <a:t>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(the </a:t>
            </a:r>
            <a:r>
              <a:rPr lang="en-US" dirty="0"/>
              <a:t>total capacity of the cylinder to be used, and the readability of its </a:t>
            </a:r>
            <a:r>
              <a:rPr lang="en-US" dirty="0" smtClean="0"/>
              <a:t>scale are stated).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r>
              <a:rPr lang="en-US" sz="3600" b="1" dirty="0">
                <a:latin typeface="Aharoni" pitchFamily="2" charset="-79"/>
                <a:cs typeface="Aharoni" pitchFamily="2" charset="-79"/>
              </a:rPr>
              <a:t>Measuring Bulk density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dirty="0">
                <a:latin typeface="Aharoni" pitchFamily="2" charset="-79"/>
                <a:cs typeface="Aharoni" pitchFamily="2" charset="-79"/>
              </a:rPr>
            </a:b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4347" y="1143000"/>
            <a:ext cx="83058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400" dirty="0"/>
              <a:t>Is determined by pouring </a:t>
            </a:r>
            <a:r>
              <a:rPr lang="en-US" sz="2400" dirty="0" smtClean="0"/>
              <a:t>pre-sieved </a:t>
            </a:r>
            <a:r>
              <a:rPr lang="en-US" sz="2400" dirty="0"/>
              <a:t>bulk drug into a graduated cylinder via a large funnel and measuring the volume and weight.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6624" y="2746735"/>
            <a:ext cx="822960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Measuring </a:t>
            </a:r>
            <a:r>
              <a:rPr lang="en-US" sz="3600" b="1" dirty="0">
                <a:latin typeface="Aharoni" pitchFamily="2" charset="-79"/>
                <a:cs typeface="Aharoni" pitchFamily="2" charset="-79"/>
              </a:rPr>
              <a:t>tapped density</a:t>
            </a:r>
          </a:p>
        </p:txBody>
      </p:sp>
    </p:spTree>
    <p:extLst>
      <p:ext uri="{BB962C8B-B14F-4D97-AF65-F5344CB8AC3E}">
        <p14:creationId xmlns:p14="http://schemas.microsoft.com/office/powerpoint/2010/main" val="3518023722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810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1. Manual tapping: </a:t>
            </a:r>
          </a:p>
          <a:p>
            <a:pPr marL="0" indent="0" algn="just">
              <a:buNone/>
            </a:pPr>
            <a:r>
              <a:rPr lang="en-US" dirty="0" smtClean="0"/>
              <a:t> The </a:t>
            </a:r>
            <a:r>
              <a:rPr lang="en-US" dirty="0"/>
              <a:t>raising and lowering of the cylinder by hand is done either without reference to the height traversed and </a:t>
            </a:r>
            <a:r>
              <a:rPr lang="en-US" dirty="0" smtClean="0"/>
              <a:t>arbitrary </a:t>
            </a:r>
            <a:r>
              <a:rPr lang="en-US" dirty="0"/>
              <a:t>acceleration in both upward and downward </a:t>
            </a:r>
            <a:r>
              <a:rPr lang="en-US" dirty="0" smtClean="0"/>
              <a:t>directions</a:t>
            </a:r>
            <a:r>
              <a:rPr lang="en-US" dirty="0"/>
              <a:t>; the hand remaining in contact with the cylinder at all times (hand tapping</a:t>
            </a:r>
            <a:r>
              <a:rPr lang="en-US" dirty="0" smtClean="0"/>
              <a:t>).</a:t>
            </a: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(The </a:t>
            </a:r>
            <a:r>
              <a:rPr lang="en-US" b="1" dirty="0">
                <a:solidFill>
                  <a:srgbClr val="0070C0"/>
                </a:solidFill>
              </a:rPr>
              <a:t>cylinder containing the powder is tapped by repeatedly striking its base down onto a hard </a:t>
            </a:r>
            <a:r>
              <a:rPr lang="en-US" b="1" dirty="0" smtClean="0">
                <a:solidFill>
                  <a:srgbClr val="0070C0"/>
                </a:solidFill>
              </a:rPr>
              <a:t>surface).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05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haroni" pitchFamily="2" charset="-79"/>
                <a:cs typeface="Aharoni" pitchFamily="2" charset="-79"/>
              </a:rPr>
              <a:t>Types of tapping:</a:t>
            </a:r>
            <a:br>
              <a:rPr lang="en-US" dirty="0" smtClean="0">
                <a:solidFill>
                  <a:schemeClr val="bg1"/>
                </a:solidFill>
                <a:effectLst/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1. Manual tapping </a:t>
            </a:r>
            <a:br>
              <a:rPr lang="en-US" sz="4000" dirty="0" smtClean="0">
                <a:solidFill>
                  <a:schemeClr val="bg1"/>
                </a:solidFill>
                <a:effectLst/>
                <a:latin typeface="Arial Narrow" pitchFamily="34" charset="0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2. Mechanical tapping</a:t>
            </a:r>
            <a:endParaRPr lang="en-US" sz="4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371600" y="49530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25154"/>
      </p:ext>
    </p:extLst>
  </p:cSld>
  <p:clrMapOvr>
    <a:masterClrMapping/>
  </p:clrMapOvr>
  <p:transition spd="med" advClick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257800" cy="495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Tap density analyzers (tap density testers) </a:t>
            </a:r>
            <a:r>
              <a:rPr lang="en-US" dirty="0" smtClean="0"/>
              <a:t>Use </a:t>
            </a:r>
            <a:r>
              <a:rPr lang="en-US" dirty="0"/>
              <a:t>an electric motor to turn a cam under a specially constructed cylinder holder. The holder secures the cylinder to a vertical shaft which runs in a low </a:t>
            </a:r>
            <a:r>
              <a:rPr lang="en-US" dirty="0" smtClean="0"/>
              <a:t>friction bearing. 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B050"/>
                </a:solidFill>
              </a:rPr>
              <a:t>The </a:t>
            </a:r>
            <a:r>
              <a:rPr lang="en-US" b="1" dirty="0">
                <a:solidFill>
                  <a:srgbClr val="00B050"/>
                </a:solidFill>
              </a:rPr>
              <a:t>tapping rate is </a:t>
            </a:r>
            <a:r>
              <a:rPr lang="en-US" b="1" dirty="0" smtClean="0">
                <a:solidFill>
                  <a:srgbClr val="00B050"/>
                </a:solidFill>
              </a:rPr>
              <a:t>expressed </a:t>
            </a:r>
            <a:r>
              <a:rPr lang="en-US" b="1" dirty="0">
                <a:solidFill>
                  <a:srgbClr val="00B050"/>
                </a:solidFill>
              </a:rPr>
              <a:t>in taps per minute; the rate being typically a few hundred</a:t>
            </a:r>
            <a:r>
              <a:rPr lang="en-US" dirty="0"/>
              <a:t>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</a:t>
            </a:r>
            <a:r>
              <a:rPr lang="en-US" dirty="0"/>
              <a:t>actual rate is determined by the rotational speed of the cam under the shaft/platform.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2. Mechanical tapping</a:t>
            </a:r>
            <a:endParaRPr lang="en-US" sz="36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http://vertassets.blob.core.windows.net/image/908937ee/908937ee-da3a-4b2f-ab91-be66b435e6b0/pt_t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24000"/>
            <a:ext cx="310515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4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flip dir="r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962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just"/>
            <a:r>
              <a:rPr lang="en-US" b="1" dirty="0">
                <a:solidFill>
                  <a:srgbClr val="C00000"/>
                </a:solidFill>
              </a:rPr>
              <a:t>Digital or electromechanical counters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are usually incorporated in the device to automatically stop the cam rotation after a predetermined (yet adjustable) number of taps. 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b="1" dirty="0">
                <a:solidFill>
                  <a:srgbClr val="C00000"/>
                </a:solidFill>
              </a:rPr>
              <a:t>height through which the container falls </a:t>
            </a:r>
            <a:r>
              <a:rPr lang="en-US" dirty="0"/>
              <a:t>is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70C0"/>
                </a:solidFill>
              </a:rPr>
              <a:t>drop </a:t>
            </a:r>
            <a:r>
              <a:rPr lang="en-US" dirty="0">
                <a:solidFill>
                  <a:srgbClr val="0070C0"/>
                </a:solidFill>
              </a:rPr>
              <a:t>height or </a:t>
            </a:r>
            <a:r>
              <a:rPr lang="en-US" dirty="0" smtClean="0">
                <a:solidFill>
                  <a:srgbClr val="0070C0"/>
                </a:solidFill>
              </a:rPr>
              <a:t>stroke</a:t>
            </a:r>
            <a:r>
              <a:rPr lang="en-US" dirty="0" smtClean="0"/>
              <a:t>). </a:t>
            </a:r>
            <a:r>
              <a:rPr lang="en-US" dirty="0"/>
              <a:t>It is set by the distance between the highest point on the cam and the striking surface.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3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gallery dir="l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229600" cy="1828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 smtClean="0"/>
              <a:t>Milling</a:t>
            </a:r>
            <a:endParaRPr lang="en-US" dirty="0"/>
          </a:p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/>
              <a:t>Slugging</a:t>
            </a:r>
          </a:p>
          <a:p>
            <a:pPr marL="514350" lvl="0" indent="-514350">
              <a:buClr>
                <a:srgbClr val="C00000"/>
              </a:buClr>
              <a:buFont typeface="+mj-lt"/>
              <a:buAutoNum type="arabicPeriod"/>
            </a:pPr>
            <a:r>
              <a:rPr lang="en-US" dirty="0"/>
              <a:t>Formulation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just"/>
            <a:r>
              <a:rPr lang="en-US" sz="4000" dirty="0" smtClean="0">
                <a:solidFill>
                  <a:schemeClr val="bg1"/>
                </a:solidFill>
              </a:rPr>
              <a:t>How to correct the density problem: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2314</TotalTime>
  <Words>537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Powder density</vt:lpstr>
      <vt:lpstr>Powder bulk density </vt:lpstr>
      <vt:lpstr>Composition of powders and there relation with volume</vt:lpstr>
      <vt:lpstr>Tapped density</vt:lpstr>
      <vt:lpstr>Measuring Bulk density </vt:lpstr>
      <vt:lpstr>Types of tapping: 1. Manual tapping  2. Mechanical tapping</vt:lpstr>
      <vt:lpstr>2. Mechanical tapping</vt:lpstr>
      <vt:lpstr>PowerPoint Presentation</vt:lpstr>
      <vt:lpstr>How to correct the density problem:</vt:lpstr>
      <vt:lpstr>Benefits of bulk density:</vt:lpstr>
      <vt:lpstr>Tapped density and powder flowability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Powder bulk density</dc:title>
  <dc:creator>anas alhamdany</dc:creator>
  <cp:lastModifiedBy>anas alhamdany</cp:lastModifiedBy>
  <cp:revision>16</cp:revision>
  <dcterms:created xsi:type="dcterms:W3CDTF">2006-08-16T00:00:00Z</dcterms:created>
  <dcterms:modified xsi:type="dcterms:W3CDTF">2016-03-16T16:38:04Z</dcterms:modified>
</cp:coreProperties>
</file>