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59" r:id="rId5"/>
    <p:sldId id="258" r:id="rId6"/>
    <p:sldId id="260" r:id="rId7"/>
    <p:sldId id="261" r:id="rId8"/>
    <p:sldId id="262" r:id="rId9"/>
    <p:sldId id="263"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3C8"/>
    <a:srgbClr val="3377FF"/>
    <a:srgbClr val="CC9900"/>
    <a:srgbClr val="D68B1C"/>
    <a:srgbClr val="D096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3" autoAdjust="0"/>
    <p:restoredTop sz="94660"/>
  </p:normalViewPr>
  <p:slideViewPr>
    <p:cSldViewPr>
      <p:cViewPr varScale="1">
        <p:scale>
          <a:sx n="63" d="100"/>
          <a:sy n="63" d="100"/>
        </p:scale>
        <p:origin x="-1572" y="-102"/>
      </p:cViewPr>
      <p:guideLst>
        <p:guide orient="horz" pos="216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EA744E-D537-403E-B7F2-F60163252AC1}"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pPr rtl="1"/>
          <a:endParaRPr lang="ar-IQ"/>
        </a:p>
      </dgm:t>
    </dgm:pt>
    <dgm:pt modelId="{88D50218-9A01-4F4B-9BEF-39564463B4F6}">
      <dgm:prSet phldrT="[Text]" custT="1"/>
      <dgm:spPr/>
      <dgm:t>
        <a:bodyPr/>
        <a:lstStyle/>
        <a:p>
          <a:pPr algn="l" rtl="0"/>
          <a:r>
            <a:rPr lang="en-US" sz="1800" b="1" dirty="0" smtClean="0">
              <a:solidFill>
                <a:schemeClr val="tx1"/>
              </a:solidFill>
            </a:rPr>
            <a:t>adsorption</a:t>
          </a:r>
          <a:r>
            <a:rPr lang="en-US" sz="1800" dirty="0" smtClean="0">
              <a:solidFill>
                <a:schemeClr val="tx1"/>
              </a:solidFill>
            </a:rPr>
            <a:t>:- is the process which is involve the concentration or accumulation of gas ,liquid and solid on the surface of  the liquid or solid which is in contact .</a:t>
          </a:r>
          <a:endParaRPr lang="ar-IQ" sz="1800" dirty="0">
            <a:solidFill>
              <a:schemeClr val="tx1"/>
            </a:solidFill>
          </a:endParaRPr>
        </a:p>
      </dgm:t>
    </dgm:pt>
    <dgm:pt modelId="{9FA65848-6D80-43A9-9595-FD5285177D18}" type="parTrans" cxnId="{5C19BA77-30ED-4BBC-9438-531AD4DB3EA1}">
      <dgm:prSet/>
      <dgm:spPr/>
      <dgm:t>
        <a:bodyPr/>
        <a:lstStyle/>
        <a:p>
          <a:pPr rtl="1"/>
          <a:endParaRPr lang="ar-IQ"/>
        </a:p>
      </dgm:t>
    </dgm:pt>
    <dgm:pt modelId="{93F4F77F-81D1-4390-96A5-3996683BF4A8}" type="sibTrans" cxnId="{5C19BA77-30ED-4BBC-9438-531AD4DB3EA1}">
      <dgm:prSet/>
      <dgm:spPr/>
      <dgm:t>
        <a:bodyPr/>
        <a:lstStyle/>
        <a:p>
          <a:pPr rtl="1"/>
          <a:endParaRPr lang="ar-IQ"/>
        </a:p>
      </dgm:t>
    </dgm:pt>
    <dgm:pt modelId="{4A11B075-CBFA-41C5-9D41-9387F4567DF5}">
      <dgm:prSet phldrT="[Text]" custT="1"/>
      <dgm:spPr/>
      <dgm:t>
        <a:bodyPr/>
        <a:lstStyle/>
        <a:p>
          <a:pPr algn="l" rtl="1"/>
          <a:r>
            <a:rPr lang="en-US" sz="1800" b="1" dirty="0" err="1" smtClean="0">
              <a:solidFill>
                <a:schemeClr val="tx1"/>
              </a:solidFill>
            </a:rPr>
            <a:t>adsorbate</a:t>
          </a:r>
          <a:r>
            <a:rPr lang="en-US" sz="1800" dirty="0" smtClean="0">
              <a:solidFill>
                <a:schemeClr val="tx1"/>
              </a:solidFill>
            </a:rPr>
            <a:t>:- is the substance being adsorbed.</a:t>
          </a:r>
          <a:endParaRPr lang="ar-IQ" sz="1800" dirty="0">
            <a:solidFill>
              <a:schemeClr val="tx1"/>
            </a:solidFill>
          </a:endParaRPr>
        </a:p>
      </dgm:t>
    </dgm:pt>
    <dgm:pt modelId="{35A25530-0A22-4795-8E23-4B3340842EC0}" type="parTrans" cxnId="{1AE7B93C-E0A2-41AF-BD4C-01536ECC088E}">
      <dgm:prSet/>
      <dgm:spPr/>
      <dgm:t>
        <a:bodyPr/>
        <a:lstStyle/>
        <a:p>
          <a:pPr rtl="1"/>
          <a:endParaRPr lang="ar-IQ"/>
        </a:p>
      </dgm:t>
    </dgm:pt>
    <dgm:pt modelId="{03DEB381-C550-4F1A-93A0-F0AC5B852FF0}" type="sibTrans" cxnId="{1AE7B93C-E0A2-41AF-BD4C-01536ECC088E}">
      <dgm:prSet/>
      <dgm:spPr/>
      <dgm:t>
        <a:bodyPr/>
        <a:lstStyle/>
        <a:p>
          <a:pPr rtl="1"/>
          <a:endParaRPr lang="ar-IQ"/>
        </a:p>
      </dgm:t>
    </dgm:pt>
    <dgm:pt modelId="{3EDAC3C0-F154-4678-ABB5-9B50B406C43E}">
      <dgm:prSet phldrT="[Text]" custT="1"/>
      <dgm:spPr/>
      <dgm:t>
        <a:bodyPr/>
        <a:lstStyle/>
        <a:p>
          <a:pPr algn="l" rtl="0"/>
          <a:r>
            <a:rPr lang="en-US" sz="1800" b="1" dirty="0" smtClean="0">
              <a:solidFill>
                <a:schemeClr val="tx1"/>
              </a:solidFill>
            </a:rPr>
            <a:t>adsorption isotherm</a:t>
          </a:r>
          <a:r>
            <a:rPr lang="en-US" sz="1800" dirty="0" smtClean="0">
              <a:solidFill>
                <a:schemeClr val="tx1"/>
              </a:solidFill>
            </a:rPr>
            <a:t>:- is the relationship between the amount of substance being adsorbed and the amount existing in the bulk of the solution at constant temperature.</a:t>
          </a:r>
          <a:endParaRPr lang="ar-IQ" sz="1800" dirty="0">
            <a:solidFill>
              <a:schemeClr val="tx1"/>
            </a:solidFill>
          </a:endParaRPr>
        </a:p>
      </dgm:t>
    </dgm:pt>
    <dgm:pt modelId="{0735FF4A-E89C-4A32-9371-7422AB8FB9B0}" type="parTrans" cxnId="{1B1D5C8A-A87A-4743-94F7-E4166A7314FC}">
      <dgm:prSet/>
      <dgm:spPr/>
      <dgm:t>
        <a:bodyPr/>
        <a:lstStyle/>
        <a:p>
          <a:pPr rtl="1"/>
          <a:endParaRPr lang="ar-IQ"/>
        </a:p>
      </dgm:t>
    </dgm:pt>
    <dgm:pt modelId="{EE0E5430-B1D4-4758-973F-19ED0EA047C7}" type="sibTrans" cxnId="{1B1D5C8A-A87A-4743-94F7-E4166A7314FC}">
      <dgm:prSet/>
      <dgm:spPr/>
      <dgm:t>
        <a:bodyPr/>
        <a:lstStyle/>
        <a:p>
          <a:pPr rtl="1"/>
          <a:endParaRPr lang="ar-IQ"/>
        </a:p>
      </dgm:t>
    </dgm:pt>
    <dgm:pt modelId="{4BFCBA42-4886-4CEC-9797-A6983EFB834A}">
      <dgm:prSet custT="1"/>
      <dgm:spPr/>
      <dgm:t>
        <a:bodyPr/>
        <a:lstStyle/>
        <a:p>
          <a:pPr algn="l" rtl="0"/>
          <a:r>
            <a:rPr lang="en-US" sz="1800" dirty="0" smtClean="0">
              <a:solidFill>
                <a:schemeClr val="tx1"/>
              </a:solidFill>
            </a:rPr>
            <a:t>solid has the property of holding molecules at their surface and this property occur in the case of porous and finely divided material.</a:t>
          </a:r>
          <a:endParaRPr lang="ar-IQ" sz="1800" dirty="0">
            <a:solidFill>
              <a:schemeClr val="tx1"/>
            </a:solidFill>
          </a:endParaRPr>
        </a:p>
      </dgm:t>
    </dgm:pt>
    <dgm:pt modelId="{E3AD7789-E0CC-44A3-9082-38DF3ACAF439}" type="parTrans" cxnId="{70055343-B36E-4C07-AB9D-722A0CAD806E}">
      <dgm:prSet/>
      <dgm:spPr/>
      <dgm:t>
        <a:bodyPr/>
        <a:lstStyle/>
        <a:p>
          <a:pPr rtl="1"/>
          <a:endParaRPr lang="ar-IQ"/>
        </a:p>
      </dgm:t>
    </dgm:pt>
    <dgm:pt modelId="{D27FF240-E7A7-45BD-93CA-1D61CA52922A}" type="sibTrans" cxnId="{70055343-B36E-4C07-AB9D-722A0CAD806E}">
      <dgm:prSet/>
      <dgm:spPr/>
      <dgm:t>
        <a:bodyPr/>
        <a:lstStyle/>
        <a:p>
          <a:pPr rtl="1"/>
          <a:endParaRPr lang="ar-IQ"/>
        </a:p>
      </dgm:t>
    </dgm:pt>
    <dgm:pt modelId="{B125497A-54D8-4D44-BD27-9C113B812BF8}">
      <dgm:prSet custT="1"/>
      <dgm:spPr/>
      <dgm:t>
        <a:bodyPr/>
        <a:lstStyle/>
        <a:p>
          <a:pPr algn="l" rtl="0"/>
          <a:r>
            <a:rPr lang="en-US" sz="1800" b="1" dirty="0" smtClean="0">
              <a:solidFill>
                <a:schemeClr val="tx1"/>
              </a:solidFill>
            </a:rPr>
            <a:t>adsorbent</a:t>
          </a:r>
          <a:r>
            <a:rPr lang="en-US" sz="1800" dirty="0" smtClean="0">
              <a:solidFill>
                <a:schemeClr val="tx1"/>
              </a:solidFill>
            </a:rPr>
            <a:t>:- is the material used to adsorb gas ,liquid and solid e.g. charcoal &amp; kaolin</a:t>
          </a:r>
          <a:endParaRPr lang="ar-IQ" sz="1800" dirty="0">
            <a:solidFill>
              <a:schemeClr val="tx1"/>
            </a:solidFill>
          </a:endParaRPr>
        </a:p>
      </dgm:t>
    </dgm:pt>
    <dgm:pt modelId="{838FA886-64A1-4F17-88EC-B4A468A8BD75}" type="parTrans" cxnId="{2940A638-C07D-47FE-B855-CCFE15AB0CAF}">
      <dgm:prSet/>
      <dgm:spPr/>
      <dgm:t>
        <a:bodyPr/>
        <a:lstStyle/>
        <a:p>
          <a:pPr rtl="1"/>
          <a:endParaRPr lang="ar-IQ"/>
        </a:p>
      </dgm:t>
    </dgm:pt>
    <dgm:pt modelId="{F9192F16-5C48-49E2-8CDB-CB1EECB96546}" type="sibTrans" cxnId="{2940A638-C07D-47FE-B855-CCFE15AB0CAF}">
      <dgm:prSet/>
      <dgm:spPr/>
      <dgm:t>
        <a:bodyPr/>
        <a:lstStyle/>
        <a:p>
          <a:pPr rtl="1"/>
          <a:endParaRPr lang="ar-IQ"/>
        </a:p>
      </dgm:t>
    </dgm:pt>
    <dgm:pt modelId="{D31BDFB9-73D8-49F1-8952-982DC73BE530}" type="pres">
      <dgm:prSet presAssocID="{EFEA744E-D537-403E-B7F2-F60163252AC1}" presName="Name0" presStyleCnt="0">
        <dgm:presLayoutVars>
          <dgm:chMax val="7"/>
          <dgm:chPref val="7"/>
          <dgm:dir/>
        </dgm:presLayoutVars>
      </dgm:prSet>
      <dgm:spPr/>
    </dgm:pt>
    <dgm:pt modelId="{9A6C6A7E-9EC1-4312-B4F8-8C1A4EF31EF2}" type="pres">
      <dgm:prSet presAssocID="{EFEA744E-D537-403E-B7F2-F60163252AC1}" presName="Name1" presStyleCnt="0"/>
      <dgm:spPr/>
    </dgm:pt>
    <dgm:pt modelId="{67C73CA4-4604-449C-A705-66C4C132BA9E}" type="pres">
      <dgm:prSet presAssocID="{EFEA744E-D537-403E-B7F2-F60163252AC1}" presName="cycle" presStyleCnt="0"/>
      <dgm:spPr/>
    </dgm:pt>
    <dgm:pt modelId="{D5A13C1E-A39D-4C46-BF6A-6D463921F78B}" type="pres">
      <dgm:prSet presAssocID="{EFEA744E-D537-403E-B7F2-F60163252AC1}" presName="srcNode" presStyleLbl="node1" presStyleIdx="0" presStyleCnt="5"/>
      <dgm:spPr/>
    </dgm:pt>
    <dgm:pt modelId="{AA93B65D-B06F-4395-8B71-247E99F6D289}" type="pres">
      <dgm:prSet presAssocID="{EFEA744E-D537-403E-B7F2-F60163252AC1}" presName="conn" presStyleLbl="parChTrans1D2" presStyleIdx="0" presStyleCnt="1"/>
      <dgm:spPr/>
    </dgm:pt>
    <dgm:pt modelId="{20B0D2B0-EC4A-46F0-A670-17A4A5A9897B}" type="pres">
      <dgm:prSet presAssocID="{EFEA744E-D537-403E-B7F2-F60163252AC1}" presName="extraNode" presStyleLbl="node1" presStyleIdx="0" presStyleCnt="5"/>
      <dgm:spPr/>
    </dgm:pt>
    <dgm:pt modelId="{0F55AB44-4D68-4954-A63F-114CC710572E}" type="pres">
      <dgm:prSet presAssocID="{EFEA744E-D537-403E-B7F2-F60163252AC1}" presName="dstNode" presStyleLbl="node1" presStyleIdx="0" presStyleCnt="5"/>
      <dgm:spPr/>
    </dgm:pt>
    <dgm:pt modelId="{4427F553-8D5F-4C50-B763-5ECC4181D2E5}" type="pres">
      <dgm:prSet presAssocID="{88D50218-9A01-4F4B-9BEF-39564463B4F6}" presName="text_1" presStyleLbl="node1" presStyleIdx="0" presStyleCnt="5">
        <dgm:presLayoutVars>
          <dgm:bulletEnabled val="1"/>
        </dgm:presLayoutVars>
      </dgm:prSet>
      <dgm:spPr/>
      <dgm:t>
        <a:bodyPr/>
        <a:lstStyle/>
        <a:p>
          <a:pPr rtl="1"/>
          <a:endParaRPr lang="ar-IQ"/>
        </a:p>
      </dgm:t>
    </dgm:pt>
    <dgm:pt modelId="{12471B7D-1A56-4286-A1A5-A55517C5F468}" type="pres">
      <dgm:prSet presAssocID="{88D50218-9A01-4F4B-9BEF-39564463B4F6}" presName="accent_1" presStyleCnt="0"/>
      <dgm:spPr/>
    </dgm:pt>
    <dgm:pt modelId="{9465BD65-2506-4651-B92E-A287C5D1233D}" type="pres">
      <dgm:prSet presAssocID="{88D50218-9A01-4F4B-9BEF-39564463B4F6}" presName="accentRepeatNode" presStyleLbl="solidFgAcc1" presStyleIdx="0" presStyleCnt="5"/>
      <dgm:spPr/>
    </dgm:pt>
    <dgm:pt modelId="{B1ECBA56-909F-401B-AE65-6CE510C0D7B6}" type="pres">
      <dgm:prSet presAssocID="{4BFCBA42-4886-4CEC-9797-A6983EFB834A}" presName="text_2" presStyleLbl="node1" presStyleIdx="1" presStyleCnt="5">
        <dgm:presLayoutVars>
          <dgm:bulletEnabled val="1"/>
        </dgm:presLayoutVars>
      </dgm:prSet>
      <dgm:spPr/>
    </dgm:pt>
    <dgm:pt modelId="{E495CBA3-902F-48BF-A59E-69FE72D22339}" type="pres">
      <dgm:prSet presAssocID="{4BFCBA42-4886-4CEC-9797-A6983EFB834A}" presName="accent_2" presStyleCnt="0"/>
      <dgm:spPr/>
    </dgm:pt>
    <dgm:pt modelId="{2A73C203-470C-47BA-A5B6-4A5259C256E2}" type="pres">
      <dgm:prSet presAssocID="{4BFCBA42-4886-4CEC-9797-A6983EFB834A}" presName="accentRepeatNode" presStyleLbl="solidFgAcc1" presStyleIdx="1" presStyleCnt="5"/>
      <dgm:spPr/>
    </dgm:pt>
    <dgm:pt modelId="{2DAFF2C4-9DAC-4B0C-8A3E-4B8F0880C497}" type="pres">
      <dgm:prSet presAssocID="{B125497A-54D8-4D44-BD27-9C113B812BF8}" presName="text_3" presStyleLbl="node1" presStyleIdx="2" presStyleCnt="5">
        <dgm:presLayoutVars>
          <dgm:bulletEnabled val="1"/>
        </dgm:presLayoutVars>
      </dgm:prSet>
      <dgm:spPr/>
      <dgm:t>
        <a:bodyPr/>
        <a:lstStyle/>
        <a:p>
          <a:pPr rtl="1"/>
          <a:endParaRPr lang="ar-IQ"/>
        </a:p>
      </dgm:t>
    </dgm:pt>
    <dgm:pt modelId="{3E641D7A-6D55-44F9-BFFE-07D4511AE2C5}" type="pres">
      <dgm:prSet presAssocID="{B125497A-54D8-4D44-BD27-9C113B812BF8}" presName="accent_3" presStyleCnt="0"/>
      <dgm:spPr/>
    </dgm:pt>
    <dgm:pt modelId="{D2DA740B-C3EC-4B99-8D55-A74640D6215D}" type="pres">
      <dgm:prSet presAssocID="{B125497A-54D8-4D44-BD27-9C113B812BF8}" presName="accentRepeatNode" presStyleLbl="solidFgAcc1" presStyleIdx="2" presStyleCnt="5"/>
      <dgm:spPr/>
    </dgm:pt>
    <dgm:pt modelId="{E871F047-6353-41A2-B91F-EFB76421450C}" type="pres">
      <dgm:prSet presAssocID="{4A11B075-CBFA-41C5-9D41-9387F4567DF5}" presName="text_4" presStyleLbl="node1" presStyleIdx="3" presStyleCnt="5">
        <dgm:presLayoutVars>
          <dgm:bulletEnabled val="1"/>
        </dgm:presLayoutVars>
      </dgm:prSet>
      <dgm:spPr/>
      <dgm:t>
        <a:bodyPr/>
        <a:lstStyle/>
        <a:p>
          <a:pPr rtl="1"/>
          <a:endParaRPr lang="ar-IQ"/>
        </a:p>
      </dgm:t>
    </dgm:pt>
    <dgm:pt modelId="{C7342989-774F-4F06-9701-DEA54692CB35}" type="pres">
      <dgm:prSet presAssocID="{4A11B075-CBFA-41C5-9D41-9387F4567DF5}" presName="accent_4" presStyleCnt="0"/>
      <dgm:spPr/>
    </dgm:pt>
    <dgm:pt modelId="{00801E40-0DB1-4C32-BF6E-E9B06C85FA86}" type="pres">
      <dgm:prSet presAssocID="{4A11B075-CBFA-41C5-9D41-9387F4567DF5}" presName="accentRepeatNode" presStyleLbl="solidFgAcc1" presStyleIdx="3" presStyleCnt="5"/>
      <dgm:spPr/>
    </dgm:pt>
    <dgm:pt modelId="{AF7141D0-BCF2-4A4D-B98B-D4BF852C8437}" type="pres">
      <dgm:prSet presAssocID="{3EDAC3C0-F154-4678-ABB5-9B50B406C43E}" presName="text_5" presStyleLbl="node1" presStyleIdx="4" presStyleCnt="5">
        <dgm:presLayoutVars>
          <dgm:bulletEnabled val="1"/>
        </dgm:presLayoutVars>
      </dgm:prSet>
      <dgm:spPr/>
      <dgm:t>
        <a:bodyPr/>
        <a:lstStyle/>
        <a:p>
          <a:pPr rtl="1"/>
          <a:endParaRPr lang="ar-IQ"/>
        </a:p>
      </dgm:t>
    </dgm:pt>
    <dgm:pt modelId="{1332E8C5-FB4E-4049-9F80-B552AF0E7279}" type="pres">
      <dgm:prSet presAssocID="{3EDAC3C0-F154-4678-ABB5-9B50B406C43E}" presName="accent_5" presStyleCnt="0"/>
      <dgm:spPr/>
    </dgm:pt>
    <dgm:pt modelId="{F16A4545-FBDF-47D4-9024-7E312C011D2A}" type="pres">
      <dgm:prSet presAssocID="{3EDAC3C0-F154-4678-ABB5-9B50B406C43E}" presName="accentRepeatNode" presStyleLbl="solidFgAcc1" presStyleIdx="4" presStyleCnt="5"/>
      <dgm:spPr/>
    </dgm:pt>
  </dgm:ptLst>
  <dgm:cxnLst>
    <dgm:cxn modelId="{B1E8A25C-EE6D-4337-81F2-DE8378A23C59}" type="presOf" srcId="{B125497A-54D8-4D44-BD27-9C113B812BF8}" destId="{2DAFF2C4-9DAC-4B0C-8A3E-4B8F0880C497}" srcOrd="0" destOrd="0" presId="urn:microsoft.com/office/officeart/2008/layout/VerticalCurvedList"/>
    <dgm:cxn modelId="{5C19BA77-30ED-4BBC-9438-531AD4DB3EA1}" srcId="{EFEA744E-D537-403E-B7F2-F60163252AC1}" destId="{88D50218-9A01-4F4B-9BEF-39564463B4F6}" srcOrd="0" destOrd="0" parTransId="{9FA65848-6D80-43A9-9595-FD5285177D18}" sibTransId="{93F4F77F-81D1-4390-96A5-3996683BF4A8}"/>
    <dgm:cxn modelId="{70055343-B36E-4C07-AB9D-722A0CAD806E}" srcId="{EFEA744E-D537-403E-B7F2-F60163252AC1}" destId="{4BFCBA42-4886-4CEC-9797-A6983EFB834A}" srcOrd="1" destOrd="0" parTransId="{E3AD7789-E0CC-44A3-9082-38DF3ACAF439}" sibTransId="{D27FF240-E7A7-45BD-93CA-1D61CA52922A}"/>
    <dgm:cxn modelId="{E86AFDEC-4D82-4C85-9950-CE520930F28E}" type="presOf" srcId="{4BFCBA42-4886-4CEC-9797-A6983EFB834A}" destId="{B1ECBA56-909F-401B-AE65-6CE510C0D7B6}" srcOrd="0" destOrd="0" presId="urn:microsoft.com/office/officeart/2008/layout/VerticalCurvedList"/>
    <dgm:cxn modelId="{1AE7B93C-E0A2-41AF-BD4C-01536ECC088E}" srcId="{EFEA744E-D537-403E-B7F2-F60163252AC1}" destId="{4A11B075-CBFA-41C5-9D41-9387F4567DF5}" srcOrd="3" destOrd="0" parTransId="{35A25530-0A22-4795-8E23-4B3340842EC0}" sibTransId="{03DEB381-C550-4F1A-93A0-F0AC5B852FF0}"/>
    <dgm:cxn modelId="{1B1D5C8A-A87A-4743-94F7-E4166A7314FC}" srcId="{EFEA744E-D537-403E-B7F2-F60163252AC1}" destId="{3EDAC3C0-F154-4678-ABB5-9B50B406C43E}" srcOrd="4" destOrd="0" parTransId="{0735FF4A-E89C-4A32-9371-7422AB8FB9B0}" sibTransId="{EE0E5430-B1D4-4758-973F-19ED0EA047C7}"/>
    <dgm:cxn modelId="{BDDBDB9A-2A98-4509-83F2-11157B78FA63}" type="presOf" srcId="{93F4F77F-81D1-4390-96A5-3996683BF4A8}" destId="{AA93B65D-B06F-4395-8B71-247E99F6D289}" srcOrd="0" destOrd="0" presId="urn:microsoft.com/office/officeart/2008/layout/VerticalCurvedList"/>
    <dgm:cxn modelId="{34E2EA33-9ED8-42DD-BF6B-F97776B9ECB8}" type="presOf" srcId="{3EDAC3C0-F154-4678-ABB5-9B50B406C43E}" destId="{AF7141D0-BCF2-4A4D-B98B-D4BF852C8437}" srcOrd="0" destOrd="0" presId="urn:microsoft.com/office/officeart/2008/layout/VerticalCurvedList"/>
    <dgm:cxn modelId="{B262554B-AECE-4D58-9EE9-C0E78BAFE006}" type="presOf" srcId="{88D50218-9A01-4F4B-9BEF-39564463B4F6}" destId="{4427F553-8D5F-4C50-B763-5ECC4181D2E5}" srcOrd="0" destOrd="0" presId="urn:microsoft.com/office/officeart/2008/layout/VerticalCurvedList"/>
    <dgm:cxn modelId="{2940A638-C07D-47FE-B855-CCFE15AB0CAF}" srcId="{EFEA744E-D537-403E-B7F2-F60163252AC1}" destId="{B125497A-54D8-4D44-BD27-9C113B812BF8}" srcOrd="2" destOrd="0" parTransId="{838FA886-64A1-4F17-88EC-B4A468A8BD75}" sibTransId="{F9192F16-5C48-49E2-8CDB-CB1EECB96546}"/>
    <dgm:cxn modelId="{3DF877A1-AF59-4340-9B2F-18837E0D8301}" type="presOf" srcId="{4A11B075-CBFA-41C5-9D41-9387F4567DF5}" destId="{E871F047-6353-41A2-B91F-EFB76421450C}" srcOrd="0" destOrd="0" presId="urn:microsoft.com/office/officeart/2008/layout/VerticalCurvedList"/>
    <dgm:cxn modelId="{94B8469D-06FE-4AC4-A993-911833E5A856}" type="presOf" srcId="{EFEA744E-D537-403E-B7F2-F60163252AC1}" destId="{D31BDFB9-73D8-49F1-8952-982DC73BE530}" srcOrd="0" destOrd="0" presId="urn:microsoft.com/office/officeart/2008/layout/VerticalCurvedList"/>
    <dgm:cxn modelId="{5777B518-0888-4EC7-9082-AE665B295F7E}" type="presParOf" srcId="{D31BDFB9-73D8-49F1-8952-982DC73BE530}" destId="{9A6C6A7E-9EC1-4312-B4F8-8C1A4EF31EF2}" srcOrd="0" destOrd="0" presId="urn:microsoft.com/office/officeart/2008/layout/VerticalCurvedList"/>
    <dgm:cxn modelId="{A3301461-B460-4FFF-AB28-DA2AD46DED28}" type="presParOf" srcId="{9A6C6A7E-9EC1-4312-B4F8-8C1A4EF31EF2}" destId="{67C73CA4-4604-449C-A705-66C4C132BA9E}" srcOrd="0" destOrd="0" presId="urn:microsoft.com/office/officeart/2008/layout/VerticalCurvedList"/>
    <dgm:cxn modelId="{CDAA8BCF-4C2D-4EC3-9556-DC9FCE2579C6}" type="presParOf" srcId="{67C73CA4-4604-449C-A705-66C4C132BA9E}" destId="{D5A13C1E-A39D-4C46-BF6A-6D463921F78B}" srcOrd="0" destOrd="0" presId="urn:microsoft.com/office/officeart/2008/layout/VerticalCurvedList"/>
    <dgm:cxn modelId="{30E8D62B-D068-4F8A-B17B-C892345706FE}" type="presParOf" srcId="{67C73CA4-4604-449C-A705-66C4C132BA9E}" destId="{AA93B65D-B06F-4395-8B71-247E99F6D289}" srcOrd="1" destOrd="0" presId="urn:microsoft.com/office/officeart/2008/layout/VerticalCurvedList"/>
    <dgm:cxn modelId="{01E16310-DF3D-4D17-B24C-F877DF7DE607}" type="presParOf" srcId="{67C73CA4-4604-449C-A705-66C4C132BA9E}" destId="{20B0D2B0-EC4A-46F0-A670-17A4A5A9897B}" srcOrd="2" destOrd="0" presId="urn:microsoft.com/office/officeart/2008/layout/VerticalCurvedList"/>
    <dgm:cxn modelId="{44264C25-36DE-4F0C-8DC2-185FC3A6038F}" type="presParOf" srcId="{67C73CA4-4604-449C-A705-66C4C132BA9E}" destId="{0F55AB44-4D68-4954-A63F-114CC710572E}" srcOrd="3" destOrd="0" presId="urn:microsoft.com/office/officeart/2008/layout/VerticalCurvedList"/>
    <dgm:cxn modelId="{A4A99C75-DB44-46F5-9C77-B0A17E385EFC}" type="presParOf" srcId="{9A6C6A7E-9EC1-4312-B4F8-8C1A4EF31EF2}" destId="{4427F553-8D5F-4C50-B763-5ECC4181D2E5}" srcOrd="1" destOrd="0" presId="urn:microsoft.com/office/officeart/2008/layout/VerticalCurvedList"/>
    <dgm:cxn modelId="{B4C8304D-1320-4198-862D-6CD3B729C632}" type="presParOf" srcId="{9A6C6A7E-9EC1-4312-B4F8-8C1A4EF31EF2}" destId="{12471B7D-1A56-4286-A1A5-A55517C5F468}" srcOrd="2" destOrd="0" presId="urn:microsoft.com/office/officeart/2008/layout/VerticalCurvedList"/>
    <dgm:cxn modelId="{7D71C917-BE37-4414-AA64-11DED1B4AC0D}" type="presParOf" srcId="{12471B7D-1A56-4286-A1A5-A55517C5F468}" destId="{9465BD65-2506-4651-B92E-A287C5D1233D}" srcOrd="0" destOrd="0" presId="urn:microsoft.com/office/officeart/2008/layout/VerticalCurvedList"/>
    <dgm:cxn modelId="{18FC3119-60D8-48C5-AB9B-09C973D3B93B}" type="presParOf" srcId="{9A6C6A7E-9EC1-4312-B4F8-8C1A4EF31EF2}" destId="{B1ECBA56-909F-401B-AE65-6CE510C0D7B6}" srcOrd="3" destOrd="0" presId="urn:microsoft.com/office/officeart/2008/layout/VerticalCurvedList"/>
    <dgm:cxn modelId="{11058331-7500-48AF-B013-3C2C4DAF46BC}" type="presParOf" srcId="{9A6C6A7E-9EC1-4312-B4F8-8C1A4EF31EF2}" destId="{E495CBA3-902F-48BF-A59E-69FE72D22339}" srcOrd="4" destOrd="0" presId="urn:microsoft.com/office/officeart/2008/layout/VerticalCurvedList"/>
    <dgm:cxn modelId="{91D0D6E2-FC62-433A-A28D-1940525A391B}" type="presParOf" srcId="{E495CBA3-902F-48BF-A59E-69FE72D22339}" destId="{2A73C203-470C-47BA-A5B6-4A5259C256E2}" srcOrd="0" destOrd="0" presId="urn:microsoft.com/office/officeart/2008/layout/VerticalCurvedList"/>
    <dgm:cxn modelId="{42DD988D-D20D-4813-9EFC-8EF0DE7E2C94}" type="presParOf" srcId="{9A6C6A7E-9EC1-4312-B4F8-8C1A4EF31EF2}" destId="{2DAFF2C4-9DAC-4B0C-8A3E-4B8F0880C497}" srcOrd="5" destOrd="0" presId="urn:microsoft.com/office/officeart/2008/layout/VerticalCurvedList"/>
    <dgm:cxn modelId="{379365D7-9286-4042-9D6B-62C60A986795}" type="presParOf" srcId="{9A6C6A7E-9EC1-4312-B4F8-8C1A4EF31EF2}" destId="{3E641D7A-6D55-44F9-BFFE-07D4511AE2C5}" srcOrd="6" destOrd="0" presId="urn:microsoft.com/office/officeart/2008/layout/VerticalCurvedList"/>
    <dgm:cxn modelId="{8670E119-40F3-47DA-869C-1A017B65983B}" type="presParOf" srcId="{3E641D7A-6D55-44F9-BFFE-07D4511AE2C5}" destId="{D2DA740B-C3EC-4B99-8D55-A74640D6215D}" srcOrd="0" destOrd="0" presId="urn:microsoft.com/office/officeart/2008/layout/VerticalCurvedList"/>
    <dgm:cxn modelId="{4FDD0316-BD97-4063-871B-05C8D391D5F7}" type="presParOf" srcId="{9A6C6A7E-9EC1-4312-B4F8-8C1A4EF31EF2}" destId="{E871F047-6353-41A2-B91F-EFB76421450C}" srcOrd="7" destOrd="0" presId="urn:microsoft.com/office/officeart/2008/layout/VerticalCurvedList"/>
    <dgm:cxn modelId="{7A190ACD-C61B-41CB-8732-98141D9DAB29}" type="presParOf" srcId="{9A6C6A7E-9EC1-4312-B4F8-8C1A4EF31EF2}" destId="{C7342989-774F-4F06-9701-DEA54692CB35}" srcOrd="8" destOrd="0" presId="urn:microsoft.com/office/officeart/2008/layout/VerticalCurvedList"/>
    <dgm:cxn modelId="{D1716DEC-8EB0-4766-A9B7-3A2487C0E0CB}" type="presParOf" srcId="{C7342989-774F-4F06-9701-DEA54692CB35}" destId="{00801E40-0DB1-4C32-BF6E-E9B06C85FA86}" srcOrd="0" destOrd="0" presId="urn:microsoft.com/office/officeart/2008/layout/VerticalCurvedList"/>
    <dgm:cxn modelId="{B5CE4840-FDD7-482E-BD46-92B8A4A75D9D}" type="presParOf" srcId="{9A6C6A7E-9EC1-4312-B4F8-8C1A4EF31EF2}" destId="{AF7141D0-BCF2-4A4D-B98B-D4BF852C8437}" srcOrd="9" destOrd="0" presId="urn:microsoft.com/office/officeart/2008/layout/VerticalCurvedList"/>
    <dgm:cxn modelId="{64B45E37-1400-40D1-A348-68F14542712F}" type="presParOf" srcId="{9A6C6A7E-9EC1-4312-B4F8-8C1A4EF31EF2}" destId="{1332E8C5-FB4E-4049-9F80-B552AF0E7279}" srcOrd="10" destOrd="0" presId="urn:microsoft.com/office/officeart/2008/layout/VerticalCurvedList"/>
    <dgm:cxn modelId="{903F9614-25BA-487C-97CF-96DB007852DB}" type="presParOf" srcId="{1332E8C5-FB4E-4049-9F80-B552AF0E7279}" destId="{F16A4545-FBDF-47D4-9024-7E312C011D2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DEEA8C-1290-446B-BA62-8CAB4E90A4A9}" type="doc">
      <dgm:prSet loTypeId="urn:microsoft.com/office/officeart/2005/8/layout/vList3" loCatId="list" qsTypeId="urn:microsoft.com/office/officeart/2005/8/quickstyle/simple1" qsCatId="simple" csTypeId="urn:microsoft.com/office/officeart/2005/8/colors/colorful3" csCatId="colorful" phldr="1"/>
      <dgm:spPr/>
    </dgm:pt>
    <dgm:pt modelId="{F2943547-2C2E-43E6-A987-037032E9CA29}">
      <dgm:prSet phldrT="[Text]"/>
      <dgm:spPr/>
      <dgm:t>
        <a:bodyPr/>
        <a:lstStyle/>
        <a:p>
          <a:pPr algn="l" rtl="0"/>
          <a:r>
            <a:rPr lang="en-US" dirty="0" smtClean="0">
              <a:solidFill>
                <a:schemeClr val="tx1"/>
              </a:solidFill>
            </a:rPr>
            <a:t>the removable of objectionable odor from room &amp; food.</a:t>
          </a:r>
          <a:endParaRPr lang="ar-IQ" dirty="0">
            <a:solidFill>
              <a:schemeClr val="tx1"/>
            </a:solidFill>
          </a:endParaRPr>
        </a:p>
      </dgm:t>
    </dgm:pt>
    <dgm:pt modelId="{46EBE236-3042-4B4C-9AEA-2238A75E36EF}" type="parTrans" cxnId="{EE2870FD-08D6-42DE-98F9-D8870D1CF4F5}">
      <dgm:prSet/>
      <dgm:spPr/>
      <dgm:t>
        <a:bodyPr/>
        <a:lstStyle/>
        <a:p>
          <a:pPr rtl="1"/>
          <a:endParaRPr lang="ar-IQ"/>
        </a:p>
      </dgm:t>
    </dgm:pt>
    <dgm:pt modelId="{904D45BD-473B-4EDE-BB87-AEF685BD2F40}" type="sibTrans" cxnId="{EE2870FD-08D6-42DE-98F9-D8870D1CF4F5}">
      <dgm:prSet/>
      <dgm:spPr/>
      <dgm:t>
        <a:bodyPr/>
        <a:lstStyle/>
        <a:p>
          <a:pPr rtl="1"/>
          <a:endParaRPr lang="ar-IQ"/>
        </a:p>
      </dgm:t>
    </dgm:pt>
    <dgm:pt modelId="{305F1756-3D36-4C1A-AB89-7FF2514FFF78}">
      <dgm:prSet phldrT="[Text]"/>
      <dgm:spPr/>
      <dgm:t>
        <a:bodyPr/>
        <a:lstStyle/>
        <a:p>
          <a:pPr algn="l" rtl="0"/>
          <a:r>
            <a:rPr lang="en-US" dirty="0" smtClean="0">
              <a:solidFill>
                <a:schemeClr val="tx1"/>
              </a:solidFill>
            </a:rPr>
            <a:t>the operation of gas mask and measurement of particle dimension. </a:t>
          </a:r>
          <a:endParaRPr lang="ar-IQ" dirty="0">
            <a:solidFill>
              <a:schemeClr val="tx1"/>
            </a:solidFill>
          </a:endParaRPr>
        </a:p>
      </dgm:t>
    </dgm:pt>
    <dgm:pt modelId="{28742FEB-3586-409E-96CA-8431BD7C7A9F}" type="parTrans" cxnId="{A5CFE595-1C84-4A72-9529-74310237CDDC}">
      <dgm:prSet/>
      <dgm:spPr/>
      <dgm:t>
        <a:bodyPr/>
        <a:lstStyle/>
        <a:p>
          <a:pPr rtl="1"/>
          <a:endParaRPr lang="ar-IQ"/>
        </a:p>
      </dgm:t>
    </dgm:pt>
    <dgm:pt modelId="{52731FF6-96F7-49AA-B36A-F1FC070D6C66}" type="sibTrans" cxnId="{A5CFE595-1C84-4A72-9529-74310237CDDC}">
      <dgm:prSet/>
      <dgm:spPr/>
      <dgm:t>
        <a:bodyPr/>
        <a:lstStyle/>
        <a:p>
          <a:pPr rtl="1"/>
          <a:endParaRPr lang="ar-IQ"/>
        </a:p>
      </dgm:t>
    </dgm:pt>
    <dgm:pt modelId="{8C02FD10-E569-4073-960A-0EDD3EE9C556}">
      <dgm:prSet phldrT="[Text]"/>
      <dgm:spPr/>
      <dgm:t>
        <a:bodyPr/>
        <a:lstStyle/>
        <a:p>
          <a:pPr algn="l" rtl="0"/>
          <a:r>
            <a:rPr lang="en-US" dirty="0" err="1" smtClean="0">
              <a:solidFill>
                <a:schemeClr val="tx1"/>
              </a:solidFill>
            </a:rPr>
            <a:t>decoloring</a:t>
          </a:r>
          <a:r>
            <a:rPr lang="en-US" dirty="0" smtClean="0">
              <a:solidFill>
                <a:schemeClr val="tx1"/>
              </a:solidFill>
            </a:rPr>
            <a:t> of solution ,detergent and wetting </a:t>
          </a:r>
          <a:r>
            <a:rPr lang="en-US" dirty="0" smtClean="0"/>
            <a:t>.</a:t>
          </a:r>
          <a:endParaRPr lang="ar-IQ" dirty="0"/>
        </a:p>
      </dgm:t>
    </dgm:pt>
    <dgm:pt modelId="{7CEB2E06-4603-49F6-BAC5-19F0588850FE}" type="parTrans" cxnId="{5C88A7B1-7DDD-406A-B919-9CF5B4D15797}">
      <dgm:prSet/>
      <dgm:spPr/>
      <dgm:t>
        <a:bodyPr/>
        <a:lstStyle/>
        <a:p>
          <a:pPr rtl="1"/>
          <a:endParaRPr lang="ar-IQ"/>
        </a:p>
      </dgm:t>
    </dgm:pt>
    <dgm:pt modelId="{4CA5EE20-46B9-45BD-9C12-600F3A2F87EF}" type="sibTrans" cxnId="{5C88A7B1-7DDD-406A-B919-9CF5B4D15797}">
      <dgm:prSet/>
      <dgm:spPr/>
      <dgm:t>
        <a:bodyPr/>
        <a:lstStyle/>
        <a:p>
          <a:pPr rtl="1"/>
          <a:endParaRPr lang="ar-IQ"/>
        </a:p>
      </dgm:t>
    </dgm:pt>
    <dgm:pt modelId="{84737734-7A1E-4013-995F-528C8D7F32C9}">
      <dgm:prSet custT="1"/>
      <dgm:spPr/>
      <dgm:t>
        <a:bodyPr/>
        <a:lstStyle/>
        <a:p>
          <a:pPr algn="l" rtl="0"/>
          <a:r>
            <a:rPr lang="en-US" sz="2300" dirty="0" smtClean="0">
              <a:solidFill>
                <a:schemeClr val="tx1"/>
              </a:solidFill>
            </a:rPr>
            <a:t>adsorption chromatography.</a:t>
          </a:r>
          <a:endParaRPr lang="ar-IQ" sz="2300" dirty="0">
            <a:solidFill>
              <a:schemeClr val="tx1"/>
            </a:solidFill>
          </a:endParaRPr>
        </a:p>
      </dgm:t>
    </dgm:pt>
    <dgm:pt modelId="{2EA3898E-6321-4813-93D2-F184D4006259}" type="parTrans" cxnId="{99169B62-9A49-4472-A1BD-81D12745509B}">
      <dgm:prSet/>
      <dgm:spPr/>
      <dgm:t>
        <a:bodyPr/>
        <a:lstStyle/>
        <a:p>
          <a:pPr rtl="1"/>
          <a:endParaRPr lang="ar-IQ"/>
        </a:p>
      </dgm:t>
    </dgm:pt>
    <dgm:pt modelId="{39F2664E-D7E2-4F7E-AEC3-5BF08A1ED766}" type="sibTrans" cxnId="{99169B62-9A49-4472-A1BD-81D12745509B}">
      <dgm:prSet/>
      <dgm:spPr/>
      <dgm:t>
        <a:bodyPr/>
        <a:lstStyle/>
        <a:p>
          <a:pPr rtl="1"/>
          <a:endParaRPr lang="ar-IQ"/>
        </a:p>
      </dgm:t>
    </dgm:pt>
    <dgm:pt modelId="{B664F5F6-3A42-4CFB-93E4-CD5B0B73E793}" type="pres">
      <dgm:prSet presAssocID="{36DEEA8C-1290-446B-BA62-8CAB4E90A4A9}" presName="linearFlow" presStyleCnt="0">
        <dgm:presLayoutVars>
          <dgm:dir/>
          <dgm:resizeHandles val="exact"/>
        </dgm:presLayoutVars>
      </dgm:prSet>
      <dgm:spPr/>
    </dgm:pt>
    <dgm:pt modelId="{2A673FAF-D85C-47D9-8773-92F41AEE3C7F}" type="pres">
      <dgm:prSet presAssocID="{F2943547-2C2E-43E6-A987-037032E9CA29}" presName="composite" presStyleCnt="0"/>
      <dgm:spPr/>
    </dgm:pt>
    <dgm:pt modelId="{3CCCF7FB-87B2-4157-8B84-C75FEC400777}" type="pres">
      <dgm:prSet presAssocID="{F2943547-2C2E-43E6-A987-037032E9CA29}"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E3D6ECA8-7527-425C-B7E1-A20E8DFD5761}" type="pres">
      <dgm:prSet presAssocID="{F2943547-2C2E-43E6-A987-037032E9CA29}" presName="txShp" presStyleLbl="node1" presStyleIdx="0" presStyleCnt="4">
        <dgm:presLayoutVars>
          <dgm:bulletEnabled val="1"/>
        </dgm:presLayoutVars>
      </dgm:prSet>
      <dgm:spPr/>
      <dgm:t>
        <a:bodyPr/>
        <a:lstStyle/>
        <a:p>
          <a:pPr rtl="1"/>
          <a:endParaRPr lang="ar-IQ"/>
        </a:p>
      </dgm:t>
    </dgm:pt>
    <dgm:pt modelId="{C1750D50-41E7-423B-A02F-CD20A11F626B}" type="pres">
      <dgm:prSet presAssocID="{904D45BD-473B-4EDE-BB87-AEF685BD2F40}" presName="spacing" presStyleCnt="0"/>
      <dgm:spPr/>
    </dgm:pt>
    <dgm:pt modelId="{28ED5FE3-03C3-4019-8CAA-70A9DA06FBEC}" type="pres">
      <dgm:prSet presAssocID="{305F1756-3D36-4C1A-AB89-7FF2514FFF78}" presName="composite" presStyleCnt="0"/>
      <dgm:spPr/>
    </dgm:pt>
    <dgm:pt modelId="{4BA857EC-B49F-4398-996F-017D6A52A4B5}" type="pres">
      <dgm:prSet presAssocID="{305F1756-3D36-4C1A-AB89-7FF2514FFF78}" presName="imgShp"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8D589FE8-E9BD-4C1C-A0A3-9ECBE32E9605}" type="pres">
      <dgm:prSet presAssocID="{305F1756-3D36-4C1A-AB89-7FF2514FFF78}" presName="txShp" presStyleLbl="node1" presStyleIdx="1" presStyleCnt="4">
        <dgm:presLayoutVars>
          <dgm:bulletEnabled val="1"/>
        </dgm:presLayoutVars>
      </dgm:prSet>
      <dgm:spPr/>
      <dgm:t>
        <a:bodyPr/>
        <a:lstStyle/>
        <a:p>
          <a:pPr rtl="1"/>
          <a:endParaRPr lang="ar-IQ"/>
        </a:p>
      </dgm:t>
    </dgm:pt>
    <dgm:pt modelId="{6782D94D-4410-4ED9-BD6F-E372E23C10A0}" type="pres">
      <dgm:prSet presAssocID="{52731FF6-96F7-49AA-B36A-F1FC070D6C66}" presName="spacing" presStyleCnt="0"/>
      <dgm:spPr/>
    </dgm:pt>
    <dgm:pt modelId="{A5FB5BA3-DC98-40CD-A417-BF0A9E4F193E}" type="pres">
      <dgm:prSet presAssocID="{8C02FD10-E569-4073-960A-0EDD3EE9C556}" presName="composite" presStyleCnt="0"/>
      <dgm:spPr/>
    </dgm:pt>
    <dgm:pt modelId="{AE473F57-1435-4598-9CB5-4C1CE94357A0}" type="pres">
      <dgm:prSet presAssocID="{8C02FD10-E569-4073-960A-0EDD3EE9C556}" presName="imgShp"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pt>
    <dgm:pt modelId="{C8DC3CAD-814F-4DF6-9C22-807E030D0D7F}" type="pres">
      <dgm:prSet presAssocID="{8C02FD10-E569-4073-960A-0EDD3EE9C556}" presName="txShp" presStyleLbl="node1" presStyleIdx="2" presStyleCnt="4">
        <dgm:presLayoutVars>
          <dgm:bulletEnabled val="1"/>
        </dgm:presLayoutVars>
      </dgm:prSet>
      <dgm:spPr/>
      <dgm:t>
        <a:bodyPr/>
        <a:lstStyle/>
        <a:p>
          <a:pPr rtl="1"/>
          <a:endParaRPr lang="ar-IQ"/>
        </a:p>
      </dgm:t>
    </dgm:pt>
    <dgm:pt modelId="{90E3BE0F-7A96-4695-BDB4-5B2415300D55}" type="pres">
      <dgm:prSet presAssocID="{4CA5EE20-46B9-45BD-9C12-600F3A2F87EF}" presName="spacing" presStyleCnt="0"/>
      <dgm:spPr/>
    </dgm:pt>
    <dgm:pt modelId="{5B2924AF-03D6-4877-811C-DF6E67FB0B74}" type="pres">
      <dgm:prSet presAssocID="{84737734-7A1E-4013-995F-528C8D7F32C9}" presName="composite" presStyleCnt="0"/>
      <dgm:spPr/>
    </dgm:pt>
    <dgm:pt modelId="{93E8CCE2-EB2D-4D35-9458-3907701056FD}" type="pres">
      <dgm:prSet presAssocID="{84737734-7A1E-4013-995F-528C8D7F32C9}" presName="imgShp"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3000" r="-13000"/>
          </a:stretch>
        </a:blipFill>
      </dgm:spPr>
    </dgm:pt>
    <dgm:pt modelId="{FC710AF5-B2C8-4140-B56E-E471E32E5CE0}" type="pres">
      <dgm:prSet presAssocID="{84737734-7A1E-4013-995F-528C8D7F32C9}" presName="txShp" presStyleLbl="node1" presStyleIdx="3" presStyleCnt="4">
        <dgm:presLayoutVars>
          <dgm:bulletEnabled val="1"/>
        </dgm:presLayoutVars>
      </dgm:prSet>
      <dgm:spPr/>
      <dgm:t>
        <a:bodyPr/>
        <a:lstStyle/>
        <a:p>
          <a:pPr rtl="1"/>
          <a:endParaRPr lang="ar-IQ"/>
        </a:p>
      </dgm:t>
    </dgm:pt>
  </dgm:ptLst>
  <dgm:cxnLst>
    <dgm:cxn modelId="{210079FB-58AA-47B0-A7AE-7D4A2740338D}" type="presOf" srcId="{F2943547-2C2E-43E6-A987-037032E9CA29}" destId="{E3D6ECA8-7527-425C-B7E1-A20E8DFD5761}" srcOrd="0" destOrd="0" presId="urn:microsoft.com/office/officeart/2005/8/layout/vList3"/>
    <dgm:cxn modelId="{EE2870FD-08D6-42DE-98F9-D8870D1CF4F5}" srcId="{36DEEA8C-1290-446B-BA62-8CAB4E90A4A9}" destId="{F2943547-2C2E-43E6-A987-037032E9CA29}" srcOrd="0" destOrd="0" parTransId="{46EBE236-3042-4B4C-9AEA-2238A75E36EF}" sibTransId="{904D45BD-473B-4EDE-BB87-AEF685BD2F40}"/>
    <dgm:cxn modelId="{A5CFE595-1C84-4A72-9529-74310237CDDC}" srcId="{36DEEA8C-1290-446B-BA62-8CAB4E90A4A9}" destId="{305F1756-3D36-4C1A-AB89-7FF2514FFF78}" srcOrd="1" destOrd="0" parTransId="{28742FEB-3586-409E-96CA-8431BD7C7A9F}" sibTransId="{52731FF6-96F7-49AA-B36A-F1FC070D6C66}"/>
    <dgm:cxn modelId="{99169B62-9A49-4472-A1BD-81D12745509B}" srcId="{36DEEA8C-1290-446B-BA62-8CAB4E90A4A9}" destId="{84737734-7A1E-4013-995F-528C8D7F32C9}" srcOrd="3" destOrd="0" parTransId="{2EA3898E-6321-4813-93D2-F184D4006259}" sibTransId="{39F2664E-D7E2-4F7E-AEC3-5BF08A1ED766}"/>
    <dgm:cxn modelId="{8DAEE73F-11F2-4549-B212-73F172989825}" type="presOf" srcId="{305F1756-3D36-4C1A-AB89-7FF2514FFF78}" destId="{8D589FE8-E9BD-4C1C-A0A3-9ECBE32E9605}" srcOrd="0" destOrd="0" presId="urn:microsoft.com/office/officeart/2005/8/layout/vList3"/>
    <dgm:cxn modelId="{77C104DC-283B-499A-BB5B-D99BA8100EC5}" type="presOf" srcId="{36DEEA8C-1290-446B-BA62-8CAB4E90A4A9}" destId="{B664F5F6-3A42-4CFB-93E4-CD5B0B73E793}" srcOrd="0" destOrd="0" presId="urn:microsoft.com/office/officeart/2005/8/layout/vList3"/>
    <dgm:cxn modelId="{A9D7F549-2615-4868-A6CB-6499A9462A46}" type="presOf" srcId="{8C02FD10-E569-4073-960A-0EDD3EE9C556}" destId="{C8DC3CAD-814F-4DF6-9C22-807E030D0D7F}" srcOrd="0" destOrd="0" presId="urn:microsoft.com/office/officeart/2005/8/layout/vList3"/>
    <dgm:cxn modelId="{5C88A7B1-7DDD-406A-B919-9CF5B4D15797}" srcId="{36DEEA8C-1290-446B-BA62-8CAB4E90A4A9}" destId="{8C02FD10-E569-4073-960A-0EDD3EE9C556}" srcOrd="2" destOrd="0" parTransId="{7CEB2E06-4603-49F6-BAC5-19F0588850FE}" sibTransId="{4CA5EE20-46B9-45BD-9C12-600F3A2F87EF}"/>
    <dgm:cxn modelId="{6637ACF7-98C3-484D-AC60-9EA5ECE82FE0}" type="presOf" srcId="{84737734-7A1E-4013-995F-528C8D7F32C9}" destId="{FC710AF5-B2C8-4140-B56E-E471E32E5CE0}" srcOrd="0" destOrd="0" presId="urn:microsoft.com/office/officeart/2005/8/layout/vList3"/>
    <dgm:cxn modelId="{ACABCE2D-1F07-4800-A9E9-1378CAF70131}" type="presParOf" srcId="{B664F5F6-3A42-4CFB-93E4-CD5B0B73E793}" destId="{2A673FAF-D85C-47D9-8773-92F41AEE3C7F}" srcOrd="0" destOrd="0" presId="urn:microsoft.com/office/officeart/2005/8/layout/vList3"/>
    <dgm:cxn modelId="{59B58012-A318-40C0-A6AA-0C4D493C55BA}" type="presParOf" srcId="{2A673FAF-D85C-47D9-8773-92F41AEE3C7F}" destId="{3CCCF7FB-87B2-4157-8B84-C75FEC400777}" srcOrd="0" destOrd="0" presId="urn:microsoft.com/office/officeart/2005/8/layout/vList3"/>
    <dgm:cxn modelId="{CF3F5A6D-8782-4AC8-B98F-4F96C5A49762}" type="presParOf" srcId="{2A673FAF-D85C-47D9-8773-92F41AEE3C7F}" destId="{E3D6ECA8-7527-425C-B7E1-A20E8DFD5761}" srcOrd="1" destOrd="0" presId="urn:microsoft.com/office/officeart/2005/8/layout/vList3"/>
    <dgm:cxn modelId="{FCA40124-F097-4923-88A1-F02F2B7ABD31}" type="presParOf" srcId="{B664F5F6-3A42-4CFB-93E4-CD5B0B73E793}" destId="{C1750D50-41E7-423B-A02F-CD20A11F626B}" srcOrd="1" destOrd="0" presId="urn:microsoft.com/office/officeart/2005/8/layout/vList3"/>
    <dgm:cxn modelId="{D0332551-79D6-4C4E-A36E-2E0585654365}" type="presParOf" srcId="{B664F5F6-3A42-4CFB-93E4-CD5B0B73E793}" destId="{28ED5FE3-03C3-4019-8CAA-70A9DA06FBEC}" srcOrd="2" destOrd="0" presId="urn:microsoft.com/office/officeart/2005/8/layout/vList3"/>
    <dgm:cxn modelId="{C7C1903D-71E5-4211-80D2-8F9B70E3C56A}" type="presParOf" srcId="{28ED5FE3-03C3-4019-8CAA-70A9DA06FBEC}" destId="{4BA857EC-B49F-4398-996F-017D6A52A4B5}" srcOrd="0" destOrd="0" presId="urn:microsoft.com/office/officeart/2005/8/layout/vList3"/>
    <dgm:cxn modelId="{FC004856-4C77-411C-A283-A0724A676183}" type="presParOf" srcId="{28ED5FE3-03C3-4019-8CAA-70A9DA06FBEC}" destId="{8D589FE8-E9BD-4C1C-A0A3-9ECBE32E9605}" srcOrd="1" destOrd="0" presId="urn:microsoft.com/office/officeart/2005/8/layout/vList3"/>
    <dgm:cxn modelId="{5E6F83EE-B880-4591-8456-358B67ECD674}" type="presParOf" srcId="{B664F5F6-3A42-4CFB-93E4-CD5B0B73E793}" destId="{6782D94D-4410-4ED9-BD6F-E372E23C10A0}" srcOrd="3" destOrd="0" presId="urn:microsoft.com/office/officeart/2005/8/layout/vList3"/>
    <dgm:cxn modelId="{DED611B7-D009-4842-9B75-00FCA21B418D}" type="presParOf" srcId="{B664F5F6-3A42-4CFB-93E4-CD5B0B73E793}" destId="{A5FB5BA3-DC98-40CD-A417-BF0A9E4F193E}" srcOrd="4" destOrd="0" presId="urn:microsoft.com/office/officeart/2005/8/layout/vList3"/>
    <dgm:cxn modelId="{4226EADB-5B55-44E6-A548-A00F103736C0}" type="presParOf" srcId="{A5FB5BA3-DC98-40CD-A417-BF0A9E4F193E}" destId="{AE473F57-1435-4598-9CB5-4C1CE94357A0}" srcOrd="0" destOrd="0" presId="urn:microsoft.com/office/officeart/2005/8/layout/vList3"/>
    <dgm:cxn modelId="{13D7A075-4F85-4D33-B9C3-8643ECECE290}" type="presParOf" srcId="{A5FB5BA3-DC98-40CD-A417-BF0A9E4F193E}" destId="{C8DC3CAD-814F-4DF6-9C22-807E030D0D7F}" srcOrd="1" destOrd="0" presId="urn:microsoft.com/office/officeart/2005/8/layout/vList3"/>
    <dgm:cxn modelId="{BA99BD85-3F70-4457-A264-C80850FBEC63}" type="presParOf" srcId="{B664F5F6-3A42-4CFB-93E4-CD5B0B73E793}" destId="{90E3BE0F-7A96-4695-BDB4-5B2415300D55}" srcOrd="5" destOrd="0" presId="urn:microsoft.com/office/officeart/2005/8/layout/vList3"/>
    <dgm:cxn modelId="{04517224-CAD0-40C4-8570-809998DD2D6A}" type="presParOf" srcId="{B664F5F6-3A42-4CFB-93E4-CD5B0B73E793}" destId="{5B2924AF-03D6-4877-811C-DF6E67FB0B74}" srcOrd="6" destOrd="0" presId="urn:microsoft.com/office/officeart/2005/8/layout/vList3"/>
    <dgm:cxn modelId="{758EFD6A-3DCF-45B4-857C-ECF2305E9E25}" type="presParOf" srcId="{5B2924AF-03D6-4877-811C-DF6E67FB0B74}" destId="{93E8CCE2-EB2D-4D35-9458-3907701056FD}" srcOrd="0" destOrd="0" presId="urn:microsoft.com/office/officeart/2005/8/layout/vList3"/>
    <dgm:cxn modelId="{0B34DF19-0E33-475C-B5D0-A7DEE8A5E8E5}" type="presParOf" srcId="{5B2924AF-03D6-4877-811C-DF6E67FB0B74}" destId="{FC710AF5-B2C8-4140-B56E-E471E32E5CE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93B65D-B06F-4395-8B71-247E99F6D289}">
      <dsp:nvSpPr>
        <dsp:cNvPr id="0" name=""/>
        <dsp:cNvSpPr/>
      </dsp:nvSpPr>
      <dsp:spPr>
        <a:xfrm>
          <a:off x="-6467423" y="-989166"/>
          <a:ext cx="7697908" cy="7697908"/>
        </a:xfrm>
        <a:prstGeom prst="blockArc">
          <a:avLst>
            <a:gd name="adj1" fmla="val 18900000"/>
            <a:gd name="adj2" fmla="val 2700000"/>
            <a:gd name="adj3" fmla="val 281"/>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27F553-8D5F-4C50-B763-5ECC4181D2E5}">
      <dsp:nvSpPr>
        <dsp:cNvPr id="0" name=""/>
        <dsp:cNvSpPr/>
      </dsp:nvSpPr>
      <dsp:spPr>
        <a:xfrm>
          <a:off x="537523" y="357359"/>
          <a:ext cx="7932621" cy="715175"/>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7671" tIns="45720" rIns="45720" bIns="45720" numCol="1" spcCol="1270" anchor="ctr" anchorCtr="0">
          <a:noAutofit/>
        </a:bodyPr>
        <a:lstStyle/>
        <a:p>
          <a:pPr lvl="0" algn="l" defTabSz="800100" rtl="0">
            <a:lnSpc>
              <a:spcPct val="90000"/>
            </a:lnSpc>
            <a:spcBef>
              <a:spcPct val="0"/>
            </a:spcBef>
            <a:spcAft>
              <a:spcPct val="35000"/>
            </a:spcAft>
          </a:pPr>
          <a:r>
            <a:rPr lang="en-US" sz="1800" b="1" kern="1200" dirty="0" smtClean="0">
              <a:solidFill>
                <a:schemeClr val="tx1"/>
              </a:solidFill>
            </a:rPr>
            <a:t>adsorption</a:t>
          </a:r>
          <a:r>
            <a:rPr lang="en-US" sz="1800" kern="1200" dirty="0" smtClean="0">
              <a:solidFill>
                <a:schemeClr val="tx1"/>
              </a:solidFill>
            </a:rPr>
            <a:t>:- is the process which is involve the concentration or accumulation of gas ,liquid and solid on the surface of  the liquid or solid which is in contact .</a:t>
          </a:r>
          <a:endParaRPr lang="ar-IQ" sz="1800" kern="1200" dirty="0">
            <a:solidFill>
              <a:schemeClr val="tx1"/>
            </a:solidFill>
          </a:endParaRPr>
        </a:p>
      </dsp:txBody>
      <dsp:txXfrm>
        <a:off x="537523" y="357359"/>
        <a:ext cx="7932621" cy="715175"/>
      </dsp:txXfrm>
    </dsp:sp>
    <dsp:sp modelId="{9465BD65-2506-4651-B92E-A287C5D1233D}">
      <dsp:nvSpPr>
        <dsp:cNvPr id="0" name=""/>
        <dsp:cNvSpPr/>
      </dsp:nvSpPr>
      <dsp:spPr>
        <a:xfrm>
          <a:off x="90538" y="267962"/>
          <a:ext cx="893969" cy="893969"/>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ECBA56-909F-401B-AE65-6CE510C0D7B6}">
      <dsp:nvSpPr>
        <dsp:cNvPr id="0" name=""/>
        <dsp:cNvSpPr/>
      </dsp:nvSpPr>
      <dsp:spPr>
        <a:xfrm>
          <a:off x="1049997" y="1429779"/>
          <a:ext cx="7420148" cy="715175"/>
        </a:xfrm>
        <a:prstGeom prst="rect">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7671" tIns="45720" rIns="45720" bIns="45720" numCol="1" spcCol="1270" anchor="ctr" anchorCtr="0">
          <a:noAutofit/>
        </a:bodyPr>
        <a:lstStyle/>
        <a:p>
          <a:pPr lvl="0" algn="l" defTabSz="800100" rtl="0">
            <a:lnSpc>
              <a:spcPct val="90000"/>
            </a:lnSpc>
            <a:spcBef>
              <a:spcPct val="0"/>
            </a:spcBef>
            <a:spcAft>
              <a:spcPct val="35000"/>
            </a:spcAft>
          </a:pPr>
          <a:r>
            <a:rPr lang="en-US" sz="1800" kern="1200" dirty="0" smtClean="0">
              <a:solidFill>
                <a:schemeClr val="tx1"/>
              </a:solidFill>
            </a:rPr>
            <a:t>solid has the property of holding molecules at their surface and this property occur in the case of porous and finely divided material.</a:t>
          </a:r>
          <a:endParaRPr lang="ar-IQ" sz="1800" kern="1200" dirty="0">
            <a:solidFill>
              <a:schemeClr val="tx1"/>
            </a:solidFill>
          </a:endParaRPr>
        </a:p>
      </dsp:txBody>
      <dsp:txXfrm>
        <a:off x="1049997" y="1429779"/>
        <a:ext cx="7420148" cy="715175"/>
      </dsp:txXfrm>
    </dsp:sp>
    <dsp:sp modelId="{2A73C203-470C-47BA-A5B6-4A5259C256E2}">
      <dsp:nvSpPr>
        <dsp:cNvPr id="0" name=""/>
        <dsp:cNvSpPr/>
      </dsp:nvSpPr>
      <dsp:spPr>
        <a:xfrm>
          <a:off x="603012" y="1340382"/>
          <a:ext cx="893969" cy="893969"/>
        </a:xfrm>
        <a:prstGeom prst="ellipse">
          <a:avLst/>
        </a:prstGeom>
        <a:solidFill>
          <a:schemeClr val="lt1">
            <a:hueOff val="0"/>
            <a:satOff val="0"/>
            <a:lumOff val="0"/>
            <a:alphaOff val="0"/>
          </a:schemeClr>
        </a:solidFill>
        <a:ln w="25400" cap="flat" cmpd="sng" algn="ctr">
          <a:solidFill>
            <a:schemeClr val="accent5">
              <a:hueOff val="-2483469"/>
              <a:satOff val="9953"/>
              <a:lumOff val="2157"/>
              <a:alphaOff val="0"/>
            </a:schemeClr>
          </a:solidFill>
          <a:prstDash val="solid"/>
        </a:ln>
        <a:effectLst/>
      </dsp:spPr>
      <dsp:style>
        <a:lnRef idx="2">
          <a:scrgbClr r="0" g="0" b="0"/>
        </a:lnRef>
        <a:fillRef idx="1">
          <a:scrgbClr r="0" g="0" b="0"/>
        </a:fillRef>
        <a:effectRef idx="0">
          <a:scrgbClr r="0" g="0" b="0"/>
        </a:effectRef>
        <a:fontRef idx="minor"/>
      </dsp:style>
    </dsp:sp>
    <dsp:sp modelId="{2DAFF2C4-9DAC-4B0C-8A3E-4B8F0880C497}">
      <dsp:nvSpPr>
        <dsp:cNvPr id="0" name=""/>
        <dsp:cNvSpPr/>
      </dsp:nvSpPr>
      <dsp:spPr>
        <a:xfrm>
          <a:off x="1207285" y="2502199"/>
          <a:ext cx="7262859" cy="715175"/>
        </a:xfrm>
        <a:prstGeom prst="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7671" tIns="45720" rIns="45720" bIns="45720" numCol="1" spcCol="1270" anchor="ctr" anchorCtr="0">
          <a:noAutofit/>
        </a:bodyPr>
        <a:lstStyle/>
        <a:p>
          <a:pPr lvl="0" algn="l" defTabSz="800100" rtl="0">
            <a:lnSpc>
              <a:spcPct val="90000"/>
            </a:lnSpc>
            <a:spcBef>
              <a:spcPct val="0"/>
            </a:spcBef>
            <a:spcAft>
              <a:spcPct val="35000"/>
            </a:spcAft>
          </a:pPr>
          <a:r>
            <a:rPr lang="en-US" sz="1800" b="1" kern="1200" dirty="0" smtClean="0">
              <a:solidFill>
                <a:schemeClr val="tx1"/>
              </a:solidFill>
            </a:rPr>
            <a:t>adsorbent</a:t>
          </a:r>
          <a:r>
            <a:rPr lang="en-US" sz="1800" kern="1200" dirty="0" smtClean="0">
              <a:solidFill>
                <a:schemeClr val="tx1"/>
              </a:solidFill>
            </a:rPr>
            <a:t>:- is the material used to adsorb gas ,liquid and solid e.g. charcoal &amp; kaolin</a:t>
          </a:r>
          <a:endParaRPr lang="ar-IQ" sz="1800" kern="1200" dirty="0">
            <a:solidFill>
              <a:schemeClr val="tx1"/>
            </a:solidFill>
          </a:endParaRPr>
        </a:p>
      </dsp:txBody>
      <dsp:txXfrm>
        <a:off x="1207285" y="2502199"/>
        <a:ext cx="7262859" cy="715175"/>
      </dsp:txXfrm>
    </dsp:sp>
    <dsp:sp modelId="{D2DA740B-C3EC-4B99-8D55-A74640D6215D}">
      <dsp:nvSpPr>
        <dsp:cNvPr id="0" name=""/>
        <dsp:cNvSpPr/>
      </dsp:nvSpPr>
      <dsp:spPr>
        <a:xfrm>
          <a:off x="760300" y="2412802"/>
          <a:ext cx="893969" cy="893969"/>
        </a:xfrm>
        <a:prstGeom prst="ellipse">
          <a:avLst/>
        </a:prstGeom>
        <a:solidFill>
          <a:schemeClr val="lt1">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sp>
    <dsp:sp modelId="{E871F047-6353-41A2-B91F-EFB76421450C}">
      <dsp:nvSpPr>
        <dsp:cNvPr id="0" name=""/>
        <dsp:cNvSpPr/>
      </dsp:nvSpPr>
      <dsp:spPr>
        <a:xfrm>
          <a:off x="1049997" y="3574619"/>
          <a:ext cx="7420148" cy="715175"/>
        </a:xfrm>
        <a:prstGeom prst="rect">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7671" tIns="45720" rIns="45720" bIns="45720" numCol="1" spcCol="1270" anchor="ctr" anchorCtr="0">
          <a:noAutofit/>
        </a:bodyPr>
        <a:lstStyle/>
        <a:p>
          <a:pPr lvl="0" algn="l" defTabSz="800100" rtl="1">
            <a:lnSpc>
              <a:spcPct val="90000"/>
            </a:lnSpc>
            <a:spcBef>
              <a:spcPct val="0"/>
            </a:spcBef>
            <a:spcAft>
              <a:spcPct val="35000"/>
            </a:spcAft>
          </a:pPr>
          <a:r>
            <a:rPr lang="en-US" sz="1800" b="1" kern="1200" dirty="0" err="1" smtClean="0">
              <a:solidFill>
                <a:schemeClr val="tx1"/>
              </a:solidFill>
            </a:rPr>
            <a:t>adsorbate</a:t>
          </a:r>
          <a:r>
            <a:rPr lang="en-US" sz="1800" kern="1200" dirty="0" smtClean="0">
              <a:solidFill>
                <a:schemeClr val="tx1"/>
              </a:solidFill>
            </a:rPr>
            <a:t>:- is the substance being adsorbed.</a:t>
          </a:r>
          <a:endParaRPr lang="ar-IQ" sz="1800" kern="1200" dirty="0">
            <a:solidFill>
              <a:schemeClr val="tx1"/>
            </a:solidFill>
          </a:endParaRPr>
        </a:p>
      </dsp:txBody>
      <dsp:txXfrm>
        <a:off x="1049997" y="3574619"/>
        <a:ext cx="7420148" cy="715175"/>
      </dsp:txXfrm>
    </dsp:sp>
    <dsp:sp modelId="{00801E40-0DB1-4C32-BF6E-E9B06C85FA86}">
      <dsp:nvSpPr>
        <dsp:cNvPr id="0" name=""/>
        <dsp:cNvSpPr/>
      </dsp:nvSpPr>
      <dsp:spPr>
        <a:xfrm>
          <a:off x="603012" y="3485223"/>
          <a:ext cx="893969" cy="893969"/>
        </a:xfrm>
        <a:prstGeom prst="ellipse">
          <a:avLst/>
        </a:prstGeom>
        <a:solidFill>
          <a:schemeClr val="lt1">
            <a:hueOff val="0"/>
            <a:satOff val="0"/>
            <a:lumOff val="0"/>
            <a:alphaOff val="0"/>
          </a:schemeClr>
        </a:solidFill>
        <a:ln w="25400" cap="flat" cmpd="sng" algn="ctr">
          <a:solidFill>
            <a:schemeClr val="accent5">
              <a:hueOff val="-7450407"/>
              <a:satOff val="29858"/>
              <a:lumOff val="6471"/>
              <a:alphaOff val="0"/>
            </a:schemeClr>
          </a:solidFill>
          <a:prstDash val="solid"/>
        </a:ln>
        <a:effectLst/>
      </dsp:spPr>
      <dsp:style>
        <a:lnRef idx="2">
          <a:scrgbClr r="0" g="0" b="0"/>
        </a:lnRef>
        <a:fillRef idx="1">
          <a:scrgbClr r="0" g="0" b="0"/>
        </a:fillRef>
        <a:effectRef idx="0">
          <a:scrgbClr r="0" g="0" b="0"/>
        </a:effectRef>
        <a:fontRef idx="minor"/>
      </dsp:style>
    </dsp:sp>
    <dsp:sp modelId="{AF7141D0-BCF2-4A4D-B98B-D4BF852C8437}">
      <dsp:nvSpPr>
        <dsp:cNvPr id="0" name=""/>
        <dsp:cNvSpPr/>
      </dsp:nvSpPr>
      <dsp:spPr>
        <a:xfrm>
          <a:off x="537523" y="4647040"/>
          <a:ext cx="7932621" cy="715175"/>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7671" tIns="45720" rIns="45720" bIns="45720" numCol="1" spcCol="1270" anchor="ctr" anchorCtr="0">
          <a:noAutofit/>
        </a:bodyPr>
        <a:lstStyle/>
        <a:p>
          <a:pPr lvl="0" algn="l" defTabSz="800100" rtl="0">
            <a:lnSpc>
              <a:spcPct val="90000"/>
            </a:lnSpc>
            <a:spcBef>
              <a:spcPct val="0"/>
            </a:spcBef>
            <a:spcAft>
              <a:spcPct val="35000"/>
            </a:spcAft>
          </a:pPr>
          <a:r>
            <a:rPr lang="en-US" sz="1800" b="1" kern="1200" dirty="0" smtClean="0">
              <a:solidFill>
                <a:schemeClr val="tx1"/>
              </a:solidFill>
            </a:rPr>
            <a:t>adsorption isotherm</a:t>
          </a:r>
          <a:r>
            <a:rPr lang="en-US" sz="1800" kern="1200" dirty="0" smtClean="0">
              <a:solidFill>
                <a:schemeClr val="tx1"/>
              </a:solidFill>
            </a:rPr>
            <a:t>:- is the relationship between the amount of substance being adsorbed and the amount existing in the bulk of the solution at constant temperature.</a:t>
          </a:r>
          <a:endParaRPr lang="ar-IQ" sz="1800" kern="1200" dirty="0">
            <a:solidFill>
              <a:schemeClr val="tx1"/>
            </a:solidFill>
          </a:endParaRPr>
        </a:p>
      </dsp:txBody>
      <dsp:txXfrm>
        <a:off x="537523" y="4647040"/>
        <a:ext cx="7932621" cy="715175"/>
      </dsp:txXfrm>
    </dsp:sp>
    <dsp:sp modelId="{F16A4545-FBDF-47D4-9024-7E312C011D2A}">
      <dsp:nvSpPr>
        <dsp:cNvPr id="0" name=""/>
        <dsp:cNvSpPr/>
      </dsp:nvSpPr>
      <dsp:spPr>
        <a:xfrm>
          <a:off x="90538" y="4557643"/>
          <a:ext cx="893969" cy="893969"/>
        </a:xfrm>
        <a:prstGeom prst="ellipse">
          <a:avLst/>
        </a:prstGeom>
        <a:solidFill>
          <a:schemeClr val="lt1">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D6ECA8-7527-425C-B7E1-A20E8DFD5761}">
      <dsp:nvSpPr>
        <dsp:cNvPr id="0" name=""/>
        <dsp:cNvSpPr/>
      </dsp:nvSpPr>
      <dsp:spPr>
        <a:xfrm rot="10800000">
          <a:off x="1563154" y="201"/>
          <a:ext cx="5382087" cy="830063"/>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6035" tIns="87630" rIns="163576" bIns="87630" numCol="1" spcCol="1270" anchor="ctr" anchorCtr="0">
          <a:noAutofit/>
        </a:bodyPr>
        <a:lstStyle/>
        <a:p>
          <a:pPr lvl="0" algn="l" defTabSz="1022350" rtl="0">
            <a:lnSpc>
              <a:spcPct val="90000"/>
            </a:lnSpc>
            <a:spcBef>
              <a:spcPct val="0"/>
            </a:spcBef>
            <a:spcAft>
              <a:spcPct val="35000"/>
            </a:spcAft>
          </a:pPr>
          <a:r>
            <a:rPr lang="en-US" sz="2300" kern="1200" dirty="0" smtClean="0">
              <a:solidFill>
                <a:schemeClr val="tx1"/>
              </a:solidFill>
            </a:rPr>
            <a:t>the removable of objectionable odor from room &amp; food.</a:t>
          </a:r>
          <a:endParaRPr lang="ar-IQ" sz="2300" kern="1200" dirty="0">
            <a:solidFill>
              <a:schemeClr val="tx1"/>
            </a:solidFill>
          </a:endParaRPr>
        </a:p>
      </dsp:txBody>
      <dsp:txXfrm rot="10800000">
        <a:off x="1770670" y="201"/>
        <a:ext cx="5174571" cy="830063"/>
      </dsp:txXfrm>
    </dsp:sp>
    <dsp:sp modelId="{3CCCF7FB-87B2-4157-8B84-C75FEC400777}">
      <dsp:nvSpPr>
        <dsp:cNvPr id="0" name=""/>
        <dsp:cNvSpPr/>
      </dsp:nvSpPr>
      <dsp:spPr>
        <a:xfrm>
          <a:off x="1148122" y="201"/>
          <a:ext cx="830063" cy="83006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589FE8-E9BD-4C1C-A0A3-9ECBE32E9605}">
      <dsp:nvSpPr>
        <dsp:cNvPr id="0" name=""/>
        <dsp:cNvSpPr/>
      </dsp:nvSpPr>
      <dsp:spPr>
        <a:xfrm rot="10800000">
          <a:off x="1563154" y="1078045"/>
          <a:ext cx="5382087" cy="830063"/>
        </a:xfrm>
        <a:prstGeom prst="homePlate">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6035" tIns="87630" rIns="163576" bIns="87630" numCol="1" spcCol="1270" anchor="ctr" anchorCtr="0">
          <a:noAutofit/>
        </a:bodyPr>
        <a:lstStyle/>
        <a:p>
          <a:pPr lvl="0" algn="l" defTabSz="1022350" rtl="0">
            <a:lnSpc>
              <a:spcPct val="90000"/>
            </a:lnSpc>
            <a:spcBef>
              <a:spcPct val="0"/>
            </a:spcBef>
            <a:spcAft>
              <a:spcPct val="35000"/>
            </a:spcAft>
          </a:pPr>
          <a:r>
            <a:rPr lang="en-US" sz="2300" kern="1200" dirty="0" smtClean="0">
              <a:solidFill>
                <a:schemeClr val="tx1"/>
              </a:solidFill>
            </a:rPr>
            <a:t>the operation of gas mask and measurement of particle dimension. </a:t>
          </a:r>
          <a:endParaRPr lang="ar-IQ" sz="2300" kern="1200" dirty="0">
            <a:solidFill>
              <a:schemeClr val="tx1"/>
            </a:solidFill>
          </a:endParaRPr>
        </a:p>
      </dsp:txBody>
      <dsp:txXfrm rot="10800000">
        <a:off x="1770670" y="1078045"/>
        <a:ext cx="5174571" cy="830063"/>
      </dsp:txXfrm>
    </dsp:sp>
    <dsp:sp modelId="{4BA857EC-B49F-4398-996F-017D6A52A4B5}">
      <dsp:nvSpPr>
        <dsp:cNvPr id="0" name=""/>
        <dsp:cNvSpPr/>
      </dsp:nvSpPr>
      <dsp:spPr>
        <a:xfrm>
          <a:off x="1148122" y="1078045"/>
          <a:ext cx="830063" cy="83006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DC3CAD-814F-4DF6-9C22-807E030D0D7F}">
      <dsp:nvSpPr>
        <dsp:cNvPr id="0" name=""/>
        <dsp:cNvSpPr/>
      </dsp:nvSpPr>
      <dsp:spPr>
        <a:xfrm rot="10800000">
          <a:off x="1563154" y="2155890"/>
          <a:ext cx="5382087" cy="830063"/>
        </a:xfrm>
        <a:prstGeom prst="homePlate">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6035" tIns="87630" rIns="163576" bIns="87630" numCol="1" spcCol="1270" anchor="ctr" anchorCtr="0">
          <a:noAutofit/>
        </a:bodyPr>
        <a:lstStyle/>
        <a:p>
          <a:pPr lvl="0" algn="l" defTabSz="1022350" rtl="0">
            <a:lnSpc>
              <a:spcPct val="90000"/>
            </a:lnSpc>
            <a:spcBef>
              <a:spcPct val="0"/>
            </a:spcBef>
            <a:spcAft>
              <a:spcPct val="35000"/>
            </a:spcAft>
          </a:pPr>
          <a:r>
            <a:rPr lang="en-US" sz="2300" kern="1200" dirty="0" err="1" smtClean="0">
              <a:solidFill>
                <a:schemeClr val="tx1"/>
              </a:solidFill>
            </a:rPr>
            <a:t>decoloring</a:t>
          </a:r>
          <a:r>
            <a:rPr lang="en-US" sz="2300" kern="1200" dirty="0" smtClean="0">
              <a:solidFill>
                <a:schemeClr val="tx1"/>
              </a:solidFill>
            </a:rPr>
            <a:t> of solution ,detergent and wetting </a:t>
          </a:r>
          <a:r>
            <a:rPr lang="en-US" sz="2300" kern="1200" dirty="0" smtClean="0"/>
            <a:t>.</a:t>
          </a:r>
          <a:endParaRPr lang="ar-IQ" sz="2300" kern="1200" dirty="0"/>
        </a:p>
      </dsp:txBody>
      <dsp:txXfrm rot="10800000">
        <a:off x="1770670" y="2155890"/>
        <a:ext cx="5174571" cy="830063"/>
      </dsp:txXfrm>
    </dsp:sp>
    <dsp:sp modelId="{AE473F57-1435-4598-9CB5-4C1CE94357A0}">
      <dsp:nvSpPr>
        <dsp:cNvPr id="0" name=""/>
        <dsp:cNvSpPr/>
      </dsp:nvSpPr>
      <dsp:spPr>
        <a:xfrm>
          <a:off x="1148122" y="2155890"/>
          <a:ext cx="830063" cy="830063"/>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710AF5-B2C8-4140-B56E-E471E32E5CE0}">
      <dsp:nvSpPr>
        <dsp:cNvPr id="0" name=""/>
        <dsp:cNvSpPr/>
      </dsp:nvSpPr>
      <dsp:spPr>
        <a:xfrm rot="10800000">
          <a:off x="1563154" y="3233734"/>
          <a:ext cx="5382087" cy="830063"/>
        </a:xfrm>
        <a:prstGeom prst="homePlat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6035" tIns="87630" rIns="163576" bIns="87630" numCol="1" spcCol="1270" anchor="ctr" anchorCtr="0">
          <a:noAutofit/>
        </a:bodyPr>
        <a:lstStyle/>
        <a:p>
          <a:pPr lvl="0" algn="l" defTabSz="1022350" rtl="0">
            <a:lnSpc>
              <a:spcPct val="90000"/>
            </a:lnSpc>
            <a:spcBef>
              <a:spcPct val="0"/>
            </a:spcBef>
            <a:spcAft>
              <a:spcPct val="35000"/>
            </a:spcAft>
          </a:pPr>
          <a:r>
            <a:rPr lang="en-US" sz="2300" kern="1200" dirty="0" smtClean="0">
              <a:solidFill>
                <a:schemeClr val="tx1"/>
              </a:solidFill>
            </a:rPr>
            <a:t>adsorption chromatography.</a:t>
          </a:r>
          <a:endParaRPr lang="ar-IQ" sz="2300" kern="1200" dirty="0">
            <a:solidFill>
              <a:schemeClr val="tx1"/>
            </a:solidFill>
          </a:endParaRPr>
        </a:p>
      </dsp:txBody>
      <dsp:txXfrm rot="10800000">
        <a:off x="1770670" y="3233734"/>
        <a:ext cx="5174571" cy="830063"/>
      </dsp:txXfrm>
    </dsp:sp>
    <dsp:sp modelId="{93E8CCE2-EB2D-4D35-9458-3907701056FD}">
      <dsp:nvSpPr>
        <dsp:cNvPr id="0" name=""/>
        <dsp:cNvSpPr/>
      </dsp:nvSpPr>
      <dsp:spPr>
        <a:xfrm>
          <a:off x="1148122" y="3233734"/>
          <a:ext cx="830063" cy="830063"/>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3000" r="-1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1815" y="455675"/>
            <a:ext cx="7772400" cy="859205"/>
          </a:xfrm>
          <a:effectLst/>
        </p:spPr>
        <p:txBody>
          <a:bodyPr>
            <a:normAutofit/>
          </a:bodyPr>
          <a:lstStyle>
            <a:lvl1pPr algn="l" defTabSz="914400" rtl="0" eaLnBrk="1" latinLnBrk="0" hangingPunct="1">
              <a:spcBef>
                <a:spcPct val="0"/>
              </a:spcBef>
              <a:buNone/>
              <a:defRPr lang="en-US" sz="3600" kern="1200" dirty="0">
                <a:solidFill>
                  <a:srgbClr val="0043C8"/>
                </a:solidFill>
                <a:effectLst/>
                <a:latin typeface="+mj-lt"/>
                <a:ea typeface="+mj-ea"/>
                <a:cs typeface="+mj-c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11815" y="1219200"/>
            <a:ext cx="6400800" cy="835455"/>
          </a:xfrm>
        </p:spPr>
        <p:txBody>
          <a:bodyPr>
            <a:normAutofit/>
          </a:bodyPr>
          <a:lstStyle>
            <a:lvl1pPr marL="0" indent="0" algn="l">
              <a:buNone/>
              <a:defRPr sz="2800">
                <a:solidFill>
                  <a:srgbClr val="3377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3540"/>
            <a:ext cx="8229600" cy="1143000"/>
          </a:xfrm>
        </p:spPr>
        <p:txBody>
          <a:bodyPr>
            <a:normAutofit/>
          </a:bodyPr>
          <a:lstStyle>
            <a:lvl1pPr algn="l">
              <a:defRPr sz="3600">
                <a:solidFill>
                  <a:srgbClr val="0043C8"/>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596540"/>
            <a:ext cx="8229600" cy="3918803"/>
          </a:xfrm>
        </p:spPr>
        <p:txBody>
          <a:bodyPr/>
          <a:lstStyle>
            <a:lvl1pPr>
              <a:defRPr sz="2800">
                <a:solidFill>
                  <a:srgbClr val="3377FF"/>
                </a:solidFill>
              </a:defRPr>
            </a:lvl1pPr>
            <a:lvl2pPr>
              <a:defRPr>
                <a:solidFill>
                  <a:srgbClr val="3377FF"/>
                </a:solidFill>
              </a:defRPr>
            </a:lvl2pPr>
            <a:lvl3pPr>
              <a:defRPr>
                <a:solidFill>
                  <a:srgbClr val="3377FF"/>
                </a:solidFill>
              </a:defRPr>
            </a:lvl3pPr>
            <a:lvl4pPr>
              <a:defRPr>
                <a:solidFill>
                  <a:srgbClr val="3377FF"/>
                </a:solidFill>
              </a:defRPr>
            </a:lvl4pPr>
            <a:lvl5pPr>
              <a:defRPr>
                <a:solidFill>
                  <a:srgbClr val="3377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0604" y="274638"/>
            <a:ext cx="7016195" cy="1143000"/>
          </a:xfrm>
        </p:spPr>
        <p:txBody>
          <a:bodyPr>
            <a:normAutofit/>
          </a:bodyPr>
          <a:lstStyle>
            <a:lvl1pPr algn="l">
              <a:defRPr sz="3600">
                <a:solidFill>
                  <a:srgbClr val="0043C8"/>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670604" y="1443836"/>
            <a:ext cx="7016195" cy="4275740"/>
          </a:xfrm>
        </p:spPr>
        <p:txBody>
          <a:bodyPr/>
          <a:lstStyle>
            <a:lvl1pPr>
              <a:defRPr sz="2800">
                <a:solidFill>
                  <a:srgbClr val="3377FF"/>
                </a:solidFill>
              </a:defRPr>
            </a:lvl1pPr>
            <a:lvl2pPr>
              <a:defRPr>
                <a:solidFill>
                  <a:srgbClr val="3377FF"/>
                </a:solidFill>
              </a:defRPr>
            </a:lvl2pPr>
            <a:lvl3pPr>
              <a:defRPr>
                <a:solidFill>
                  <a:srgbClr val="3377FF"/>
                </a:solidFill>
              </a:defRPr>
            </a:lvl3pPr>
            <a:lvl4pPr>
              <a:defRPr>
                <a:solidFill>
                  <a:srgbClr val="3377FF"/>
                </a:solidFill>
              </a:defRPr>
            </a:lvl4pPr>
            <a:lvl5pPr>
              <a:defRPr>
                <a:solidFill>
                  <a:srgbClr val="3377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pPr/>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453540"/>
            <a:ext cx="8229600" cy="1143000"/>
          </a:xfrm>
        </p:spPr>
        <p:txBody>
          <a:bodyPr>
            <a:normAutofit/>
          </a:bodyPr>
          <a:lstStyle>
            <a:lvl1pPr algn="l">
              <a:defRPr sz="3600">
                <a:solidFill>
                  <a:srgbClr val="0043C8"/>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48965" y="1596540"/>
            <a:ext cx="4040188" cy="639762"/>
          </a:xfrm>
        </p:spPr>
        <p:txBody>
          <a:bodyPr anchor="b"/>
          <a:lstStyle>
            <a:lvl1pPr marL="0" indent="0">
              <a:buNone/>
              <a:defRPr sz="2400" b="1">
                <a:solidFill>
                  <a:srgbClr val="3377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48965" y="2226403"/>
            <a:ext cx="4040188" cy="3798582"/>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36790" y="1596540"/>
            <a:ext cx="4041775" cy="639762"/>
          </a:xfrm>
        </p:spPr>
        <p:txBody>
          <a:bodyPr anchor="b"/>
          <a:lstStyle>
            <a:lvl1pPr marL="0" indent="0">
              <a:buNone/>
              <a:defRPr sz="2400" b="1">
                <a:solidFill>
                  <a:srgbClr val="3377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36790" y="2226403"/>
            <a:ext cx="4041775" cy="3798582"/>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4/12/2018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4/12/2018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4/12/2018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4/12/2018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image" Target="../media/image16.emf"/></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package" Target="../embeddings/Microsoft_Word_Document1.docx"/></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6260" y="1138425"/>
            <a:ext cx="7772400" cy="859205"/>
          </a:xfrm>
        </p:spPr>
        <p:txBody>
          <a:bodyPr>
            <a:normAutofit fontScale="90000"/>
          </a:bodyPr>
          <a:lstStyle/>
          <a:p>
            <a:r>
              <a:rPr lang="en-US" dirty="0">
                <a:latin typeface="Algerian" pitchFamily="82" charset="0"/>
              </a:rPr>
              <a:t>Physical pharmacy</a:t>
            </a:r>
            <a:br>
              <a:rPr lang="en-US" dirty="0">
                <a:latin typeface="Algerian" pitchFamily="82" charset="0"/>
              </a:rPr>
            </a:br>
            <a:r>
              <a:rPr lang="en-US" dirty="0">
                <a:latin typeface="Algerian" pitchFamily="82" charset="0"/>
              </a:rPr>
              <a:t>Lab No. </a:t>
            </a:r>
            <a:r>
              <a:rPr lang="en-US" dirty="0" smtClean="0">
                <a:latin typeface="Algerian" pitchFamily="82" charset="0"/>
              </a:rPr>
              <a:t>7</a:t>
            </a:r>
            <a:r>
              <a:rPr lang="en-US" dirty="0">
                <a:latin typeface="Algerian" pitchFamily="82" charset="0"/>
              </a:rPr>
              <a:t/>
            </a:r>
            <a:br>
              <a:rPr lang="en-US" dirty="0">
                <a:latin typeface="Algerian" pitchFamily="82" charset="0"/>
              </a:rPr>
            </a:br>
            <a:endParaRPr lang="en-US" dirty="0">
              <a:latin typeface="Algerian" pitchFamily="82" charset="0"/>
            </a:endParaRPr>
          </a:p>
        </p:txBody>
      </p:sp>
      <p:sp>
        <p:nvSpPr>
          <p:cNvPr id="3" name="Subtitle 2"/>
          <p:cNvSpPr>
            <a:spLocks noGrp="1"/>
          </p:cNvSpPr>
          <p:nvPr>
            <p:ph type="subTitle" idx="1"/>
          </p:nvPr>
        </p:nvSpPr>
        <p:spPr>
          <a:xfrm>
            <a:off x="143555" y="2360065"/>
            <a:ext cx="6400800" cy="835455"/>
          </a:xfrm>
        </p:spPr>
        <p:txBody>
          <a:bodyPr>
            <a:normAutofit/>
          </a:bodyPr>
          <a:lstStyle/>
          <a:p>
            <a:r>
              <a:rPr lang="en-US" sz="3600" dirty="0">
                <a:latin typeface="Algerian" pitchFamily="82" charset="0"/>
              </a:rPr>
              <a:t>Adsorption</a:t>
            </a:r>
            <a:endParaRPr lang="en-US" sz="3600" dirty="0">
              <a:latin typeface="Algerian" pitchFamily="82" charset="0"/>
            </a:endParaRPr>
          </a:p>
        </p:txBody>
      </p:sp>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5550" y="1891295"/>
            <a:ext cx="5191970" cy="3064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811213" y="680310"/>
            <a:ext cx="7578412" cy="1200329"/>
          </a:xfrm>
          <a:prstGeom prst="rect">
            <a:avLst/>
          </a:prstGeom>
        </p:spPr>
        <p:txBody>
          <a:bodyPr wrap="square">
            <a:spAutoFit/>
          </a:bodyPr>
          <a:lstStyle/>
          <a:p>
            <a:r>
              <a:rPr lang="en-US" sz="2400" dirty="0"/>
              <a:t>according to </a:t>
            </a:r>
            <a:r>
              <a:rPr lang="en-US" sz="2400" dirty="0" err="1"/>
              <a:t>freundlich</a:t>
            </a:r>
            <a:r>
              <a:rPr lang="en-US" sz="2400" dirty="0"/>
              <a:t> equation a plot of log x/m versus </a:t>
            </a:r>
            <a:r>
              <a:rPr lang="en-US" sz="2400" dirty="0" smtClean="0"/>
              <a:t>log P </a:t>
            </a:r>
            <a:r>
              <a:rPr lang="en-US" sz="2400" dirty="0"/>
              <a:t>a straight line obtained </a:t>
            </a:r>
            <a:r>
              <a:rPr lang="en-US" sz="2400" dirty="0" smtClean="0"/>
              <a:t>and </a:t>
            </a:r>
            <a:r>
              <a:rPr lang="en-US" sz="2400" dirty="0"/>
              <a:t>the constant </a:t>
            </a:r>
            <a:r>
              <a:rPr lang="en-US" sz="2400" dirty="0" smtClean="0"/>
              <a:t>k and 1/n </a:t>
            </a:r>
            <a:r>
              <a:rPr lang="en-US" sz="2400" dirty="0"/>
              <a:t>determined (  intercept = log k, slop = </a:t>
            </a:r>
            <a:r>
              <a:rPr lang="en-US" sz="2400" dirty="0" smtClean="0"/>
              <a:t>1/n </a:t>
            </a:r>
            <a:r>
              <a:rPr lang="en-US" sz="2400" dirty="0"/>
              <a:t>)</a:t>
            </a:r>
            <a:endParaRPr lang="ar-IQ" dirty="0"/>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965" y="2054656"/>
            <a:ext cx="3054100" cy="2443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724705" y="4497936"/>
            <a:ext cx="1068935" cy="458115"/>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en-US" dirty="0" smtClean="0"/>
              <a:t>Log C or</a:t>
            </a:r>
            <a:endParaRPr lang="ar-IQ" dirty="0"/>
          </a:p>
        </p:txBody>
      </p:sp>
    </p:spTree>
    <p:extLst>
      <p:ext uri="{BB962C8B-B14F-4D97-AF65-F5344CB8AC3E}">
        <p14:creationId xmlns:p14="http://schemas.microsoft.com/office/powerpoint/2010/main" val="450826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work</a:t>
            </a:r>
            <a:endParaRPr lang="ar-IQ" dirty="0"/>
          </a:p>
        </p:txBody>
      </p:sp>
      <p:sp>
        <p:nvSpPr>
          <p:cNvPr id="3" name="Content Placeholder 2"/>
          <p:cNvSpPr>
            <a:spLocks noGrp="1"/>
          </p:cNvSpPr>
          <p:nvPr>
            <p:ph idx="1"/>
          </p:nvPr>
        </p:nvSpPr>
        <p:spPr>
          <a:xfrm>
            <a:off x="296260" y="1291130"/>
            <a:ext cx="7016195" cy="4275740"/>
          </a:xfrm>
        </p:spPr>
        <p:txBody>
          <a:bodyPr/>
          <a:lstStyle/>
          <a:p>
            <a:pPr>
              <a:spcBef>
                <a:spcPts val="0"/>
              </a:spcBef>
            </a:pPr>
            <a:r>
              <a:rPr lang="en-US" b="1" u="sng" dirty="0" smtClean="0">
                <a:solidFill>
                  <a:schemeClr val="tx1"/>
                </a:solidFill>
              </a:rPr>
              <a:t>Aim of the experiment </a:t>
            </a:r>
            <a:r>
              <a:rPr lang="en-US" dirty="0">
                <a:solidFill>
                  <a:schemeClr val="tx1"/>
                </a:solidFill>
              </a:rPr>
              <a:t>is to study the adsorption of oxalic acid on kaolin </a:t>
            </a:r>
            <a:r>
              <a:rPr lang="en-US" dirty="0" smtClean="0">
                <a:solidFill>
                  <a:schemeClr val="tx1"/>
                </a:solidFill>
              </a:rPr>
              <a:t>and see </a:t>
            </a:r>
            <a:r>
              <a:rPr lang="en-US" dirty="0">
                <a:solidFill>
                  <a:schemeClr val="tx1"/>
                </a:solidFill>
              </a:rPr>
              <a:t>the effect of increasing the </a:t>
            </a:r>
            <a:r>
              <a:rPr lang="en-US" dirty="0" smtClean="0">
                <a:solidFill>
                  <a:schemeClr val="tx1"/>
                </a:solidFill>
              </a:rPr>
              <a:t>concentration </a:t>
            </a:r>
            <a:r>
              <a:rPr lang="en-US" dirty="0">
                <a:solidFill>
                  <a:schemeClr val="tx1"/>
                </a:solidFill>
              </a:rPr>
              <a:t>of oxalic acid on adsorption</a:t>
            </a:r>
            <a:r>
              <a:rPr lang="en-US" dirty="0" smtClean="0">
                <a:solidFill>
                  <a:schemeClr val="tx1"/>
                </a:solidFill>
              </a:rPr>
              <a:t>.</a:t>
            </a:r>
            <a:r>
              <a:rPr lang="en-US" b="1" dirty="0">
                <a:solidFill>
                  <a:prstClr val="black"/>
                </a:solidFill>
              </a:rPr>
              <a:t> </a:t>
            </a:r>
          </a:p>
          <a:p>
            <a:pPr>
              <a:spcBef>
                <a:spcPts val="0"/>
              </a:spcBef>
            </a:pPr>
            <a:r>
              <a:rPr lang="en-US" b="1" u="sng" dirty="0" smtClean="0">
                <a:solidFill>
                  <a:prstClr val="black"/>
                </a:solidFill>
              </a:rPr>
              <a:t>Materials and </a:t>
            </a:r>
            <a:r>
              <a:rPr lang="en-US" b="1" u="sng" dirty="0" err="1">
                <a:solidFill>
                  <a:prstClr val="black"/>
                </a:solidFill>
              </a:rPr>
              <a:t>equipments</a:t>
            </a:r>
            <a:r>
              <a:rPr lang="en-US" b="1" dirty="0">
                <a:solidFill>
                  <a:prstClr val="black"/>
                </a:solidFill>
              </a:rPr>
              <a:t>:-</a:t>
            </a:r>
          </a:p>
          <a:p>
            <a:pPr marL="0" lvl="0" indent="0">
              <a:spcBef>
                <a:spcPts val="0"/>
              </a:spcBef>
              <a:buNone/>
            </a:pPr>
            <a:r>
              <a:rPr lang="en-US" sz="1800" dirty="0">
                <a:solidFill>
                  <a:prstClr val="black"/>
                </a:solidFill>
              </a:rPr>
              <a:t>-</a:t>
            </a:r>
            <a:r>
              <a:rPr lang="en-US" sz="2400" dirty="0">
                <a:solidFill>
                  <a:prstClr val="black"/>
                </a:solidFill>
              </a:rPr>
              <a:t>oxalic acid, D.W., </a:t>
            </a:r>
            <a:r>
              <a:rPr lang="en-US" sz="2400" dirty="0" err="1">
                <a:solidFill>
                  <a:prstClr val="black"/>
                </a:solidFill>
              </a:rPr>
              <a:t>NaOH</a:t>
            </a:r>
            <a:r>
              <a:rPr lang="en-US" sz="2400" dirty="0">
                <a:solidFill>
                  <a:prstClr val="black"/>
                </a:solidFill>
              </a:rPr>
              <a:t>, kaolin</a:t>
            </a:r>
          </a:p>
          <a:p>
            <a:pPr marL="0" lvl="0" indent="0">
              <a:spcBef>
                <a:spcPts val="0"/>
              </a:spcBef>
              <a:buNone/>
            </a:pPr>
            <a:r>
              <a:rPr lang="en-US" sz="2400" dirty="0">
                <a:solidFill>
                  <a:prstClr val="black"/>
                </a:solidFill>
              </a:rPr>
              <a:t>-solutions:- 1 N oxalic acid,0.5 N </a:t>
            </a:r>
            <a:r>
              <a:rPr lang="en-US" sz="2400" dirty="0" err="1">
                <a:solidFill>
                  <a:prstClr val="black"/>
                </a:solidFill>
              </a:rPr>
              <a:t>NaOH</a:t>
            </a:r>
            <a:r>
              <a:rPr lang="en-US" sz="2400" dirty="0">
                <a:solidFill>
                  <a:prstClr val="black"/>
                </a:solidFill>
              </a:rPr>
              <a:t>, ph.ph indicator</a:t>
            </a:r>
          </a:p>
          <a:p>
            <a:pPr marL="0" lvl="0" indent="0">
              <a:spcBef>
                <a:spcPts val="0"/>
              </a:spcBef>
              <a:buNone/>
            </a:pPr>
            <a:r>
              <a:rPr lang="en-US" sz="2400" dirty="0">
                <a:solidFill>
                  <a:prstClr val="black"/>
                </a:solidFill>
              </a:rPr>
              <a:t>-volumetric flask (50 cc)conical flask </a:t>
            </a:r>
            <a:r>
              <a:rPr lang="en-US" sz="2400" dirty="0" smtClean="0">
                <a:solidFill>
                  <a:prstClr val="black"/>
                </a:solidFill>
              </a:rPr>
              <a:t>, </a:t>
            </a:r>
            <a:r>
              <a:rPr lang="en-US" sz="2400" dirty="0">
                <a:solidFill>
                  <a:prstClr val="black"/>
                </a:solidFill>
              </a:rPr>
              <a:t>pipette (20 cc), filter paper ,funnel, burette.</a:t>
            </a:r>
          </a:p>
          <a:p>
            <a:endParaRPr lang="en-US" sz="2400" dirty="0" smtClean="0">
              <a:solidFill>
                <a:schemeClr val="tx1"/>
              </a:solidFill>
            </a:endParaRPr>
          </a:p>
          <a:p>
            <a:endParaRPr lang="ar-IQ" dirty="0">
              <a:solidFill>
                <a:schemeClr val="tx1"/>
              </a:solidFill>
            </a:endParaRPr>
          </a:p>
        </p:txBody>
      </p:sp>
    </p:spTree>
    <p:extLst>
      <p:ext uri="{BB962C8B-B14F-4D97-AF65-F5344CB8AC3E}">
        <p14:creationId xmlns:p14="http://schemas.microsoft.com/office/powerpoint/2010/main" val="3895659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48966" y="374900"/>
            <a:ext cx="8398774" cy="3847207"/>
          </a:xfrm>
          <a:prstGeom prst="rect">
            <a:avLst/>
          </a:prstGeom>
        </p:spPr>
        <p:txBody>
          <a:bodyPr wrap="square">
            <a:spAutoFit/>
          </a:bodyPr>
          <a:lstStyle/>
          <a:p>
            <a:r>
              <a:rPr lang="en-US" sz="2400" b="1" u="sng" dirty="0" smtClean="0"/>
              <a:t>Procedure </a:t>
            </a:r>
            <a:r>
              <a:rPr lang="en-US" sz="2400" b="1" u="sng" dirty="0"/>
              <a:t>:-</a:t>
            </a:r>
          </a:p>
          <a:p>
            <a:r>
              <a:rPr lang="en-US" sz="2000" dirty="0"/>
              <a:t>1- prepare 50ml of the following </a:t>
            </a:r>
            <a:r>
              <a:rPr lang="en-US" sz="2000" dirty="0" smtClean="0"/>
              <a:t>concentration </a:t>
            </a:r>
            <a:r>
              <a:rPr lang="en-US" sz="2000" dirty="0"/>
              <a:t>of oxalic acid ( 0.2 , 0.4 , 0.6 , 0.8 N ) from stock solution of  1N oxalic acid.</a:t>
            </a:r>
          </a:p>
          <a:p>
            <a:r>
              <a:rPr lang="en-US" sz="2000" dirty="0"/>
              <a:t>2- put 50 ml of each </a:t>
            </a:r>
            <a:r>
              <a:rPr lang="en-US" sz="2000" dirty="0" smtClean="0"/>
              <a:t>concentration and </a:t>
            </a:r>
            <a:r>
              <a:rPr lang="en-US" sz="2000" dirty="0"/>
              <a:t>stock solution in 5 conical flasks.</a:t>
            </a:r>
          </a:p>
          <a:p>
            <a:r>
              <a:rPr lang="en-US" sz="2000" dirty="0"/>
              <a:t>3-introduce 2gm kaolin into each flask.</a:t>
            </a:r>
          </a:p>
          <a:p>
            <a:r>
              <a:rPr lang="en-US" sz="2000" dirty="0"/>
              <a:t>4- shake for 15 min. ,set aside for another 15 min to achieve equilibrium.</a:t>
            </a:r>
          </a:p>
          <a:p>
            <a:r>
              <a:rPr lang="en-US" sz="2000" dirty="0"/>
              <a:t> 5-filter, reject the first portion of the filtrate after washing the receiver with it .</a:t>
            </a:r>
          </a:p>
          <a:p>
            <a:r>
              <a:rPr lang="en-US" sz="2000" dirty="0"/>
              <a:t>6- pipette 20 ml of the filtrate containing the non-adsorbed oxalic acid (free) </a:t>
            </a:r>
            <a:r>
              <a:rPr lang="en-US" sz="2000" dirty="0" smtClean="0"/>
              <a:t>and </a:t>
            </a:r>
            <a:r>
              <a:rPr lang="en-US" sz="2000" dirty="0"/>
              <a:t>titrate them with 0.5 N </a:t>
            </a:r>
            <a:r>
              <a:rPr lang="en-US" sz="2000" dirty="0" err="1"/>
              <a:t>NaOH</a:t>
            </a:r>
            <a:r>
              <a:rPr lang="en-US" sz="2000" dirty="0"/>
              <a:t> using phenolphthalein indicator ( </a:t>
            </a:r>
            <a:r>
              <a:rPr lang="en-US" sz="2000" dirty="0" smtClean="0"/>
              <a:t>End point change in color from </a:t>
            </a:r>
            <a:r>
              <a:rPr lang="en-US" sz="2000" dirty="0"/>
              <a:t>colorless to pink)</a:t>
            </a:r>
          </a:p>
          <a:p>
            <a:r>
              <a:rPr lang="en-US" sz="2000" dirty="0"/>
              <a:t>7- calculate the amount adsorbed in each flask </a:t>
            </a:r>
            <a:r>
              <a:rPr lang="en-US" sz="2000" dirty="0" smtClean="0"/>
              <a:t>and </a:t>
            </a:r>
            <a:r>
              <a:rPr lang="en-US" sz="2000" dirty="0"/>
              <a:t>plot </a:t>
            </a:r>
            <a:r>
              <a:rPr lang="en-US" sz="2000" dirty="0" err="1"/>
              <a:t>freundlich</a:t>
            </a:r>
            <a:r>
              <a:rPr lang="en-US" sz="2000" dirty="0"/>
              <a:t> adsorption isotherm , find the values of K </a:t>
            </a:r>
            <a:r>
              <a:rPr lang="en-US" sz="2000" dirty="0" smtClean="0"/>
              <a:t>and 1/n.</a:t>
            </a:r>
            <a:endParaRPr lang="en-US" sz="2000" dirty="0"/>
          </a:p>
        </p:txBody>
      </p:sp>
    </p:spTree>
    <p:extLst>
      <p:ext uri="{BB962C8B-B14F-4D97-AF65-F5344CB8AC3E}">
        <p14:creationId xmlns:p14="http://schemas.microsoft.com/office/powerpoint/2010/main" val="58657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2)">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2"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heel(2)">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2"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heel(2)">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2"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heel(2)">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2"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heel(2)">
                                      <p:cBhvr>
                                        <p:cTn id="27" dur="20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2"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heel(2)">
                                      <p:cBhvr>
                                        <p:cTn id="32" dur="20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2"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heel(2)">
                                      <p:cBhvr>
                                        <p:cTn id="37" dur="20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2"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heel(2)">
                                      <p:cBhvr>
                                        <p:cTn id="42"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8965" y="203201"/>
            <a:ext cx="6758286" cy="6279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69426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518150" y="374900"/>
            <a:ext cx="7329840" cy="4401205"/>
          </a:xfrm>
          <a:prstGeom prst="rect">
            <a:avLst/>
          </a:prstGeom>
        </p:spPr>
        <p:txBody>
          <a:bodyPr wrap="square">
            <a:spAutoFit/>
          </a:bodyPr>
          <a:lstStyle/>
          <a:p>
            <a:r>
              <a:rPr lang="en-US" sz="2000" b="1" dirty="0"/>
              <a:t>Calculate the amount of total oxalic acid in each flask as follows</a:t>
            </a:r>
            <a:r>
              <a:rPr lang="en-US" sz="2000" dirty="0"/>
              <a:t>:-</a:t>
            </a:r>
          </a:p>
          <a:p>
            <a:r>
              <a:rPr lang="en-US" sz="2000" dirty="0"/>
              <a:t>flask no.1:- if there is no kaolin present </a:t>
            </a:r>
            <a:r>
              <a:rPr lang="en-US" sz="2000" dirty="0" smtClean="0"/>
              <a:t>and </a:t>
            </a:r>
            <a:r>
              <a:rPr lang="en-US" sz="2000" dirty="0"/>
              <a:t>we take 20 ml of solution </a:t>
            </a:r>
            <a:r>
              <a:rPr lang="en-US" sz="2000" dirty="0" smtClean="0"/>
              <a:t>and </a:t>
            </a:r>
            <a:r>
              <a:rPr lang="en-US" sz="2000" dirty="0"/>
              <a:t>titrate it with 0.5 N </a:t>
            </a:r>
            <a:r>
              <a:rPr lang="en-US" sz="2000" dirty="0" err="1"/>
              <a:t>NaOH</a:t>
            </a:r>
            <a:r>
              <a:rPr lang="en-US" sz="2000" dirty="0"/>
              <a:t> theoretically it take 40 ml </a:t>
            </a:r>
            <a:r>
              <a:rPr lang="en-US" sz="2000" dirty="0" err="1"/>
              <a:t>NaOH</a:t>
            </a:r>
            <a:r>
              <a:rPr lang="en-US" sz="2000" dirty="0"/>
              <a:t> </a:t>
            </a:r>
          </a:p>
          <a:p>
            <a:r>
              <a:rPr lang="en-US" sz="2000" dirty="0"/>
              <a:t>1mole </a:t>
            </a:r>
            <a:r>
              <a:rPr lang="en-US" sz="2000" dirty="0" smtClean="0"/>
              <a:t>oxalic acid       </a:t>
            </a:r>
            <a:r>
              <a:rPr lang="en-US" sz="2000" dirty="0"/>
              <a:t>=  2 mole </a:t>
            </a:r>
            <a:r>
              <a:rPr lang="en-US" sz="2000" dirty="0" err="1"/>
              <a:t>NaOH</a:t>
            </a:r>
            <a:endParaRPr lang="en-US" sz="2000" dirty="0"/>
          </a:p>
          <a:p>
            <a:r>
              <a:rPr lang="en-US" sz="2000" dirty="0"/>
              <a:t>1 M * V  </a:t>
            </a:r>
            <a:r>
              <a:rPr lang="en-US" sz="2000" dirty="0" err="1"/>
              <a:t>ox.A</a:t>
            </a:r>
            <a:r>
              <a:rPr lang="en-US" sz="2000" dirty="0"/>
              <a:t> = 2 M * V   </a:t>
            </a:r>
            <a:r>
              <a:rPr lang="en-US" sz="2000" dirty="0" err="1"/>
              <a:t>NaOH</a:t>
            </a:r>
            <a:endParaRPr lang="en-US" sz="2000" dirty="0"/>
          </a:p>
          <a:p>
            <a:r>
              <a:rPr lang="en-US" sz="2000" dirty="0"/>
              <a:t>2 N * V  </a:t>
            </a:r>
            <a:r>
              <a:rPr lang="en-US" sz="2000" dirty="0" err="1"/>
              <a:t>ox.A</a:t>
            </a:r>
            <a:r>
              <a:rPr lang="en-US" sz="2000" dirty="0"/>
              <a:t>  = 2 N * V  </a:t>
            </a:r>
            <a:r>
              <a:rPr lang="en-US" sz="2000" dirty="0" err="1"/>
              <a:t>NaOH</a:t>
            </a:r>
            <a:endParaRPr lang="en-US" sz="2000" dirty="0"/>
          </a:p>
          <a:p>
            <a:r>
              <a:rPr lang="en-US" sz="2000" dirty="0"/>
              <a:t>1 * 20    =  0.5 * V               </a:t>
            </a:r>
          </a:p>
          <a:p>
            <a:r>
              <a:rPr lang="en-US" sz="2000" dirty="0"/>
              <a:t>             V= 40 ml </a:t>
            </a:r>
            <a:r>
              <a:rPr lang="en-US" sz="2000" dirty="0" err="1"/>
              <a:t>NaOH</a:t>
            </a:r>
            <a:r>
              <a:rPr lang="en-US" sz="2000" dirty="0"/>
              <a:t> we need if there is no kaolin present in the flask</a:t>
            </a:r>
          </a:p>
          <a:p>
            <a:r>
              <a:rPr lang="en-US" sz="2000" dirty="0"/>
              <a:t>40* 0.0315 = 1.26   </a:t>
            </a:r>
            <a:r>
              <a:rPr lang="en-US" sz="2000" dirty="0" err="1"/>
              <a:t>gm</a:t>
            </a:r>
            <a:r>
              <a:rPr lang="en-US" sz="2000" dirty="0"/>
              <a:t> </a:t>
            </a:r>
            <a:r>
              <a:rPr lang="en-US" sz="2000" dirty="0" smtClean="0"/>
              <a:t>oxalic acid </a:t>
            </a:r>
            <a:r>
              <a:rPr lang="en-US" sz="2000" dirty="0"/>
              <a:t>/20 ml (total)</a:t>
            </a:r>
          </a:p>
          <a:p>
            <a:r>
              <a:rPr lang="en-US" sz="2000" dirty="0"/>
              <a:t>                   = 3.15 </a:t>
            </a:r>
            <a:r>
              <a:rPr lang="en-US" sz="2000" dirty="0" err="1"/>
              <a:t>gm</a:t>
            </a:r>
            <a:r>
              <a:rPr lang="en-US" sz="2000" dirty="0"/>
              <a:t> </a:t>
            </a:r>
            <a:r>
              <a:rPr lang="en-US" sz="2000" dirty="0" err="1"/>
              <a:t>ox.A</a:t>
            </a:r>
            <a:r>
              <a:rPr lang="en-US" sz="2000" dirty="0"/>
              <a:t> /50 ml   ...............................in flask no.1</a:t>
            </a:r>
          </a:p>
          <a:p>
            <a:endParaRPr lang="en-US" sz="2000" dirty="0"/>
          </a:p>
          <a:p>
            <a:r>
              <a:rPr lang="en-US" sz="2000" dirty="0"/>
              <a:t>x=amount adsorbed =  3.15  -[ (E.P1 * 0.0315)*50/20]=   </a:t>
            </a:r>
            <a:r>
              <a:rPr lang="en-US" sz="2000" dirty="0" err="1"/>
              <a:t>gm</a:t>
            </a:r>
            <a:r>
              <a:rPr lang="en-US" sz="2000" dirty="0"/>
              <a:t>/50ml  adsorbed of </a:t>
            </a:r>
            <a:r>
              <a:rPr lang="en-US" sz="2000" dirty="0" smtClean="0"/>
              <a:t>oxalic acid </a:t>
            </a:r>
            <a:r>
              <a:rPr lang="en-US" sz="2000" dirty="0"/>
              <a:t>(X)</a:t>
            </a:r>
          </a:p>
        </p:txBody>
      </p:sp>
    </p:spTree>
    <p:extLst>
      <p:ext uri="{BB962C8B-B14F-4D97-AF65-F5344CB8AC3E}">
        <p14:creationId xmlns:p14="http://schemas.microsoft.com/office/powerpoint/2010/main" val="29280904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4375" y="833015"/>
            <a:ext cx="6103625" cy="4524315"/>
          </a:xfrm>
          <a:prstGeom prst="rect">
            <a:avLst/>
          </a:prstGeom>
        </p:spPr>
        <p:txBody>
          <a:bodyPr wrap="square">
            <a:spAutoFit/>
          </a:bodyPr>
          <a:lstStyle/>
          <a:p>
            <a:r>
              <a:rPr lang="en-US" sz="2400" dirty="0"/>
              <a:t>repeat the calculation for the other 4 flasks to find  amount of </a:t>
            </a:r>
            <a:r>
              <a:rPr lang="en-US" sz="2400" dirty="0" smtClean="0"/>
              <a:t>oxalic acid </a:t>
            </a:r>
            <a:r>
              <a:rPr lang="en-US" sz="2400" dirty="0"/>
              <a:t>/50ml that is adsorbed</a:t>
            </a:r>
          </a:p>
          <a:p>
            <a:endParaRPr lang="en-US" sz="2400" dirty="0"/>
          </a:p>
          <a:p>
            <a:r>
              <a:rPr lang="en-US" sz="2400" dirty="0"/>
              <a:t>- C% can be calculated as follows:-</a:t>
            </a:r>
          </a:p>
          <a:p>
            <a:r>
              <a:rPr lang="en-US" sz="2400" dirty="0"/>
              <a:t>for flask no. 1 ( </a:t>
            </a:r>
            <a:r>
              <a:rPr lang="en-US" sz="2400" dirty="0" smtClean="0"/>
              <a:t>concentration </a:t>
            </a:r>
            <a:r>
              <a:rPr lang="en-US" sz="2400" dirty="0"/>
              <a:t>= 1 N</a:t>
            </a:r>
            <a:r>
              <a:rPr lang="en-US" sz="2400" dirty="0" smtClean="0"/>
              <a:t>)</a:t>
            </a:r>
          </a:p>
          <a:p>
            <a:endParaRPr lang="en-US" sz="2400" dirty="0"/>
          </a:p>
          <a:p>
            <a:r>
              <a:rPr lang="en-US" sz="2400" dirty="0"/>
              <a:t>	</a:t>
            </a:r>
          </a:p>
          <a:p>
            <a:r>
              <a:rPr lang="en-US" sz="2400" dirty="0"/>
              <a:t> 1  =  </a:t>
            </a:r>
            <a:r>
              <a:rPr lang="en-US" sz="2400" dirty="0" err="1"/>
              <a:t>wt</a:t>
            </a:r>
            <a:r>
              <a:rPr lang="en-US" sz="2400" dirty="0"/>
              <a:t>*1000   /   63*100</a:t>
            </a:r>
          </a:p>
          <a:p>
            <a:r>
              <a:rPr lang="en-US" sz="2400" dirty="0"/>
              <a:t>c%=  6.3  </a:t>
            </a:r>
            <a:r>
              <a:rPr lang="en-US" sz="2400" dirty="0" err="1"/>
              <a:t>gm</a:t>
            </a:r>
            <a:r>
              <a:rPr lang="en-US" sz="2400" dirty="0"/>
              <a:t> of </a:t>
            </a:r>
            <a:r>
              <a:rPr lang="en-US" sz="2400" dirty="0" smtClean="0"/>
              <a:t>oxalic acid </a:t>
            </a:r>
            <a:r>
              <a:rPr lang="en-US" sz="2400" dirty="0"/>
              <a:t>/100ml</a:t>
            </a:r>
          </a:p>
          <a:p>
            <a:r>
              <a:rPr lang="en-US" sz="2400" dirty="0"/>
              <a:t>repeat the calculation for the other flasks to find C%</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70330" y="3140587"/>
            <a:ext cx="7940660" cy="70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08959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985720"/>
            <a:ext cx="7016195" cy="1143000"/>
          </a:xfrm>
        </p:spPr>
        <p:txBody>
          <a:bodyPr/>
          <a:lstStyle/>
          <a:p>
            <a:r>
              <a:rPr lang="en-US" dirty="0" smtClean="0"/>
              <a:t>Tabulate </a:t>
            </a:r>
            <a:r>
              <a:rPr lang="en-US" dirty="0"/>
              <a:t>the result as follow</a:t>
            </a:r>
            <a:endParaRPr lang="ar-IQ" dirty="0"/>
          </a:p>
        </p:txBody>
      </p:sp>
      <p:graphicFrame>
        <p:nvGraphicFramePr>
          <p:cNvPr id="4" name="Object 3"/>
          <p:cNvGraphicFramePr>
            <a:graphicFrameLocks noChangeAspect="1"/>
          </p:cNvGraphicFramePr>
          <p:nvPr>
            <p:extLst>
              <p:ext uri="{D42A27DB-BD31-4B8C-83A1-F6EECF244321}">
                <p14:modId xmlns:p14="http://schemas.microsoft.com/office/powerpoint/2010/main" val="2515692642"/>
              </p:ext>
            </p:extLst>
          </p:nvPr>
        </p:nvGraphicFramePr>
        <p:xfrm>
          <a:off x="441325" y="2506663"/>
          <a:ext cx="7519988" cy="3059112"/>
        </p:xfrm>
        <a:graphic>
          <a:graphicData uri="http://schemas.openxmlformats.org/presentationml/2006/ole">
            <mc:AlternateContent xmlns:mc="http://schemas.openxmlformats.org/markup-compatibility/2006">
              <mc:Choice xmlns:v="urn:schemas-microsoft-com:vml" Requires="v">
                <p:oleObj spid="_x0000_s8198" name="Document" r:id="rId3" imgW="5415132" imgH="2210685" progId="Word.Document.12">
                  <p:embed/>
                </p:oleObj>
              </mc:Choice>
              <mc:Fallback>
                <p:oleObj name="Document" r:id="rId3" imgW="5415132" imgH="2210685" progId="Word.Document.12">
                  <p:embed/>
                  <p:pic>
                    <p:nvPicPr>
                      <p:cNvPr id="0" name=""/>
                      <p:cNvPicPr/>
                      <p:nvPr/>
                    </p:nvPicPr>
                    <p:blipFill>
                      <a:blip r:embed="rId4"/>
                      <a:stretch>
                        <a:fillRect/>
                      </a:stretch>
                    </p:blipFill>
                    <p:spPr>
                      <a:xfrm>
                        <a:off x="441325" y="2506663"/>
                        <a:ext cx="7519988" cy="3059112"/>
                      </a:xfrm>
                      <a:prstGeom prst="rect">
                        <a:avLst/>
                      </a:prstGeom>
                    </p:spPr>
                  </p:pic>
                </p:oleObj>
              </mc:Fallback>
            </mc:AlternateContent>
          </a:graphicData>
        </a:graphic>
      </p:graphicFrame>
    </p:spTree>
    <p:extLst>
      <p:ext uri="{BB962C8B-B14F-4D97-AF65-F5344CB8AC3E}">
        <p14:creationId xmlns:p14="http://schemas.microsoft.com/office/powerpoint/2010/main" val="6075709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Adsorption</a:t>
            </a:r>
            <a:endParaRPr lang="en-US" dirty="0"/>
          </a:p>
        </p:txBody>
      </p:sp>
      <p:sp>
        <p:nvSpPr>
          <p:cNvPr id="3" name="Content Placeholder 2"/>
          <p:cNvSpPr>
            <a:spLocks noGrp="1"/>
          </p:cNvSpPr>
          <p:nvPr>
            <p:ph idx="1"/>
          </p:nvPr>
        </p:nvSpPr>
        <p:spPr/>
        <p:txBody>
          <a:bodyPr>
            <a:normAutofit/>
          </a:bodyPr>
          <a:lstStyle/>
          <a:p>
            <a:r>
              <a:rPr lang="en-US" sz="2400" b="1" dirty="0">
                <a:solidFill>
                  <a:schemeClr val="tx1"/>
                </a:solidFill>
                <a:cs typeface="+mj-cs"/>
              </a:rPr>
              <a:t>Adsorption</a:t>
            </a:r>
            <a:r>
              <a:rPr lang="en-US" sz="2400" dirty="0">
                <a:solidFill>
                  <a:schemeClr val="tx1"/>
                </a:solidFill>
                <a:cs typeface="+mj-cs"/>
              </a:rPr>
              <a:t> is a process of free moving of solutes or gaseous molecules of a solution come close and attach themselves onto the surface of solid. The adsorption can be strong or weak depends on the nature of forces between solid surface (adsorbent) and the gas or dissolves solute (</a:t>
            </a:r>
            <a:r>
              <a:rPr lang="en-US" sz="2400" dirty="0" err="1">
                <a:solidFill>
                  <a:schemeClr val="tx1"/>
                </a:solidFill>
                <a:cs typeface="+mj-cs"/>
              </a:rPr>
              <a:t>adsorbate</a:t>
            </a:r>
            <a:r>
              <a:rPr lang="en-US" sz="2400" dirty="0">
                <a:solidFill>
                  <a:schemeClr val="tx1"/>
                </a:solidFill>
                <a:cs typeface="+mj-cs"/>
              </a:rPr>
              <a:t>), as shown below:</a:t>
            </a:r>
            <a:endParaRPr lang="en-US" sz="2400" dirty="0">
              <a:solidFill>
                <a:schemeClr val="tx1"/>
              </a:solidFill>
              <a:cs typeface="+mj-cs"/>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3066" y="3887115"/>
            <a:ext cx="3859760" cy="1985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33094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72412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99038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01670" y="374900"/>
            <a:ext cx="6710784" cy="863787"/>
          </a:xfrm>
        </p:spPr>
        <p:txBody>
          <a:bodyPr/>
          <a:lstStyle/>
          <a:p>
            <a:pPr algn="l"/>
            <a:r>
              <a:rPr lang="en-US" dirty="0" smtClean="0"/>
              <a:t>Adsorption</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22861539"/>
              </p:ext>
            </p:extLst>
          </p:nvPr>
        </p:nvGraphicFramePr>
        <p:xfrm>
          <a:off x="448965" y="985720"/>
          <a:ext cx="8551480" cy="5719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163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AA93B65D-B06F-4395-8B71-247E99F6D289}"/>
                                            </p:graphicEl>
                                          </p:spTgt>
                                        </p:tgtEl>
                                        <p:attrNameLst>
                                          <p:attrName>style.visibility</p:attrName>
                                        </p:attrNameLst>
                                      </p:cBhvr>
                                      <p:to>
                                        <p:strVal val="visible"/>
                                      </p:to>
                                    </p:set>
                                    <p:animEffect transition="in" filter="fade">
                                      <p:cBhvr>
                                        <p:cTn id="7" dur="500"/>
                                        <p:tgtEl>
                                          <p:spTgt spid="2">
                                            <p:graphicEl>
                                              <a:dgm id="{AA93B65D-B06F-4395-8B71-247E99F6D289}"/>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graphicEl>
                                              <a:dgm id="{9465BD65-2506-4651-B92E-A287C5D1233D}"/>
                                            </p:graphicEl>
                                          </p:spTgt>
                                        </p:tgtEl>
                                        <p:attrNameLst>
                                          <p:attrName>style.visibility</p:attrName>
                                        </p:attrNameLst>
                                      </p:cBhvr>
                                      <p:to>
                                        <p:strVal val="visible"/>
                                      </p:to>
                                    </p:set>
                                    <p:animEffect transition="in" filter="fade">
                                      <p:cBhvr>
                                        <p:cTn id="10" dur="500"/>
                                        <p:tgtEl>
                                          <p:spTgt spid="2">
                                            <p:graphicEl>
                                              <a:dgm id="{9465BD65-2506-4651-B92E-A287C5D1233D}"/>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graphicEl>
                                              <a:dgm id="{4427F553-8D5F-4C50-B763-5ECC4181D2E5}"/>
                                            </p:graphicEl>
                                          </p:spTgt>
                                        </p:tgtEl>
                                        <p:attrNameLst>
                                          <p:attrName>style.visibility</p:attrName>
                                        </p:attrNameLst>
                                      </p:cBhvr>
                                      <p:to>
                                        <p:strVal val="visible"/>
                                      </p:to>
                                    </p:set>
                                    <p:animEffect transition="in" filter="fade">
                                      <p:cBhvr>
                                        <p:cTn id="13" dur="500"/>
                                        <p:tgtEl>
                                          <p:spTgt spid="2">
                                            <p:graphicEl>
                                              <a:dgm id="{4427F553-8D5F-4C50-B763-5ECC4181D2E5}"/>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graphicEl>
                                              <a:dgm id="{2A73C203-470C-47BA-A5B6-4A5259C256E2}"/>
                                            </p:graphicEl>
                                          </p:spTgt>
                                        </p:tgtEl>
                                        <p:attrNameLst>
                                          <p:attrName>style.visibility</p:attrName>
                                        </p:attrNameLst>
                                      </p:cBhvr>
                                      <p:to>
                                        <p:strVal val="visible"/>
                                      </p:to>
                                    </p:set>
                                    <p:animEffect transition="in" filter="fade">
                                      <p:cBhvr>
                                        <p:cTn id="18" dur="500"/>
                                        <p:tgtEl>
                                          <p:spTgt spid="2">
                                            <p:graphicEl>
                                              <a:dgm id="{2A73C203-470C-47BA-A5B6-4A5259C256E2}"/>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graphicEl>
                                              <a:dgm id="{B1ECBA56-909F-401B-AE65-6CE510C0D7B6}"/>
                                            </p:graphicEl>
                                          </p:spTgt>
                                        </p:tgtEl>
                                        <p:attrNameLst>
                                          <p:attrName>style.visibility</p:attrName>
                                        </p:attrNameLst>
                                      </p:cBhvr>
                                      <p:to>
                                        <p:strVal val="visible"/>
                                      </p:to>
                                    </p:set>
                                    <p:animEffect transition="in" filter="fade">
                                      <p:cBhvr>
                                        <p:cTn id="21" dur="500"/>
                                        <p:tgtEl>
                                          <p:spTgt spid="2">
                                            <p:graphicEl>
                                              <a:dgm id="{B1ECBA56-909F-401B-AE65-6CE510C0D7B6}"/>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graphicEl>
                                              <a:dgm id="{D2DA740B-C3EC-4B99-8D55-A74640D6215D}"/>
                                            </p:graphicEl>
                                          </p:spTgt>
                                        </p:tgtEl>
                                        <p:attrNameLst>
                                          <p:attrName>style.visibility</p:attrName>
                                        </p:attrNameLst>
                                      </p:cBhvr>
                                      <p:to>
                                        <p:strVal val="visible"/>
                                      </p:to>
                                    </p:set>
                                    <p:animEffect transition="in" filter="fade">
                                      <p:cBhvr>
                                        <p:cTn id="26" dur="500"/>
                                        <p:tgtEl>
                                          <p:spTgt spid="2">
                                            <p:graphicEl>
                                              <a:dgm id="{D2DA740B-C3EC-4B99-8D55-A74640D6215D}"/>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
                                            <p:graphicEl>
                                              <a:dgm id="{2DAFF2C4-9DAC-4B0C-8A3E-4B8F0880C497}"/>
                                            </p:graphicEl>
                                          </p:spTgt>
                                        </p:tgtEl>
                                        <p:attrNameLst>
                                          <p:attrName>style.visibility</p:attrName>
                                        </p:attrNameLst>
                                      </p:cBhvr>
                                      <p:to>
                                        <p:strVal val="visible"/>
                                      </p:to>
                                    </p:set>
                                    <p:animEffect transition="in" filter="fade">
                                      <p:cBhvr>
                                        <p:cTn id="29" dur="500"/>
                                        <p:tgtEl>
                                          <p:spTgt spid="2">
                                            <p:graphicEl>
                                              <a:dgm id="{2DAFF2C4-9DAC-4B0C-8A3E-4B8F0880C497}"/>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
                                            <p:graphicEl>
                                              <a:dgm id="{00801E40-0DB1-4C32-BF6E-E9B06C85FA86}"/>
                                            </p:graphicEl>
                                          </p:spTgt>
                                        </p:tgtEl>
                                        <p:attrNameLst>
                                          <p:attrName>style.visibility</p:attrName>
                                        </p:attrNameLst>
                                      </p:cBhvr>
                                      <p:to>
                                        <p:strVal val="visible"/>
                                      </p:to>
                                    </p:set>
                                    <p:animEffect transition="in" filter="fade">
                                      <p:cBhvr>
                                        <p:cTn id="34" dur="500"/>
                                        <p:tgtEl>
                                          <p:spTgt spid="2">
                                            <p:graphicEl>
                                              <a:dgm id="{00801E40-0DB1-4C32-BF6E-E9B06C85FA86}"/>
                                            </p:graphic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
                                            <p:graphicEl>
                                              <a:dgm id="{E871F047-6353-41A2-B91F-EFB76421450C}"/>
                                            </p:graphicEl>
                                          </p:spTgt>
                                        </p:tgtEl>
                                        <p:attrNameLst>
                                          <p:attrName>style.visibility</p:attrName>
                                        </p:attrNameLst>
                                      </p:cBhvr>
                                      <p:to>
                                        <p:strVal val="visible"/>
                                      </p:to>
                                    </p:set>
                                    <p:animEffect transition="in" filter="fade">
                                      <p:cBhvr>
                                        <p:cTn id="37" dur="500"/>
                                        <p:tgtEl>
                                          <p:spTgt spid="2">
                                            <p:graphicEl>
                                              <a:dgm id="{E871F047-6353-41A2-B91F-EFB76421450C}"/>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graphicEl>
                                              <a:dgm id="{F16A4545-FBDF-47D4-9024-7E312C011D2A}"/>
                                            </p:graphicEl>
                                          </p:spTgt>
                                        </p:tgtEl>
                                        <p:attrNameLst>
                                          <p:attrName>style.visibility</p:attrName>
                                        </p:attrNameLst>
                                      </p:cBhvr>
                                      <p:to>
                                        <p:strVal val="visible"/>
                                      </p:to>
                                    </p:set>
                                    <p:animEffect transition="in" filter="fade">
                                      <p:cBhvr>
                                        <p:cTn id="42" dur="500"/>
                                        <p:tgtEl>
                                          <p:spTgt spid="2">
                                            <p:graphicEl>
                                              <a:dgm id="{F16A4545-FBDF-47D4-9024-7E312C011D2A}"/>
                                            </p:graphic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
                                            <p:graphicEl>
                                              <a:dgm id="{AF7141D0-BCF2-4A4D-B98B-D4BF852C8437}"/>
                                            </p:graphicEl>
                                          </p:spTgt>
                                        </p:tgtEl>
                                        <p:attrNameLst>
                                          <p:attrName>style.visibility</p:attrName>
                                        </p:attrNameLst>
                                      </p:cBhvr>
                                      <p:to>
                                        <p:strVal val="visible"/>
                                      </p:to>
                                    </p:set>
                                    <p:animEffect transition="in" filter="fade">
                                      <p:cBhvr>
                                        <p:cTn id="45" dur="500"/>
                                        <p:tgtEl>
                                          <p:spTgt spid="2">
                                            <p:graphicEl>
                                              <a:dgm id="{AF7141D0-BCF2-4A4D-B98B-D4BF852C843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965" y="374900"/>
            <a:ext cx="8076895" cy="763525"/>
          </a:xfrm>
        </p:spPr>
        <p:txBody>
          <a:bodyPr>
            <a:normAutofit fontScale="90000"/>
          </a:bodyPr>
          <a:lstStyle/>
          <a:p>
            <a:r>
              <a:rPr lang="en-US" dirty="0"/>
              <a:t/>
            </a:r>
            <a:br>
              <a:rPr lang="en-US" dirty="0"/>
            </a:br>
            <a:r>
              <a:rPr lang="en-US" dirty="0"/>
              <a:t>T</a:t>
            </a:r>
            <a:r>
              <a:rPr lang="en-US" dirty="0" smtClean="0"/>
              <a:t>ypes </a:t>
            </a:r>
            <a:r>
              <a:rPr lang="en-US" dirty="0"/>
              <a:t>of adsorption:-</a:t>
            </a:r>
          </a:p>
        </p:txBody>
      </p:sp>
      <p:sp>
        <p:nvSpPr>
          <p:cNvPr id="5" name="Text Placeholder 4"/>
          <p:cNvSpPr>
            <a:spLocks noGrp="1"/>
          </p:cNvSpPr>
          <p:nvPr>
            <p:ph type="body" idx="1"/>
          </p:nvPr>
        </p:nvSpPr>
        <p:spPr/>
        <p:txBody>
          <a:bodyPr>
            <a:noAutofit/>
          </a:bodyPr>
          <a:lstStyle/>
          <a:p>
            <a:r>
              <a:rPr lang="en-US" dirty="0"/>
              <a:t>1- physical or </a:t>
            </a:r>
            <a:r>
              <a:rPr lang="en-US" dirty="0" err="1"/>
              <a:t>vanderwaals</a:t>
            </a:r>
            <a:r>
              <a:rPr lang="en-US" dirty="0"/>
              <a:t> adsorption</a:t>
            </a:r>
            <a:endParaRPr lang="en-US" dirty="0"/>
          </a:p>
        </p:txBody>
      </p:sp>
      <p:sp>
        <p:nvSpPr>
          <p:cNvPr id="6" name="Content Placeholder 5"/>
          <p:cNvSpPr>
            <a:spLocks noGrp="1"/>
          </p:cNvSpPr>
          <p:nvPr>
            <p:ph sz="half" idx="2"/>
          </p:nvPr>
        </p:nvSpPr>
        <p:spPr/>
        <p:txBody>
          <a:bodyPr>
            <a:normAutofit lnSpcReduction="10000"/>
          </a:bodyPr>
          <a:lstStyle/>
          <a:p>
            <a:r>
              <a:rPr lang="en-US" dirty="0"/>
              <a:t>associated with </a:t>
            </a:r>
            <a:r>
              <a:rPr lang="en-US" dirty="0" err="1"/>
              <a:t>vanderwaals</a:t>
            </a:r>
            <a:r>
              <a:rPr lang="en-US" dirty="0"/>
              <a:t> force </a:t>
            </a:r>
            <a:r>
              <a:rPr lang="en-US" dirty="0" smtClean="0"/>
              <a:t>and </a:t>
            </a:r>
            <a:r>
              <a:rPr lang="en-US" dirty="0"/>
              <a:t>it is reversible . </a:t>
            </a:r>
            <a:endParaRPr lang="en-US" dirty="0" smtClean="0"/>
          </a:p>
          <a:p>
            <a:r>
              <a:rPr lang="en-US" dirty="0" smtClean="0"/>
              <a:t>the </a:t>
            </a:r>
            <a:r>
              <a:rPr lang="en-US" dirty="0"/>
              <a:t>removal of </a:t>
            </a:r>
            <a:r>
              <a:rPr lang="en-US" dirty="0" err="1"/>
              <a:t>adsorbate</a:t>
            </a:r>
            <a:r>
              <a:rPr lang="en-US" dirty="0"/>
              <a:t> from adsorbent known as desorption </a:t>
            </a:r>
            <a:r>
              <a:rPr lang="en-US" dirty="0" smtClean="0"/>
              <a:t>,</a:t>
            </a:r>
          </a:p>
          <a:p>
            <a:r>
              <a:rPr lang="en-US" dirty="0" smtClean="0"/>
              <a:t>as </a:t>
            </a:r>
            <a:r>
              <a:rPr lang="en-US" dirty="0"/>
              <a:t>physically adsorbed gas can be desorbed from solid by increasing </a:t>
            </a:r>
            <a:r>
              <a:rPr lang="en-US" dirty="0" smtClean="0"/>
              <a:t>temperature and </a:t>
            </a:r>
            <a:r>
              <a:rPr lang="en-US" dirty="0"/>
              <a:t>decreasing pressure.</a:t>
            </a:r>
            <a:endParaRPr lang="en-US" dirty="0"/>
          </a:p>
        </p:txBody>
      </p:sp>
      <p:sp>
        <p:nvSpPr>
          <p:cNvPr id="7" name="Text Placeholder 6"/>
          <p:cNvSpPr>
            <a:spLocks noGrp="1"/>
          </p:cNvSpPr>
          <p:nvPr>
            <p:ph type="body" sz="quarter" idx="3"/>
          </p:nvPr>
        </p:nvSpPr>
        <p:spPr>
          <a:xfrm>
            <a:off x="4572000" y="1596540"/>
            <a:ext cx="3054101" cy="639761"/>
          </a:xfrm>
        </p:spPr>
        <p:txBody>
          <a:bodyPr>
            <a:noAutofit/>
          </a:bodyPr>
          <a:lstStyle/>
          <a:p>
            <a:r>
              <a:rPr lang="en-US" dirty="0"/>
              <a:t>2- chemical or </a:t>
            </a:r>
            <a:r>
              <a:rPr lang="en-US" dirty="0" err="1"/>
              <a:t>chemisorptions</a:t>
            </a:r>
            <a:endParaRPr lang="en-US" dirty="0"/>
          </a:p>
        </p:txBody>
      </p:sp>
      <p:sp>
        <p:nvSpPr>
          <p:cNvPr id="8" name="Content Placeholder 7"/>
          <p:cNvSpPr>
            <a:spLocks noGrp="1"/>
          </p:cNvSpPr>
          <p:nvPr>
            <p:ph sz="quarter" idx="4"/>
          </p:nvPr>
        </p:nvSpPr>
        <p:spPr/>
        <p:txBody>
          <a:bodyPr/>
          <a:lstStyle/>
          <a:p>
            <a:r>
              <a:rPr lang="en-US" dirty="0"/>
              <a:t>in which </a:t>
            </a:r>
            <a:r>
              <a:rPr lang="en-US" dirty="0" err="1"/>
              <a:t>adsorbate</a:t>
            </a:r>
            <a:r>
              <a:rPr lang="en-US" dirty="0"/>
              <a:t>  is attached to adsorbent by primary chemical bond </a:t>
            </a:r>
            <a:r>
              <a:rPr lang="en-US" dirty="0" smtClean="0"/>
              <a:t>and </a:t>
            </a:r>
            <a:r>
              <a:rPr lang="en-US" dirty="0"/>
              <a:t>is irreversible </a:t>
            </a:r>
            <a:endParaRPr lang="en-US" dirty="0"/>
          </a:p>
        </p:txBody>
      </p:sp>
    </p:spTree>
    <p:extLst>
      <p:ext uri="{BB962C8B-B14F-4D97-AF65-F5344CB8AC3E}">
        <p14:creationId xmlns:p14="http://schemas.microsoft.com/office/powerpoint/2010/main" val="41707837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01670" y="374900"/>
            <a:ext cx="6710784" cy="863787"/>
          </a:xfrm>
        </p:spPr>
        <p:txBody>
          <a:bodyPr/>
          <a:lstStyle/>
          <a:p>
            <a:pPr algn="l"/>
            <a:r>
              <a:rPr lang="en-US" dirty="0" smtClean="0"/>
              <a:t>Type of adsorption</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252149339"/>
              </p:ext>
            </p:extLst>
          </p:nvPr>
        </p:nvGraphicFramePr>
        <p:xfrm>
          <a:off x="1214438" y="1292224"/>
          <a:ext cx="7633302" cy="4274646"/>
        </p:xfrm>
        <a:graphic>
          <a:graphicData uri="http://schemas.openxmlformats.org/presentationml/2006/ole">
            <mc:AlternateContent xmlns:mc="http://schemas.openxmlformats.org/markup-compatibility/2006">
              <mc:Choice xmlns:v="urn:schemas-microsoft-com:vml" Requires="v">
                <p:oleObj spid="_x0000_s2057" name="Document" r:id="rId4" imgW="5415132" imgH="1416468" progId="Word.Document.12">
                  <p:embed/>
                </p:oleObj>
              </mc:Choice>
              <mc:Fallback>
                <p:oleObj name="Document" r:id="rId4" imgW="5415132" imgH="1416468" progId="Word.Document.12">
                  <p:embed/>
                  <p:pic>
                    <p:nvPicPr>
                      <p:cNvPr id="0" name=""/>
                      <p:cNvPicPr/>
                      <p:nvPr/>
                    </p:nvPicPr>
                    <p:blipFill>
                      <a:blip r:embed="rId5"/>
                      <a:stretch>
                        <a:fillRect/>
                      </a:stretch>
                    </p:blipFill>
                    <p:spPr>
                      <a:xfrm>
                        <a:off x="1214438" y="1292224"/>
                        <a:ext cx="7633302" cy="4274646"/>
                      </a:xfrm>
                      <a:prstGeom prst="rect">
                        <a:avLst/>
                      </a:prstGeom>
                    </p:spPr>
                  </p:pic>
                </p:oleObj>
              </mc:Fallback>
            </mc:AlternateContent>
          </a:graphicData>
        </a:graphic>
      </p:graphicFrame>
    </p:spTree>
    <p:extLst>
      <p:ext uri="{BB962C8B-B14F-4D97-AF65-F5344CB8AC3E}">
        <p14:creationId xmlns:p14="http://schemas.microsoft.com/office/powerpoint/2010/main" val="37209342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260" y="222195"/>
            <a:ext cx="7932425" cy="1042738"/>
          </a:xfrm>
        </p:spPr>
        <p:txBody>
          <a:bodyPr/>
          <a:lstStyle/>
          <a:p>
            <a:r>
              <a:rPr lang="en-US" dirty="0" smtClean="0"/>
              <a:t>Application of adsorption:</a:t>
            </a:r>
            <a:endParaRPr lang="ar-IQ" dirty="0"/>
          </a:p>
        </p:txBody>
      </p:sp>
      <p:graphicFrame>
        <p:nvGraphicFramePr>
          <p:cNvPr id="3" name="Diagram 2"/>
          <p:cNvGraphicFramePr/>
          <p:nvPr>
            <p:extLst>
              <p:ext uri="{D42A27DB-BD31-4B8C-83A1-F6EECF244321}">
                <p14:modId xmlns:p14="http://schemas.microsoft.com/office/powerpoint/2010/main" val="278826615"/>
              </p:ext>
            </p:extLst>
          </p:nvPr>
        </p:nvGraphicFramePr>
        <p:xfrm>
          <a:off x="448965" y="1397000"/>
          <a:ext cx="8093365"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787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3CCCF7FB-87B2-4157-8B84-C75FEC400777}"/>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graphicEl>
                                              <a:dgm id="{E3D6ECA8-7527-425C-B7E1-A20E8DFD5761}"/>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graphicEl>
                                              <a:dgm id="{4BA857EC-B49F-4398-996F-017D6A52A4B5}"/>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graphicEl>
                                              <a:dgm id="{8D589FE8-E9BD-4C1C-A0A3-9ECBE32E9605}"/>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AE473F57-1435-4598-9CB5-4C1CE94357A0}"/>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graphicEl>
                                              <a:dgm id="{C8DC3CAD-814F-4DF6-9C22-807E030D0D7F}"/>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graphicEl>
                                              <a:dgm id="{93E8CCE2-EB2D-4D35-9458-3907701056FD}"/>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graphicEl>
                                              <a:dgm id="{FC710AF5-B2C8-4140-B56E-E471E32E5CE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1670" y="222195"/>
            <a:ext cx="6863489" cy="1042738"/>
          </a:xfrm>
        </p:spPr>
        <p:txBody>
          <a:bodyPr>
            <a:normAutofit fontScale="90000"/>
          </a:bodyPr>
          <a:lstStyle/>
          <a:p>
            <a:r>
              <a:rPr lang="en-US" dirty="0"/>
              <a:t>factors affecting on adsorption process</a:t>
            </a:r>
            <a:endParaRPr lang="ar-IQ" dirty="0"/>
          </a:p>
        </p:txBody>
      </p:sp>
      <p:sp>
        <p:nvSpPr>
          <p:cNvPr id="3" name="Rectangle 2"/>
          <p:cNvSpPr/>
          <p:nvPr/>
        </p:nvSpPr>
        <p:spPr>
          <a:xfrm>
            <a:off x="907080" y="1138425"/>
            <a:ext cx="7177135" cy="3416320"/>
          </a:xfrm>
          <a:prstGeom prst="rect">
            <a:avLst/>
          </a:prstGeom>
        </p:spPr>
        <p:txBody>
          <a:bodyPr wrap="square">
            <a:spAutoFit/>
          </a:bodyPr>
          <a:lstStyle/>
          <a:p>
            <a:r>
              <a:rPr lang="en-US" sz="2400" dirty="0"/>
              <a:t>Adsorption on a solid is influenced by a number of factors such as,</a:t>
            </a:r>
          </a:p>
          <a:p>
            <a:endParaRPr lang="en-US" sz="2400" dirty="0"/>
          </a:p>
          <a:p>
            <a:r>
              <a:rPr lang="en-US" sz="2400" dirty="0"/>
              <a:t>• Surface area</a:t>
            </a:r>
          </a:p>
          <a:p>
            <a:r>
              <a:rPr lang="en-US" sz="2400" dirty="0"/>
              <a:t>• Nature of the </a:t>
            </a:r>
            <a:r>
              <a:rPr lang="en-US" sz="2400" dirty="0" err="1"/>
              <a:t>adsorbate</a:t>
            </a:r>
            <a:endParaRPr lang="en-US" sz="2400" dirty="0"/>
          </a:p>
          <a:p>
            <a:r>
              <a:rPr lang="en-US" sz="2400" dirty="0"/>
              <a:t>• Hydrogen ion concentration (pH) of the solution</a:t>
            </a:r>
          </a:p>
          <a:p>
            <a:r>
              <a:rPr lang="en-US" sz="2400" dirty="0"/>
              <a:t>• Temperature</a:t>
            </a:r>
          </a:p>
          <a:p>
            <a:r>
              <a:rPr lang="en-US" sz="2400" dirty="0"/>
              <a:t>• Mixed solutes and</a:t>
            </a:r>
          </a:p>
          <a:p>
            <a:r>
              <a:rPr lang="en-US" sz="2400" dirty="0"/>
              <a:t>• Nature of adsorbent</a:t>
            </a:r>
          </a:p>
        </p:txBody>
      </p:sp>
    </p:spTree>
    <p:extLst>
      <p:ext uri="{BB962C8B-B14F-4D97-AF65-F5344CB8AC3E}">
        <p14:creationId xmlns:p14="http://schemas.microsoft.com/office/powerpoint/2010/main" val="842860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374900"/>
            <a:ext cx="7016195" cy="1143000"/>
          </a:xfrm>
        </p:spPr>
        <p:txBody>
          <a:bodyPr/>
          <a:lstStyle/>
          <a:p>
            <a:r>
              <a:rPr lang="en-US" dirty="0" err="1" smtClean="0"/>
              <a:t>Freundlich</a:t>
            </a:r>
            <a:r>
              <a:rPr lang="en-US" dirty="0" smtClean="0"/>
              <a:t> </a:t>
            </a:r>
            <a:r>
              <a:rPr lang="en-US" dirty="0"/>
              <a:t>adsorption </a:t>
            </a:r>
            <a:r>
              <a:rPr lang="en-US" dirty="0" smtClean="0"/>
              <a:t>isotherm</a:t>
            </a:r>
            <a:endParaRPr lang="ar-IQ"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96260" y="1291130"/>
                <a:ext cx="7329840" cy="4886560"/>
              </a:xfrm>
            </p:spPr>
            <p:txBody>
              <a:bodyPr>
                <a:normAutofit lnSpcReduction="10000"/>
              </a:bodyPr>
              <a:lstStyle/>
              <a:p>
                <a:r>
                  <a:rPr lang="en-US" sz="2400" dirty="0" smtClean="0">
                    <a:solidFill>
                      <a:schemeClr val="tx1"/>
                    </a:solidFill>
                  </a:rPr>
                  <a:t>freundlich</a:t>
                </a:r>
                <a:r>
                  <a:rPr lang="en-US" sz="2400" dirty="0">
                    <a:solidFill>
                      <a:schemeClr val="tx1"/>
                    </a:solidFill>
                  </a:rPr>
                  <a:t> derived an empirical equation for the absorption of the dissolved solid on the surface of porous substance. </a:t>
                </a:r>
                <a:endParaRPr lang="en-US" sz="2400" dirty="0" smtClean="0">
                  <a:solidFill>
                    <a:schemeClr val="tx1"/>
                  </a:solidFill>
                </a:endParaRPr>
              </a:p>
              <a:p>
                <a:r>
                  <a:rPr lang="en-US" sz="2400" dirty="0" smtClean="0">
                    <a:solidFill>
                      <a:schemeClr val="tx1"/>
                    </a:solidFill>
                  </a:rPr>
                  <a:t>x/m </a:t>
                </a:r>
                <a:r>
                  <a:rPr lang="en-US" sz="2400" dirty="0">
                    <a:solidFill>
                      <a:schemeClr val="tx1"/>
                    </a:solidFill>
                  </a:rPr>
                  <a:t>= k</a:t>
                </a:r>
                <a14:m>
                  <m:oMath xmlns:m="http://schemas.openxmlformats.org/officeDocument/2006/math">
                    <m:sSubSup>
                      <m:sSubSupPr>
                        <m:ctrlPr>
                          <a:rPr lang="en-US" sz="2400" i="1" dirty="0" smtClean="0">
                            <a:solidFill>
                              <a:schemeClr val="tx1"/>
                            </a:solidFill>
                            <a:latin typeface="Cambria Math"/>
                          </a:rPr>
                        </m:ctrlPr>
                      </m:sSubSupPr>
                      <m:e>
                        <m:r>
                          <a:rPr lang="en-US" sz="2400" b="0" i="1" dirty="0" smtClean="0">
                            <a:solidFill>
                              <a:schemeClr val="tx1"/>
                            </a:solidFill>
                            <a:latin typeface="Cambria Math"/>
                          </a:rPr>
                          <m:t>𝑝</m:t>
                        </m:r>
                      </m:e>
                      <m:sub/>
                      <m:sup>
                        <m:f>
                          <m:fPr>
                            <m:type m:val="skw"/>
                            <m:ctrlPr>
                              <a:rPr lang="en-US" sz="2400" i="1" dirty="0" smtClean="0">
                                <a:solidFill>
                                  <a:schemeClr val="tx1"/>
                                </a:solidFill>
                                <a:latin typeface="Cambria Math"/>
                              </a:rPr>
                            </m:ctrlPr>
                          </m:fPr>
                          <m:num>
                            <m:r>
                              <a:rPr lang="en-US" sz="2400" b="0" i="1" dirty="0" smtClean="0">
                                <a:solidFill>
                                  <a:schemeClr val="tx1"/>
                                </a:solidFill>
                                <a:latin typeface="Cambria Math"/>
                              </a:rPr>
                              <m:t>1</m:t>
                            </m:r>
                          </m:num>
                          <m:den>
                            <m:r>
                              <a:rPr lang="en-US" sz="2400" b="0" i="1" dirty="0" smtClean="0">
                                <a:solidFill>
                                  <a:schemeClr val="tx1"/>
                                </a:solidFill>
                                <a:latin typeface="Cambria Math"/>
                              </a:rPr>
                              <m:t>𝑛</m:t>
                            </m:r>
                          </m:den>
                        </m:f>
                      </m:sup>
                    </m:sSubSup>
                    <m:r>
                      <a:rPr lang="en-US" sz="2400" i="1" dirty="0" smtClean="0">
                        <a:solidFill>
                          <a:schemeClr val="tx1"/>
                        </a:solidFill>
                        <a:latin typeface="Cambria Math"/>
                      </a:rPr>
                      <m:t> </m:t>
                    </m:r>
                  </m:oMath>
                </a14:m>
                <a:r>
                  <a:rPr lang="en-US" sz="2400" dirty="0">
                    <a:solidFill>
                      <a:schemeClr val="tx1"/>
                    </a:solidFill>
                  </a:rPr>
                  <a:t>(</a:t>
                </a:r>
                <a:r>
                  <a:rPr lang="en-US" sz="2400" dirty="0" err="1">
                    <a:solidFill>
                      <a:schemeClr val="tx1"/>
                    </a:solidFill>
                  </a:rPr>
                  <a:t>Freundlich</a:t>
                </a:r>
                <a:r>
                  <a:rPr lang="en-US" sz="2400" dirty="0">
                    <a:solidFill>
                      <a:schemeClr val="tx1"/>
                    </a:solidFill>
                  </a:rPr>
                  <a:t> adsorption isotherm) </a:t>
                </a:r>
                <a:r>
                  <a:rPr lang="en-US" sz="2400" dirty="0" smtClean="0">
                    <a:solidFill>
                      <a:schemeClr val="tx1"/>
                    </a:solidFill>
                  </a:rPr>
                  <a:t>or</a:t>
                </a:r>
              </a:p>
              <a:p>
                <a:r>
                  <a:rPr lang="en-US" sz="2400" dirty="0" smtClean="0">
                    <a:solidFill>
                      <a:schemeClr val="tx1"/>
                    </a:solidFill>
                  </a:rPr>
                  <a:t> </a:t>
                </a:r>
                <a:r>
                  <a:rPr lang="en-US" sz="2400" dirty="0">
                    <a:solidFill>
                      <a:schemeClr val="tx1"/>
                    </a:solidFill>
                  </a:rPr>
                  <a:t>log x/m = log k + 1/n log </a:t>
                </a:r>
                <a:r>
                  <a:rPr lang="en-US" sz="2400" dirty="0" smtClean="0">
                    <a:solidFill>
                      <a:schemeClr val="tx1"/>
                    </a:solidFill>
                  </a:rPr>
                  <a:t>P</a:t>
                </a:r>
              </a:p>
              <a:p>
                <a:r>
                  <a:rPr lang="en-US" sz="2400" dirty="0">
                    <a:solidFill>
                      <a:schemeClr val="tx1"/>
                    </a:solidFill>
                  </a:rPr>
                  <a:t>where x is the weight of the gas adsorbed by m </a:t>
                </a:r>
                <a:r>
                  <a:rPr lang="en-US" sz="2400" dirty="0" err="1">
                    <a:solidFill>
                      <a:schemeClr val="tx1"/>
                    </a:solidFill>
                  </a:rPr>
                  <a:t>gm</a:t>
                </a:r>
                <a:r>
                  <a:rPr lang="en-US" sz="2400" dirty="0">
                    <a:solidFill>
                      <a:schemeClr val="tx1"/>
                    </a:solidFill>
                  </a:rPr>
                  <a:t> of the adsorbent at a pressure p, thus x/m represents the amount of gas adsorbed by the adsorbents per </a:t>
                </a:r>
                <a:r>
                  <a:rPr lang="en-US" sz="2400" dirty="0" err="1">
                    <a:solidFill>
                      <a:schemeClr val="tx1"/>
                    </a:solidFill>
                  </a:rPr>
                  <a:t>gm</a:t>
                </a:r>
                <a:r>
                  <a:rPr lang="en-US" sz="2400" dirty="0">
                    <a:solidFill>
                      <a:schemeClr val="tx1"/>
                    </a:solidFill>
                  </a:rPr>
                  <a:t> (unit mass), k and n are constant at a particular temperature and for a particular adsorbent and </a:t>
                </a:r>
                <a:r>
                  <a:rPr lang="en-US" sz="2400" dirty="0" err="1">
                    <a:solidFill>
                      <a:schemeClr val="tx1"/>
                    </a:solidFill>
                  </a:rPr>
                  <a:t>adsorbate</a:t>
                </a:r>
                <a:r>
                  <a:rPr lang="en-US" sz="2400" dirty="0">
                    <a:solidFill>
                      <a:schemeClr val="tx1"/>
                    </a:solidFill>
                  </a:rPr>
                  <a:t> (gas), n is always greater than one, indicating that the amount of the gas adsorbed does not increase as rapidly as the pressure.</a:t>
                </a:r>
                <a:endParaRPr lang="ar-IQ" sz="2400" dirty="0">
                  <a:solidFill>
                    <a:schemeClr val="tx1"/>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96260" y="1291130"/>
                <a:ext cx="7329840" cy="4886560"/>
              </a:xfrm>
              <a:blipFill rotWithShape="1">
                <a:blip r:embed="rId2"/>
                <a:stretch>
                  <a:fillRect l="-1165" t="-1748" r="-1498"/>
                </a:stretch>
              </a:blipFill>
            </p:spPr>
            <p:txBody>
              <a:bodyPr/>
              <a:lstStyle/>
              <a:p>
                <a:r>
                  <a:rPr lang="ar-IQ">
                    <a:noFill/>
                  </a:rPr>
                  <a:t> </a:t>
                </a:r>
              </a:p>
            </p:txBody>
          </p:sp>
        </mc:Fallback>
      </mc:AlternateContent>
      <p:sp>
        <p:nvSpPr>
          <p:cNvPr id="4" name="Rectangle 3"/>
          <p:cNvSpPr/>
          <p:nvPr/>
        </p:nvSpPr>
        <p:spPr>
          <a:xfrm>
            <a:off x="1517900" y="2665475"/>
            <a:ext cx="5340100" cy="369332"/>
          </a:xfrm>
          <a:prstGeom prst="rect">
            <a:avLst/>
          </a:prstGeom>
        </p:spPr>
        <p:txBody>
          <a:bodyPr wrap="square">
            <a:spAutoFit/>
          </a:bodyPr>
          <a:lstStyle/>
          <a:p>
            <a:r>
              <a:rPr lang="en-US" dirty="0" smtClean="0"/>
              <a:t> </a:t>
            </a:r>
            <a:endParaRPr lang="ar-IQ" dirty="0"/>
          </a:p>
        </p:txBody>
      </p:sp>
    </p:spTree>
    <p:extLst>
      <p:ext uri="{BB962C8B-B14F-4D97-AF65-F5344CB8AC3E}">
        <p14:creationId xmlns:p14="http://schemas.microsoft.com/office/powerpoint/2010/main" val="406412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1245</TotalTime>
  <Words>884</Words>
  <Application>Microsoft Office PowerPoint</Application>
  <PresentationFormat>On-screen Show (4:3)</PresentationFormat>
  <Paragraphs>75</Paragraphs>
  <Slides>16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Office Theme</vt:lpstr>
      <vt:lpstr>Microsoft Word Document</vt:lpstr>
      <vt:lpstr>Physical pharmacy Lab No. 7 </vt:lpstr>
      <vt:lpstr>Adsorption</vt:lpstr>
      <vt:lpstr>PowerPoint Presentation</vt:lpstr>
      <vt:lpstr>Adsorption</vt:lpstr>
      <vt:lpstr> Types of adsorption:-</vt:lpstr>
      <vt:lpstr>Type of adsorption</vt:lpstr>
      <vt:lpstr>Application of adsorption:</vt:lpstr>
      <vt:lpstr>factors affecting on adsorption process</vt:lpstr>
      <vt:lpstr>Freundlich adsorption isotherm</vt:lpstr>
      <vt:lpstr>PowerPoint Presentation</vt:lpstr>
      <vt:lpstr>Experimental work</vt:lpstr>
      <vt:lpstr>PowerPoint Presentation</vt:lpstr>
      <vt:lpstr>PowerPoint Presentation</vt:lpstr>
      <vt:lpstr>PowerPoint Presentation</vt:lpstr>
      <vt:lpstr>PowerPoint Presentation</vt:lpstr>
      <vt:lpstr>Tabulate the result as follow</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Mohanad alrawi</cp:lastModifiedBy>
  <cp:revision>28</cp:revision>
  <dcterms:created xsi:type="dcterms:W3CDTF">2013-08-21T19:17:07Z</dcterms:created>
  <dcterms:modified xsi:type="dcterms:W3CDTF">2018-04-12T00:47:43Z</dcterms:modified>
</cp:coreProperties>
</file>