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0"/>
  </p:notesMasterIdLst>
  <p:handoutMasterIdLst>
    <p:handoutMasterId r:id="rId101"/>
  </p:handoutMasterIdLst>
  <p:sldIdLst>
    <p:sldId id="554" r:id="rId2"/>
    <p:sldId id="562" r:id="rId3"/>
    <p:sldId id="699" r:id="rId4"/>
    <p:sldId id="700" r:id="rId5"/>
    <p:sldId id="556" r:id="rId6"/>
    <p:sldId id="557" r:id="rId7"/>
    <p:sldId id="565" r:id="rId8"/>
    <p:sldId id="566" r:id="rId9"/>
    <p:sldId id="567" r:id="rId10"/>
    <p:sldId id="568" r:id="rId11"/>
    <p:sldId id="569" r:id="rId12"/>
    <p:sldId id="570" r:id="rId13"/>
    <p:sldId id="574" r:id="rId14"/>
    <p:sldId id="558" r:id="rId15"/>
    <p:sldId id="560" r:id="rId16"/>
    <p:sldId id="559" r:id="rId17"/>
    <p:sldId id="573" r:id="rId18"/>
    <p:sldId id="572" r:id="rId19"/>
    <p:sldId id="696" r:id="rId20"/>
    <p:sldId id="578" r:id="rId21"/>
    <p:sldId id="579" r:id="rId22"/>
    <p:sldId id="580" r:id="rId23"/>
    <p:sldId id="581" r:id="rId24"/>
    <p:sldId id="582" r:id="rId25"/>
    <p:sldId id="584" r:id="rId26"/>
    <p:sldId id="586" r:id="rId27"/>
    <p:sldId id="588" r:id="rId28"/>
    <p:sldId id="590" r:id="rId29"/>
    <p:sldId id="593" r:id="rId30"/>
    <p:sldId id="594" r:id="rId31"/>
    <p:sldId id="595" r:id="rId32"/>
    <p:sldId id="596" r:id="rId33"/>
    <p:sldId id="597" r:id="rId34"/>
    <p:sldId id="598" r:id="rId35"/>
    <p:sldId id="600" r:id="rId36"/>
    <p:sldId id="602" r:id="rId37"/>
    <p:sldId id="698" r:id="rId38"/>
    <p:sldId id="606" r:id="rId39"/>
    <p:sldId id="610" r:id="rId40"/>
    <p:sldId id="619" r:id="rId41"/>
    <p:sldId id="620" r:id="rId42"/>
    <p:sldId id="621" r:id="rId43"/>
    <p:sldId id="622" r:id="rId44"/>
    <p:sldId id="623" r:id="rId45"/>
    <p:sldId id="624" r:id="rId46"/>
    <p:sldId id="626" r:id="rId47"/>
    <p:sldId id="627" r:id="rId48"/>
    <p:sldId id="692" r:id="rId49"/>
    <p:sldId id="628" r:id="rId50"/>
    <p:sldId id="690" r:id="rId51"/>
    <p:sldId id="631" r:id="rId52"/>
    <p:sldId id="632" r:id="rId53"/>
    <p:sldId id="691" r:id="rId54"/>
    <p:sldId id="634" r:id="rId55"/>
    <p:sldId id="635" r:id="rId56"/>
    <p:sldId id="636" r:id="rId57"/>
    <p:sldId id="637" r:id="rId58"/>
    <p:sldId id="638" r:id="rId59"/>
    <p:sldId id="640" r:id="rId60"/>
    <p:sldId id="642" r:id="rId61"/>
    <p:sldId id="643" r:id="rId62"/>
    <p:sldId id="644" r:id="rId63"/>
    <p:sldId id="645" r:id="rId64"/>
    <p:sldId id="646" r:id="rId65"/>
    <p:sldId id="647" r:id="rId66"/>
    <p:sldId id="648" r:id="rId67"/>
    <p:sldId id="651" r:id="rId68"/>
    <p:sldId id="652" r:id="rId69"/>
    <p:sldId id="653" r:id="rId70"/>
    <p:sldId id="654" r:id="rId71"/>
    <p:sldId id="655" r:id="rId72"/>
    <p:sldId id="656" r:id="rId73"/>
    <p:sldId id="657" r:id="rId74"/>
    <p:sldId id="658" r:id="rId75"/>
    <p:sldId id="659" r:id="rId76"/>
    <p:sldId id="660" r:id="rId77"/>
    <p:sldId id="661" r:id="rId78"/>
    <p:sldId id="662" r:id="rId79"/>
    <p:sldId id="663" r:id="rId80"/>
    <p:sldId id="664" r:id="rId81"/>
    <p:sldId id="665" r:id="rId82"/>
    <p:sldId id="666" r:id="rId83"/>
    <p:sldId id="667" r:id="rId84"/>
    <p:sldId id="668" r:id="rId85"/>
    <p:sldId id="669" r:id="rId86"/>
    <p:sldId id="672" r:id="rId87"/>
    <p:sldId id="697" r:id="rId88"/>
    <p:sldId id="675" r:id="rId89"/>
    <p:sldId id="676" r:id="rId90"/>
    <p:sldId id="677" r:id="rId91"/>
    <p:sldId id="678" r:id="rId92"/>
    <p:sldId id="679" r:id="rId93"/>
    <p:sldId id="681" r:id="rId94"/>
    <p:sldId id="682" r:id="rId95"/>
    <p:sldId id="683" r:id="rId96"/>
    <p:sldId id="684" r:id="rId97"/>
    <p:sldId id="685" r:id="rId98"/>
    <p:sldId id="686" r:id="rId99"/>
  </p:sldIdLst>
  <p:sldSz cx="9144000" cy="6858000" type="screen4x3"/>
  <p:notesSz cx="6858000" cy="92964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4000" b="1" kern="1200">
        <a:solidFill>
          <a:srgbClr val="FF6600"/>
        </a:solidFill>
        <a:latin typeface="Arial Black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4000" b="1" kern="1200">
        <a:solidFill>
          <a:srgbClr val="FF6600"/>
        </a:solidFill>
        <a:latin typeface="Arial Black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4000" b="1" kern="1200">
        <a:solidFill>
          <a:srgbClr val="FF6600"/>
        </a:solidFill>
        <a:latin typeface="Arial Black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4000" b="1" kern="1200">
        <a:solidFill>
          <a:srgbClr val="FF6600"/>
        </a:solidFill>
        <a:latin typeface="Arial Black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4000" b="1" kern="1200">
        <a:solidFill>
          <a:srgbClr val="FF6600"/>
        </a:solidFill>
        <a:latin typeface="Arial Black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4000" b="1" kern="1200">
        <a:solidFill>
          <a:srgbClr val="FF6600"/>
        </a:solidFill>
        <a:latin typeface="Arial Black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4000" b="1" kern="1200">
        <a:solidFill>
          <a:srgbClr val="FF6600"/>
        </a:solidFill>
        <a:latin typeface="Arial Black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4000" b="1" kern="1200">
        <a:solidFill>
          <a:srgbClr val="FF6600"/>
        </a:solidFill>
        <a:latin typeface="Arial Black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4000" b="1" kern="1200">
        <a:solidFill>
          <a:srgbClr val="FF6600"/>
        </a:solidFill>
        <a:latin typeface="Arial Black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6"/>
  <p:showPr showNarration="1" useTimings="0">
    <p:present/>
    <p:sldAll/>
    <p:penClr>
      <a:schemeClr val="tx1"/>
    </p:penClr>
  </p:showPr>
  <p:clrMru>
    <a:srgbClr val="FF6600"/>
    <a:srgbClr val="FF0000"/>
    <a:srgbClr val="009900"/>
    <a:srgbClr val="99FF99"/>
    <a:srgbClr val="CCFFFF"/>
    <a:srgbClr val="003399"/>
    <a:srgbClr val="FFFF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 autoAdjust="0"/>
    <p:restoredTop sz="85118" autoAdjust="0"/>
  </p:normalViewPr>
  <p:slideViewPr>
    <p:cSldViewPr>
      <p:cViewPr>
        <p:scale>
          <a:sx n="64" d="100"/>
          <a:sy n="64" d="100"/>
        </p:scale>
        <p:origin x="-2202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864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2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85C4521-CEFF-4F9A-8BEA-CDE272ADB77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0346948-1298-45F7-886D-AFEB7A236D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239EA-281B-4F3B-A260-A85FDFA46F2A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835A9-C20F-4B49-B1F3-0C61BE401AB3}" type="slidenum">
              <a:rPr lang="ar-SA" smtClean="0"/>
              <a:pPr/>
              <a:t>10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39B89-3D30-434B-B5CE-8241A3284DBC}" type="slidenum">
              <a:rPr lang="ar-SA" smtClean="0"/>
              <a:pPr/>
              <a:t>11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73022-67C2-42FC-B010-13A1CE4E7DA0}" type="slidenum">
              <a:rPr lang="ar-SA" smtClean="0"/>
              <a:pPr/>
              <a:t>12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7ECCA-C058-46F6-B9A6-0358E6B52010}" type="slidenum">
              <a:rPr lang="ar-SA" smtClean="0"/>
              <a:pPr/>
              <a:t>13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3504B-F44E-4F93-A9B4-4546001ABE9B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Applied Therapeutics: Table 48-1</a:t>
            </a:r>
          </a:p>
          <a:p>
            <a:pPr eaLnBrk="1" hangingPunct="1"/>
            <a:r>
              <a:rPr lang="en-US" smtClean="0">
                <a:cs typeface="Arial" pitchFamily="34" charset="0"/>
              </a:rPr>
              <a:t>Oral antihyperglycemic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DE87C-A311-4AB3-96AC-BA88948244F7}" type="slidenum">
              <a:rPr lang="ar-SA" smtClean="0"/>
              <a:pPr/>
              <a:t>15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Environmental factors such as infectious agents, chemical agents, and dietary agents are likely contributing factors to the expression of the disease.</a:t>
            </a:r>
          </a:p>
          <a:p>
            <a:pPr eaLnBrk="1" hangingPunct="1"/>
            <a:r>
              <a:rPr lang="en-US" smtClean="0">
                <a:cs typeface="Arial" pitchFamily="34" charset="0"/>
              </a:rPr>
              <a:t>HLA: Human Leukocyte Antigens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2E763-F2FF-4254-B5C9-E68FB6B37673}" type="slidenum">
              <a:rPr lang="ar-SA" smtClean="0"/>
              <a:pPr/>
              <a:t>16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8F197-1B7A-40B8-AB8C-11AD71B9D36B}" type="slidenum">
              <a:rPr lang="ar-SA" smtClean="0"/>
              <a:pPr/>
              <a:t>17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C926F-1DC7-4AA1-A622-DE77BBD45234}" type="slidenum">
              <a:rPr lang="ar-SA" smtClean="0"/>
              <a:pPr/>
              <a:t>18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IFG: &gt; or = 110 and &lt;126</a:t>
            </a:r>
          </a:p>
          <a:p>
            <a:pPr eaLnBrk="1" hangingPunct="1"/>
            <a:r>
              <a:rPr lang="en-US" smtClean="0">
                <a:cs typeface="Arial" pitchFamily="34" charset="0"/>
              </a:rPr>
              <a:t>IGT: &gt; or = 140 and &lt;200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F03E0-A356-43B8-A4D6-F736DF7A64BA}" type="slidenum">
              <a:rPr lang="ar-SA" smtClean="0"/>
              <a:pPr/>
              <a:t>19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65712-8501-41DD-AD5F-E91413E39F87}" type="slidenum">
              <a:rPr lang="ar-SA" smtClean="0"/>
              <a:pPr/>
              <a:t>2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0408B-7A21-4DE6-A381-6460180EDF70}" type="slidenum">
              <a:rPr lang="ar-SA" smtClean="0"/>
              <a:pPr/>
              <a:t>20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If glucose is not available, muscle and fat can produce energy from amino acids and fatty acids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FECDEF-2D33-467F-8F89-B516DA9BD191}" type="slidenum">
              <a:rPr lang="ar-SA" smtClean="0"/>
              <a:pPr/>
              <a:t>21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Insulin stimulates the uptake of amino acids and their conversion to protein</a:t>
            </a:r>
          </a:p>
          <a:p>
            <a:pPr eaLnBrk="1" hangingPunct="1"/>
            <a:r>
              <a:rPr lang="en-US" smtClean="0">
                <a:cs typeface="Arial" pitchFamily="34" charset="0"/>
              </a:rPr>
              <a:t>In adipose tissue glucose is converted to free fatty acids and stored as triglycerides</a:t>
            </a:r>
          </a:p>
          <a:p>
            <a:pPr eaLnBrk="1" hangingPunct="1"/>
            <a:r>
              <a:rPr lang="en-US" smtClean="0">
                <a:cs typeface="Arial" pitchFamily="34" charset="0"/>
              </a:rPr>
              <a:t>Liver does not require insulin for glucose transport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1C372-91A8-4D84-9101-55518610CAC1}" type="slidenum">
              <a:rPr lang="ar-SA" smtClean="0"/>
              <a:pPr/>
              <a:t>22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These processes maintain a minimum blood glucose conc for the CNS.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0D089-7DCD-44BD-A575-9F7EBC40C234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C3253-5C3C-493C-BF3E-43856601372B}" type="slidenum">
              <a:rPr lang="ar-SA" smtClean="0"/>
              <a:pPr/>
              <a:t>24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Cells destroyed by the body’s immune system</a:t>
            </a:r>
          </a:p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B6B0CA-EDAD-4349-BD51-486595BCA2D5}" type="slidenum">
              <a:rPr lang="ar-SA" smtClean="0"/>
              <a:pPr/>
              <a:t>25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96189-81B0-4C23-A46F-451712184246}" type="slidenum">
              <a:rPr lang="ar-SA" smtClean="0"/>
              <a:pPr/>
              <a:t>26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Figure 74-3, 72-4 (new book)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4F1967-47B5-4CEC-BB8D-5D693700273D}" type="slidenum">
              <a:rPr lang="ar-SA" smtClean="0"/>
              <a:pPr/>
              <a:t>27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C1581-CA3A-4CA0-8F96-51E2D933DE53}" type="slidenum">
              <a:rPr lang="ar-SA" smtClean="0"/>
              <a:pPr/>
              <a:t>28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02616-428F-47E2-938C-6E7D971AD013}" type="slidenum">
              <a:rPr lang="ar-SA" smtClean="0"/>
              <a:pPr/>
              <a:t>29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413E5-DFDF-4E0C-A02B-3A7228A0E1C1}" type="slidenum">
              <a:rPr lang="ar-SA" smtClean="0"/>
              <a:pPr/>
              <a:t>3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666208-28BB-4288-97CC-006B34088398}" type="slidenum">
              <a:rPr lang="ar-SA" smtClean="0"/>
              <a:pPr/>
              <a:t>30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47027-3019-47AD-9A69-E106056C3147}" type="slidenum">
              <a:rPr lang="ar-SA" smtClean="0"/>
              <a:pPr/>
              <a:t>31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25A15-FC3E-4FCB-812C-1D653E525B7F}" type="slidenum">
              <a:rPr lang="ar-SA" smtClean="0"/>
              <a:pPr/>
              <a:t>32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F815A-BF55-4581-B119-D613B0A28BE2}" type="slidenum">
              <a:rPr lang="ar-SA" smtClean="0"/>
              <a:pPr/>
              <a:t>33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May be used in hemoglobinopathies that shorten red blood cell survival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951E7-507E-408D-9B50-A0CC6A63EE3C}" type="slidenum">
              <a:rPr lang="ar-SA" smtClean="0"/>
              <a:pPr/>
              <a:t>34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03437-DB61-48AC-B42F-1DAB0A02131B}" type="slidenum">
              <a:rPr lang="ar-SA" smtClean="0"/>
              <a:pPr/>
              <a:t>35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83473-8298-431D-89A1-F56D49713E4A}" type="slidenum">
              <a:rPr lang="ar-SA" smtClean="0"/>
              <a:pPr/>
              <a:t>36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Table 74-3 OR 72-3 (new book)</a:t>
            </a:r>
          </a:p>
          <a:p>
            <a:pPr eaLnBrk="1" hangingPunct="1"/>
            <a:r>
              <a:rPr lang="en-US" smtClean="0">
                <a:cs typeface="Arial" pitchFamily="34" charset="0"/>
              </a:rPr>
              <a:t>HbA1c is not sensitive enough to detect DM but is the gold standard for the long term monitoring.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7F32D-0347-4554-8CD5-10A1A4D700EC}" type="slidenum">
              <a:rPr lang="ar-SA" smtClean="0"/>
              <a:pPr/>
              <a:t>37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FC57C-CCC6-41D9-A03A-FD8F0AFEDFAB}" type="slidenum">
              <a:rPr lang="ar-SA" smtClean="0"/>
              <a:pPr/>
              <a:t>38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C8C66A-BC67-451E-9193-01952EA11132}" type="slidenum">
              <a:rPr lang="ar-SA" smtClean="0"/>
              <a:pPr/>
              <a:t>39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80817-49D5-4F6E-8956-029CF00EC0C0}" type="slidenum">
              <a:rPr lang="ar-SA" smtClean="0"/>
              <a:pPr/>
              <a:t>4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A5A98-D8AC-42B6-AC0A-470EE7F197BA}" type="slidenum">
              <a:rPr lang="ar-SA" smtClean="0"/>
              <a:pPr/>
              <a:t>40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1F520-1039-4CE0-AEBB-AA4CEA43807A}" type="slidenum">
              <a:rPr lang="ar-SA" smtClean="0"/>
              <a:pPr/>
              <a:t>41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BDF65-9682-4589-9441-163EA76CE1FE}" type="slidenum">
              <a:rPr lang="ar-SA" smtClean="0"/>
              <a:pPr/>
              <a:t>42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Table 74-5 (72-7 New book): not the same numbers provided b different organizations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DF62E-7333-4D5E-9042-927F5766F45A}" type="slidenum">
              <a:rPr lang="ar-SA" smtClean="0"/>
              <a:pPr/>
              <a:t>43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1EEF22-799F-43AA-8B91-B8EB577B80FC}" type="slidenum">
              <a:rPr lang="ar-SA" smtClean="0"/>
              <a:pPr/>
              <a:t>44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SMBG needs to be 4 or more times daily in patients on multiple insulin injections per day.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C7CA6-A3C5-463B-9478-4DA8B25D1350}" type="slidenum">
              <a:rPr lang="ar-SA" smtClean="0"/>
              <a:pPr/>
              <a:t>45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E3F1E-F37E-46F8-8450-932DD4FD5265}" type="slidenum">
              <a:rPr lang="ar-SA" smtClean="0"/>
              <a:pPr/>
              <a:t>46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Excessive intake of sorbitol: can induce an osmotic diarrhea.</a:t>
            </a:r>
          </a:p>
          <a:p>
            <a:pPr eaLnBrk="1" hangingPunct="1"/>
            <a:r>
              <a:rPr lang="en-US" smtClean="0">
                <a:cs typeface="Arial" pitchFamily="34" charset="0"/>
              </a:rPr>
              <a:t>Excessive fructose can increase total and LDL cholesterol.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C6890-500C-43C3-A697-9A4039D98020}" type="slidenum">
              <a:rPr lang="ar-SA" smtClean="0"/>
              <a:pPr/>
              <a:t>47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CA205-21A0-4ECD-B163-8ECA862AB05A}" type="slidenum">
              <a:rPr lang="ar-SA" smtClean="0"/>
              <a:pPr/>
              <a:t>48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CADD4-5EA7-4B2A-BF41-B7279FB6DDCF}" type="slidenum">
              <a:rPr lang="ar-SA" smtClean="0"/>
              <a:pPr/>
              <a:t>49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7D2A1-48C7-452D-A7A0-C50604906904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0276E-52D9-40DB-BC35-E9E4C1A59809}" type="slidenum">
              <a:rPr lang="ar-SA" smtClean="0"/>
              <a:pPr/>
              <a:t>50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96E80-9B35-4D69-B960-FEA2C3C8BAF3}" type="slidenum">
              <a:rPr lang="ar-SA" smtClean="0"/>
              <a:pPr/>
              <a:t>51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DA3FC-9959-40F7-9C06-D232F5EB65F6}" type="slidenum">
              <a:rPr lang="ar-SA" smtClean="0"/>
              <a:pPr/>
              <a:t>52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9DE04-76CE-43FD-8C2B-F7890A2FBB40}" type="slidenum">
              <a:rPr lang="ar-SA" smtClean="0"/>
              <a:pPr/>
              <a:t>53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E295A0-6B0C-447C-AB3D-E625FFC248C1}" type="slidenum">
              <a:rPr lang="ar-SA" smtClean="0"/>
              <a:pPr/>
              <a:t>54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913306-2A08-47A9-A429-A7EFF5BDC9C7}" type="slidenum">
              <a:rPr lang="ar-SA" smtClean="0"/>
              <a:pPr/>
              <a:t>55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Table 74-12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F1302-8EA1-45C6-81D4-A1B808A7E37E}" type="slidenum">
              <a:rPr lang="ar-SA" smtClean="0"/>
              <a:pPr/>
              <a:t>56</a:t>
            </a:fld>
            <a:endParaRPr 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286BD-D46D-4CC6-9BF3-4E6AF923A3D9}" type="slidenum">
              <a:rPr lang="ar-SA" smtClean="0"/>
              <a:pPr/>
              <a:t>57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Table 74-11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8B3D7-7E04-43C6-B2E3-AE121ECEB10B}" type="slidenum">
              <a:rPr lang="ar-SA" smtClean="0"/>
              <a:pPr/>
              <a:t>58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42FF1-992A-4193-A2F6-72F0F1FC8CB6}" type="slidenum">
              <a:rPr lang="ar-SA" smtClean="0"/>
              <a:pPr/>
              <a:t>59</a:t>
            </a:fld>
            <a:endParaRPr 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B4273-953D-40A4-99D2-CD78147112A7}" type="slidenum">
              <a:rPr lang="ar-SA" smtClean="0"/>
              <a:pPr/>
              <a:t>6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D2D0F-2866-4C52-97EC-46E2D8EF8C4A}" type="slidenum">
              <a:rPr lang="ar-SA" smtClean="0"/>
              <a:pPr/>
              <a:t>60</a:t>
            </a:fld>
            <a:endParaRPr 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CASE: If hypoglycemia, give oral or IV glucose NOT sucrose!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3D8B0-CDED-4D7D-8533-DA806E363E11}" type="slidenum">
              <a:rPr lang="ar-SA" smtClean="0"/>
              <a:pPr/>
              <a:t>61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C337E-449C-4627-B6EF-A976BB6589BF}" type="slidenum">
              <a:rPr lang="ar-SA" smtClean="0"/>
              <a:pPr/>
              <a:t>62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Figure 74-6</a:t>
            </a:r>
          </a:p>
          <a:p>
            <a:pPr eaLnBrk="1" hangingPunct="1"/>
            <a:r>
              <a:rPr lang="en-US" smtClean="0">
                <a:cs typeface="Arial" pitchFamily="34" charset="0"/>
              </a:rPr>
              <a:t>Metfromin is preferred if no contraindications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9E4DF-DE3B-429F-82FF-3C63BAF6E921}" type="slidenum">
              <a:rPr lang="ar-SA" smtClean="0"/>
              <a:pPr/>
              <a:t>63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Nonobese patients tend to have a relatively greater degree of </a:t>
            </a:r>
            <a:r>
              <a:rPr lang="en-US" smtClean="0">
                <a:latin typeface="Symbol" pitchFamily="18" charset="2"/>
                <a:cs typeface="Arial" pitchFamily="34" charset="0"/>
              </a:rPr>
              <a:t>b</a:t>
            </a:r>
            <a:r>
              <a:rPr lang="en-US" smtClean="0">
                <a:cs typeface="Arial" pitchFamily="34" charset="0"/>
              </a:rPr>
              <a:t>eta -cell dysfunction relative to insulin resistance. Therefore they may respond better to secreatgogues. When insulin is added, secretagogues should be discontinued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85B74-4BE3-4A08-A764-001E4BCB0A0A}" type="slidenum">
              <a:rPr lang="ar-SA" smtClean="0"/>
              <a:pPr/>
              <a:t>64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Risk of hypoglycemia is greater with SU</a:t>
            </a:r>
          </a:p>
          <a:p>
            <a:pPr eaLnBrk="1" hangingPunct="1"/>
            <a:r>
              <a:rPr lang="en-US" smtClean="0">
                <a:cs typeface="Arial" pitchFamily="34" charset="0"/>
              </a:rPr>
              <a:t>Risk of lactic acidosis increases with older age (metformin)</a:t>
            </a:r>
          </a:p>
          <a:p>
            <a:pPr eaLnBrk="1" hangingPunct="1"/>
            <a:r>
              <a:rPr lang="en-US" smtClean="0">
                <a:cs typeface="Arial" pitchFamily="34" charset="0"/>
              </a:rPr>
              <a:t>The easiest approach to glycemic control maybe a simple insulin regimen.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B19AF5-9965-45C4-8D22-95D1E59DD693}" type="slidenum">
              <a:rPr lang="ar-SA" smtClean="0"/>
              <a:pPr/>
              <a:t>65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Recognizing the disease when bet-cell function is preserved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865E3-299B-4AA4-8544-003E6989A197}" type="slidenum">
              <a:rPr lang="ar-SA" smtClean="0"/>
              <a:pPr/>
              <a:t>66</a:t>
            </a:fld>
            <a:endParaRPr 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00576-E812-4890-B729-8BFC517AB29D}" type="slidenum">
              <a:rPr lang="ar-SA" smtClean="0"/>
              <a:pPr/>
              <a:t>67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200245-C68D-4974-AB79-F14A18DB89F2}" type="slidenum">
              <a:rPr lang="ar-SA" smtClean="0"/>
              <a:pPr/>
              <a:t>68</a:t>
            </a:fld>
            <a:endParaRPr 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Table 74-7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DD36E-818A-4C00-8293-9197B7022EB4}" type="slidenum">
              <a:rPr lang="ar-SA" smtClean="0"/>
              <a:pPr/>
              <a:t>69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57376-53F2-4BF2-9A36-B8978A0A0A02}" type="slidenum">
              <a:rPr lang="ar-SA" smtClean="0"/>
              <a:pPr/>
              <a:t>7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08420-EAED-4936-984B-CE52F7974CBD}" type="slidenum">
              <a:rPr lang="ar-SA" smtClean="0"/>
              <a:pPr/>
              <a:t>70</a:t>
            </a:fld>
            <a:endParaRPr 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Table 74-9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E97AB-5068-416E-A3AA-D61570255F63}" type="slidenum">
              <a:rPr lang="ar-SA" smtClean="0"/>
              <a:pPr/>
              <a:t>71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9F40E-B2F1-4EDF-8B21-6BCEA5AF6B02}" type="slidenum">
              <a:rPr lang="ar-SA" smtClean="0"/>
              <a:pPr/>
              <a:t>72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33260-E91C-402D-8072-681FA252278D}" type="slidenum">
              <a:rPr lang="ar-SA" smtClean="0"/>
              <a:pPr/>
              <a:t>73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Lypohypertrophy: Insulin absorption will be delayed and prolonged. This may contribute to changes in blood glucose control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3EDCB-B2BE-49AB-B08B-056E546B8875}" type="slidenum">
              <a:rPr lang="ar-SA" smtClean="0"/>
              <a:pPr/>
              <a:t>74</a:t>
            </a:fld>
            <a:endParaRPr 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Table 74-10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24AA0-C570-47C5-8F42-A22CCA17D461}" type="slidenum">
              <a:rPr lang="ar-SA" smtClean="0"/>
              <a:pPr/>
              <a:t>75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B8A63-B2AD-497F-8561-BD3614AEBF88}" type="slidenum">
              <a:rPr lang="ar-SA" smtClean="0"/>
              <a:pPr/>
              <a:t>76</a:t>
            </a:fld>
            <a:endParaRPr 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B405E-8F4E-4020-9143-7846C3815E7A}" type="slidenum">
              <a:rPr lang="ar-SA" smtClean="0"/>
              <a:pPr/>
              <a:t>77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Figure 74-5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26B8B-C9A5-43C5-BDBD-2C0E44D0915B}" type="slidenum">
              <a:rPr lang="ar-SA" smtClean="0"/>
              <a:pPr/>
              <a:t>78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5753AB-242E-4191-A617-4CDFCED76326}" type="slidenum">
              <a:rPr lang="ar-SA" smtClean="0"/>
              <a:pPr/>
              <a:t>79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6B593-6B56-4BE2-82C6-72C217C83BAA}" type="slidenum">
              <a:rPr lang="ar-SA" smtClean="0"/>
              <a:pPr/>
              <a:t>8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460347-C273-438F-B7C2-EA7060A17CE9}" type="slidenum">
              <a:rPr lang="ar-SA" smtClean="0"/>
              <a:pPr/>
              <a:t>80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19449-1CBC-4132-93E7-1C076B6FF9EC}" type="slidenum">
              <a:rPr lang="ar-SA" smtClean="0"/>
              <a:pPr/>
              <a:t>81</a:t>
            </a:fld>
            <a:endParaRPr 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C3183-4E2A-48F0-8380-5AB307B59443}" type="slidenum">
              <a:rPr lang="ar-SA" smtClean="0"/>
              <a:pPr/>
              <a:t>82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E372D-AD8F-413C-8BA6-04DA03EB72E8}" type="slidenum">
              <a:rPr lang="ar-SA" smtClean="0"/>
              <a:pPr/>
              <a:t>83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2AF9D-6F20-4DC5-A4F5-F01EF0763C04}" type="slidenum">
              <a:rPr lang="ar-SA" smtClean="0"/>
              <a:pPr/>
              <a:t>84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8560F-51E4-460E-B83C-310A6C2D08D6}" type="slidenum">
              <a:rPr lang="ar-SA" smtClean="0"/>
              <a:pPr/>
              <a:t>85</a:t>
            </a:fld>
            <a:endParaRPr lang="en-US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333A4-66D4-4F28-B704-2116228F06E2}" type="slidenum">
              <a:rPr lang="ar-SA" smtClean="0"/>
              <a:pPr/>
              <a:t>86</a:t>
            </a:fld>
            <a:endParaRPr lang="en-US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69996-9776-4535-81C0-B5882A1C1A59}" type="slidenum">
              <a:rPr lang="ar-SA" smtClean="0"/>
              <a:pPr/>
              <a:t>87</a:t>
            </a:fld>
            <a:endParaRPr lang="en-US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C1B09-52D1-4E7E-AE8B-CFFE07A9D7C8}" type="slidenum">
              <a:rPr lang="ar-SA" smtClean="0"/>
              <a:pPr/>
              <a:t>88</a:t>
            </a:fld>
            <a:endParaRPr lang="en-US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A9776-E6DD-4C99-B61B-48B8301E7CB5}" type="slidenum">
              <a:rPr lang="ar-SA" smtClean="0"/>
              <a:pPr/>
              <a:t>89</a:t>
            </a:fld>
            <a:endParaRPr lang="en-US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Early background retinopathy may reverse with glycemic control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8A845-4BC0-4321-A14E-9D46B7505102}" type="slidenum">
              <a:rPr lang="ar-SA" smtClean="0"/>
              <a:pPr/>
              <a:t>9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0A316-F9D8-4AD6-9963-7C1BAD4B5252}" type="slidenum">
              <a:rPr lang="ar-SA" smtClean="0"/>
              <a:pPr/>
              <a:t>90</a:t>
            </a:fld>
            <a:endParaRPr lang="en-US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F2221F-262D-4238-904F-D2ACB7D14783}" type="slidenum">
              <a:rPr lang="ar-SA" smtClean="0"/>
              <a:pPr/>
              <a:t>91</a:t>
            </a:fld>
            <a:endParaRPr lang="en-US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Recent studies have also shown a protective effect of angiotensin receptor blockers</a:t>
            </a:r>
          </a:p>
          <a:p>
            <a:pPr eaLnBrk="1" hangingPunct="1"/>
            <a:r>
              <a:rPr lang="en-US" smtClean="0">
                <a:cs typeface="Arial" pitchFamily="34" charset="0"/>
              </a:rPr>
              <a:t>Patients with greater than 1 gram proteinuria per day should have their blood pressure goal be less thant 125/75 mm Hg (difficult to achieve)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800CC-09D8-442F-B7BF-95BC329499B2}" type="slidenum">
              <a:rPr lang="ar-SA" smtClean="0"/>
              <a:pPr/>
              <a:t>92</a:t>
            </a:fld>
            <a:endParaRPr lang="en-US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5C87F-AA8F-44DD-AD19-727795604551}" type="slidenum">
              <a:rPr lang="ar-SA" smtClean="0"/>
              <a:pPr/>
              <a:t>93</a:t>
            </a:fld>
            <a:endParaRPr lang="en-US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E847F-15E4-41A4-A652-E179A9CB44E2}" type="slidenum">
              <a:rPr lang="ar-SA" smtClean="0"/>
              <a:pPr/>
              <a:t>94</a:t>
            </a:fld>
            <a:endParaRPr lang="en-US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EA7DF-68FB-4309-830E-47FF0CEBEDD3}" type="slidenum">
              <a:rPr lang="ar-SA" smtClean="0"/>
              <a:pPr/>
              <a:t>95</a:t>
            </a:fld>
            <a:endParaRPr lang="en-US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4567DA-4F87-4835-B9B4-86957A48CD91}" type="slidenum">
              <a:rPr lang="ar-SA" smtClean="0"/>
              <a:pPr/>
              <a:t>96</a:t>
            </a:fld>
            <a:endParaRPr lang="en-US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Tachycardia, nausea, vomiting: Similar to hypoglycemia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D44D5-2A27-4C80-B7E7-12BE2694C55A}" type="slidenum">
              <a:rPr lang="ar-SA" smtClean="0"/>
              <a:pPr/>
              <a:t>97</a:t>
            </a:fld>
            <a:endParaRPr lang="en-US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CB5CF-9443-40D2-8B5F-5FD699FEED6E}" type="slidenum">
              <a:rPr lang="ar-SA" smtClean="0"/>
              <a:pPr/>
              <a:t>98</a:t>
            </a:fld>
            <a:endParaRPr lang="en-US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Administration of iv glucose when glucose level decreases to &lt;250 mg/dL is preferable to titration of insulin based on the glucose level. The latter strategy may delay clearance of ketosis and prolong treatment.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rtl="0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rtl="0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rtl="0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rtl="0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rtl="0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rtl="0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rtl="0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rtl="0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798D9-8E9C-45CD-A616-6B5EBAF2DBD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6F930-1AAA-4262-A95A-7471F01B28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BA04C-31B4-47B8-B4AA-EFD22708FE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3CA0-1A90-431E-8963-4C8710603D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A2289-58E1-434D-A013-B4BD131A5A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A86A9-D329-49E3-A39E-11B31F37E8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A5F9-2B5E-4FD7-A6A2-E80C5246A3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B0DA5-2226-47F9-9C0E-5A22D95A32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B7106-01FC-4C50-B323-38BAD91BE93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226AD-DD76-49CC-8C27-869552992F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2A6A3-B322-4EAC-87DF-9BD7B479CB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8B54-1112-4622-A54D-AD58F611A6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FA26F-A86F-4253-B3D3-6D32CA31D2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D6AC5-EFE6-4221-9A1E-9F77BD4B62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05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rtl="0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05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rtl="0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rtl="0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05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rtl="0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rtl="0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rtl="0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rtl="0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05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rtl="0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hangingPunct="0">
              <a:defRPr sz="1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fld id="{216818EF-DD37-4D1B-99D5-3F12CD3C47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adhimali_2011@yahoo.com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medicalimages.allrefer.com/large/type-i-diabetes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5" Type="http://schemas.openxmlformats.org/officeDocument/2006/relationships/image" Target="http://medicalimages.allrefer.com/large/blood-test.jpg" TargetMode="Externa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http://rds.yahoo.com/S=96062883/K=Glucometer/v=2/SID=e/l=IVS/SIG=125qhjo5s/*-http://www.med-diabetes.de/images/produkte/glucometerelitexl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rds.yahoo.com/S=96062883/K=Glucometer/v=2/SID=e/l=IVI/SIG=12ff3katd/*-http://www.hospitalmanagement.net/contractor_images/bayer/4_glucometer.jpg" TargetMode="External"/><Relationship Id="rId5" Type="http://schemas.openxmlformats.org/officeDocument/2006/relationships/image" Target="../media/image21.jpeg"/><Relationship Id="rId4" Type="http://schemas.openxmlformats.org/officeDocument/2006/relationships/image" Target="http://rds.yahoo.com/S=96062883/K=Glucometer/v=2/SID=e/l=IVS/SIG=125dr524c/*-http://www.teststreifen-preiswert.de/glucometer-elite-sensor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4.xml"/><Relationship Id="rId4" Type="http://schemas.openxmlformats.org/officeDocument/2006/relationships/image" Target="http://www.familydoctor.co.uk/htdocs/THYROID/images/4.jpg" TargetMode="Externa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41E8B-EE38-44CA-99D0-84A0CF838CEB}" type="slidenum">
              <a:rPr lang="ar-SA"/>
              <a:pPr>
                <a:defRPr/>
              </a:pPr>
              <a:t>1</a:t>
            </a:fld>
            <a:endParaRPr lang="en-US"/>
          </a:p>
        </p:txBody>
      </p:sp>
      <p:pic>
        <p:nvPicPr>
          <p:cNvPr id="3075" name="Picture 7" descr="MPj039884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916113"/>
            <a:ext cx="1871663" cy="1584325"/>
          </a:xfrm>
          <a:prstGeom prst="rect">
            <a:avLst/>
          </a:prstGeom>
          <a:solidFill>
            <a:srgbClr val="800000"/>
          </a:solidFill>
          <a:ln w="38100">
            <a:solidFill>
              <a:srgbClr val="800000"/>
            </a:solidFill>
            <a:miter lim="800000"/>
            <a:headEnd/>
            <a:tailEnd/>
          </a:ln>
        </p:spPr>
      </p:pic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7092950" y="-315913"/>
            <a:ext cx="1800225" cy="3068638"/>
            <a:chOff x="144" y="1440"/>
            <a:chExt cx="1008" cy="1728"/>
          </a:xfrm>
        </p:grpSpPr>
        <p:grpSp>
          <p:nvGrpSpPr>
            <p:cNvPr id="3081" name="Group 9"/>
            <p:cNvGrpSpPr>
              <a:grpSpLocks/>
            </p:cNvGrpSpPr>
            <p:nvPr/>
          </p:nvGrpSpPr>
          <p:grpSpPr bwMode="auto">
            <a:xfrm>
              <a:off x="144" y="1728"/>
              <a:ext cx="1008" cy="856"/>
              <a:chOff x="144" y="1728"/>
              <a:chExt cx="1008" cy="856"/>
            </a:xfrm>
          </p:grpSpPr>
          <p:sp>
            <p:nvSpPr>
              <p:cNvPr id="3084" name="Rectangle 10"/>
              <p:cNvSpPr>
                <a:spLocks noChangeArrowheads="1"/>
              </p:cNvSpPr>
              <p:nvPr/>
            </p:nvSpPr>
            <p:spPr bwMode="auto">
              <a:xfrm>
                <a:off x="144" y="1728"/>
                <a:ext cx="1008" cy="855"/>
              </a:xfrm>
              <a:prstGeom prst="rect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A50021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rtl="0" eaLnBrk="0" hangingPunct="0"/>
                <a:endParaRPr lang="ar-IQ"/>
              </a:p>
            </p:txBody>
          </p:sp>
          <p:pic>
            <p:nvPicPr>
              <p:cNvPr id="3085" name="Picture 11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75" y="1753"/>
                <a:ext cx="970" cy="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82" name="Rectangle 12"/>
            <p:cNvSpPr>
              <a:spLocks noChangeArrowheads="1"/>
            </p:cNvSpPr>
            <p:nvPr/>
          </p:nvSpPr>
          <p:spPr bwMode="black">
            <a:xfrm>
              <a:off x="144" y="144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l" rtl="0" eaLnBrk="0" hangingPunct="0"/>
              <a:endParaRPr lang="de-DE" sz="12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083" name="Rectangle 13"/>
            <p:cNvSpPr>
              <a:spLocks noChangeArrowheads="1"/>
            </p:cNvSpPr>
            <p:nvPr/>
          </p:nvSpPr>
          <p:spPr bwMode="blackWhite">
            <a:xfrm>
              <a:off x="144" y="2592"/>
              <a:ext cx="10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l" rtl="0" eaLnBrk="0" hangingPunct="0"/>
              <a:endParaRPr lang="de-DE" sz="12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3077" name="Picture 15" descr="Electrocardiogram (ECG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3789363"/>
            <a:ext cx="1871663" cy="1511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8" name="WordArt 20"/>
          <p:cNvSpPr>
            <a:spLocks noChangeArrowheads="1" noChangeShapeType="1" noTextEdit="1"/>
          </p:cNvSpPr>
          <p:nvPr/>
        </p:nvSpPr>
        <p:spPr bwMode="auto">
          <a:xfrm>
            <a:off x="323850" y="1412875"/>
            <a:ext cx="6553200" cy="2663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Impact"/>
              </a:rPr>
              <a:t>Diabetes  Mellitus</a:t>
            </a:r>
            <a:endParaRPr lang="ar-IQ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FF"/>
              </a:solidFill>
              <a:latin typeface="Impact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71500" y="3857625"/>
            <a:ext cx="6429375" cy="2825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+mj-lt"/>
                <a:cs typeface="+mn-cs"/>
              </a:rPr>
              <a:t>Assist. Prof. Dr. </a:t>
            </a:r>
            <a:r>
              <a:rPr lang="en-US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+mj-lt"/>
                <a:cs typeface="+mn-cs"/>
              </a:rPr>
              <a:t>Kadhim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+mj-lt"/>
                <a:cs typeface="+mn-cs"/>
              </a:rPr>
              <a:t> Ali </a:t>
            </a:r>
            <a:r>
              <a:rPr lang="en-US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+mj-lt"/>
                <a:cs typeface="+mn-cs"/>
              </a:rPr>
              <a:t>Kadhim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4617B"/>
                </a:outerShdw>
              </a:effectLst>
              <a:latin typeface="+mj-lt"/>
              <a:cs typeface="+mn-cs"/>
            </a:endParaRPr>
          </a:p>
          <a:p>
            <a:pPr algn="ctr" rt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+mj-lt"/>
                <a:cs typeface="+mn-cs"/>
              </a:rPr>
              <a:t>PhD, in Clinical Pharmacy</a:t>
            </a:r>
          </a:p>
          <a:p>
            <a:pPr algn="ctr" rt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+mj-lt"/>
                <a:cs typeface="+mn-cs"/>
              </a:rPr>
              <a:t>Dept. of Clinical Pharmacy/ College of Pharmacy/University of AL-</a:t>
            </a:r>
            <a:r>
              <a:rPr lang="en-US" sz="2400" dirty="0" err="1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+mj-lt"/>
                <a:cs typeface="+mn-cs"/>
              </a:rPr>
              <a:t>Mustansiriyah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+mj-lt"/>
                <a:cs typeface="+mn-cs"/>
              </a:rPr>
              <a:t>.</a:t>
            </a:r>
          </a:p>
          <a:p>
            <a:pPr algn="ctr" rtl="0" eaLnBrk="0" hangingPunct="0">
              <a:defRPr/>
            </a:pPr>
            <a:r>
              <a:rPr lang="en-US" sz="2400" i="1" dirty="0" smtClean="0">
                <a:solidFill>
                  <a:schemeClr val="tx2"/>
                </a:solidFill>
                <a:latin typeface="+mj-lt"/>
                <a:cs typeface="+mn-cs"/>
              </a:rPr>
              <a:t>Pharm.drkaka75 </a:t>
            </a:r>
            <a:r>
              <a:rPr lang="en-US" sz="2400" i="1" dirty="0">
                <a:solidFill>
                  <a:schemeClr val="tx2"/>
                </a:solidFill>
                <a:latin typeface="+mj-lt"/>
                <a:cs typeface="+mn-cs"/>
              </a:rPr>
              <a:t>@ uomustansiriyah.edu.iq </a:t>
            </a:r>
            <a:endParaRPr lang="en-US" sz="2400" dirty="0">
              <a:solidFill>
                <a:schemeClr val="tx2"/>
              </a:solidFill>
              <a:latin typeface="+mj-lt"/>
              <a:cs typeface="+mn-cs"/>
            </a:endParaRPr>
          </a:p>
          <a:p>
            <a:pPr algn="ctr" rtl="0" eaLnBrk="0" hangingPunct="0">
              <a:defRPr/>
            </a:pPr>
            <a:r>
              <a:rPr lang="en-US" sz="2400" i="1" dirty="0">
                <a:solidFill>
                  <a:schemeClr val="tx2"/>
                </a:solidFill>
                <a:latin typeface="+mj-lt"/>
                <a:cs typeface="+mn-cs"/>
              </a:rPr>
              <a:t>	</a:t>
            </a:r>
            <a:r>
              <a:rPr lang="en-US" sz="2400" i="1" dirty="0">
                <a:solidFill>
                  <a:schemeClr val="tx2"/>
                </a:solidFill>
                <a:latin typeface="+mj-lt"/>
                <a:cs typeface="+mn-cs"/>
                <a:hlinkClick r:id="rId6"/>
              </a:rPr>
              <a:t>Kadhimali_2011@yahoo.com</a:t>
            </a:r>
            <a:r>
              <a:rPr lang="ar-IQ" sz="2400" i="1" dirty="0">
                <a:solidFill>
                  <a:schemeClr val="tx2"/>
                </a:solidFill>
                <a:latin typeface="+mj-lt"/>
                <a:cs typeface="+mn-cs"/>
              </a:rPr>
              <a:t>      </a:t>
            </a:r>
            <a:endParaRPr lang="en-US" sz="2400" dirty="0">
              <a:solidFill>
                <a:schemeClr val="tx2"/>
              </a:solidFill>
              <a:latin typeface="+mj-lt"/>
              <a:cs typeface="+mn-cs"/>
            </a:endParaRPr>
          </a:p>
          <a:p>
            <a:pPr algn="ctr" rt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i="1" dirty="0">
                <a:solidFill>
                  <a:srgbClr val="92D050"/>
                </a:solidFill>
                <a:latin typeface="+mj-lt"/>
                <a:cs typeface="+mn-cs"/>
              </a:rPr>
              <a:t>Date : </a:t>
            </a:r>
            <a:r>
              <a:rPr lang="en-US" sz="2400" i="1" dirty="0" smtClean="0">
                <a:solidFill>
                  <a:srgbClr val="92D050"/>
                </a:solidFill>
                <a:latin typeface="+mj-lt"/>
                <a:cs typeface="+mn-cs"/>
              </a:rPr>
              <a:t>8/ </a:t>
            </a:r>
            <a:r>
              <a:rPr lang="en-US" sz="2400" i="1" dirty="0">
                <a:solidFill>
                  <a:srgbClr val="92D050"/>
                </a:solidFill>
                <a:latin typeface="+mj-lt"/>
                <a:cs typeface="+mn-cs"/>
              </a:rPr>
              <a:t>3 /</a:t>
            </a:r>
            <a:r>
              <a:rPr lang="en-US" sz="2400" i="1" dirty="0" smtClean="0">
                <a:solidFill>
                  <a:srgbClr val="92D050"/>
                </a:solidFill>
                <a:latin typeface="+mj-lt"/>
                <a:cs typeface="+mn-cs"/>
              </a:rPr>
              <a:t>2018</a:t>
            </a:r>
            <a:endParaRPr lang="en-US" sz="2400" dirty="0">
              <a:solidFill>
                <a:srgbClr val="92D050"/>
              </a:solidFill>
              <a:latin typeface="+mj-lt"/>
              <a:cs typeface="+mn-cs"/>
            </a:endParaRPr>
          </a:p>
          <a:p>
            <a:pPr algn="ctr" rtl="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>
              <a:latin typeface="+mj-lt"/>
              <a:cs typeface="+mn-cs"/>
            </a:endParaRPr>
          </a:p>
        </p:txBody>
      </p:sp>
      <p:pic>
        <p:nvPicPr>
          <p:cNvPr id="3086" name="Picture 1" descr="Imag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54362" y="0"/>
            <a:ext cx="191770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686E3-9223-4B05-AC8F-70E884EA1A4F}" type="slidenum">
              <a:rPr lang="ar-SA"/>
              <a:pPr>
                <a:defRPr/>
              </a:pPr>
              <a:t>10</a:t>
            </a:fld>
            <a:endParaRPr lang="en-US"/>
          </a:p>
        </p:txBody>
      </p:sp>
      <p:pic>
        <p:nvPicPr>
          <p:cNvPr id="12291" name="Picture 8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333375"/>
            <a:ext cx="8496300" cy="6289675"/>
          </a:xfrm>
          <a:ln>
            <a:solidFill>
              <a:srgbClr val="FFFF66"/>
            </a:solidFill>
          </a:ln>
        </p:spPr>
      </p:pic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611188" y="5805488"/>
            <a:ext cx="8064500" cy="274637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endParaRPr lang="de-DE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323850" y="5734050"/>
            <a:ext cx="8424863" cy="701675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>
                <a:solidFill>
                  <a:srgbClr val="003399"/>
                </a:solidFill>
                <a:latin typeface="Times New Roman" pitchFamily="18" charset="0"/>
              </a:rPr>
              <a:t>a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ABD06-E39D-466F-8A46-0AA842587CF2}" type="slidenum">
              <a:rPr lang="ar-SA"/>
              <a:pPr>
                <a:defRPr/>
              </a:pPr>
              <a:t>11</a:t>
            </a:fld>
            <a:endParaRPr lang="en-US"/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404813"/>
            <a:ext cx="8713788" cy="6215062"/>
          </a:xfrm>
          <a:ln>
            <a:solidFill>
              <a:srgbClr val="FFFF66"/>
            </a:solidFill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E743A-CE7A-40BD-B9E7-A975BE018C30}" type="slidenum">
              <a:rPr lang="ar-SA"/>
              <a:pPr>
                <a:defRPr/>
              </a:pPr>
              <a:t>12</a:t>
            </a:fld>
            <a:endParaRPr lang="en-US"/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404813"/>
            <a:ext cx="8135938" cy="6064250"/>
          </a:xfrm>
          <a:ln>
            <a:solidFill>
              <a:srgbClr val="FFFF66"/>
            </a:solidFill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BC22E-FFEC-4B06-B37F-A314963A8DA3}" type="slidenum">
              <a:rPr lang="ar-SA"/>
              <a:pPr>
                <a:defRPr/>
              </a:pPr>
              <a:t>13</a:t>
            </a:fld>
            <a:endParaRPr lang="en-US"/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333375"/>
            <a:ext cx="8496300" cy="6121400"/>
          </a:xfrm>
          <a:ln>
            <a:solidFill>
              <a:srgbClr val="FFFF66"/>
            </a:solidFill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1049E-CCB7-43B3-9E5C-F2AA7038A3E1}" type="slidenum">
              <a:rPr lang="ar-SA"/>
              <a:pPr>
                <a:defRPr/>
              </a:pPr>
              <a:t>14</a:t>
            </a:fld>
            <a:endParaRPr lang="en-US"/>
          </a:p>
        </p:txBody>
      </p: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" y="-3"/>
            <a:chExt cx="3621" cy="6051"/>
          </a:xfrm>
        </p:grpSpPr>
        <p:grpSp>
          <p:nvGrpSpPr>
            <p:cNvPr id="16389" name="Group 3"/>
            <p:cNvGrpSpPr>
              <a:grpSpLocks/>
            </p:cNvGrpSpPr>
            <p:nvPr/>
          </p:nvGrpSpPr>
          <p:grpSpPr bwMode="auto">
            <a:xfrm>
              <a:off x="0" y="0"/>
              <a:ext cx="3615" cy="6045"/>
              <a:chOff x="0" y="0"/>
              <a:chExt cx="3615" cy="6045"/>
            </a:xfrm>
          </p:grpSpPr>
          <p:grpSp>
            <p:nvGrpSpPr>
              <p:cNvPr id="16391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1205" cy="702"/>
                <a:chOff x="0" y="0"/>
                <a:chExt cx="1205" cy="702"/>
              </a:xfrm>
            </p:grpSpPr>
            <p:sp>
              <p:nvSpPr>
                <p:cNvPr id="16479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119" cy="702"/>
                </a:xfrm>
                <a:prstGeom prst="rect">
                  <a:avLst/>
                </a:prstGeom>
                <a:solidFill>
                  <a:srgbClr val="3333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l" rtl="0"/>
                  <a:r>
                    <a:rPr lang="en-US" sz="2000">
                      <a:solidFill>
                        <a:srgbClr val="FFFF00"/>
                      </a:solidFill>
                    </a:rPr>
                    <a:t>Characteristics</a:t>
                  </a:r>
                </a:p>
                <a:p>
                  <a:pPr algn="ctr" rtl="0" eaLnBrk="0" hangingPunct="0"/>
                  <a:endParaRPr lang="en-US" sz="2000" b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6480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5" cy="702"/>
                </a:xfrm>
                <a:prstGeom prst="rect">
                  <a:avLst/>
                </a:prstGeom>
                <a:noFill/>
                <a:ln w="7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392" name="Group 7"/>
              <p:cNvGrpSpPr>
                <a:grpSpLocks/>
              </p:cNvGrpSpPr>
              <p:nvPr/>
            </p:nvGrpSpPr>
            <p:grpSpPr bwMode="auto">
              <a:xfrm>
                <a:off x="1205" y="0"/>
                <a:ext cx="1205" cy="702"/>
                <a:chOff x="1205" y="0"/>
                <a:chExt cx="1205" cy="702"/>
              </a:xfrm>
            </p:grpSpPr>
            <p:sp>
              <p:nvSpPr>
                <p:cNvPr id="16477" name="Rectangle 8"/>
                <p:cNvSpPr>
                  <a:spLocks noChangeArrowheads="1"/>
                </p:cNvSpPr>
                <p:nvPr/>
              </p:nvSpPr>
              <p:spPr bwMode="auto">
                <a:xfrm>
                  <a:off x="1248" y="0"/>
                  <a:ext cx="1119" cy="702"/>
                </a:xfrm>
                <a:prstGeom prst="rect">
                  <a:avLst/>
                </a:prstGeom>
                <a:solidFill>
                  <a:srgbClr val="3333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/>
                  <a:r>
                    <a:rPr lang="en-US" sz="2000">
                      <a:solidFill>
                        <a:srgbClr val="FFFF00"/>
                      </a:solidFill>
                    </a:rPr>
                    <a:t>Type 1</a:t>
                  </a:r>
                </a:p>
                <a:p>
                  <a:pPr algn="ctr" rtl="0"/>
                  <a:endParaRPr lang="en-US" sz="20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6478" name="Rectangle 9"/>
                <p:cNvSpPr>
                  <a:spLocks noChangeArrowheads="1"/>
                </p:cNvSpPr>
                <p:nvPr/>
              </p:nvSpPr>
              <p:spPr bwMode="auto">
                <a:xfrm>
                  <a:off x="1205" y="0"/>
                  <a:ext cx="1205" cy="70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393" name="Group 10"/>
              <p:cNvGrpSpPr>
                <a:grpSpLocks/>
              </p:cNvGrpSpPr>
              <p:nvPr/>
            </p:nvGrpSpPr>
            <p:grpSpPr bwMode="auto">
              <a:xfrm>
                <a:off x="2410" y="0"/>
                <a:ext cx="1205" cy="702"/>
                <a:chOff x="2410" y="0"/>
                <a:chExt cx="1205" cy="702"/>
              </a:xfrm>
            </p:grpSpPr>
            <p:sp>
              <p:nvSpPr>
                <p:cNvPr id="16475" name="Rectangle 11"/>
                <p:cNvSpPr>
                  <a:spLocks noChangeArrowheads="1"/>
                </p:cNvSpPr>
                <p:nvPr/>
              </p:nvSpPr>
              <p:spPr bwMode="auto">
                <a:xfrm>
                  <a:off x="2453" y="0"/>
                  <a:ext cx="1119" cy="702"/>
                </a:xfrm>
                <a:prstGeom prst="rect">
                  <a:avLst/>
                </a:prstGeom>
                <a:solidFill>
                  <a:srgbClr val="0066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/>
                  <a:r>
                    <a:rPr lang="en-US" sz="2000">
                      <a:solidFill>
                        <a:srgbClr val="FFFF00"/>
                      </a:solidFill>
                    </a:rPr>
                    <a:t>Type 2</a:t>
                  </a:r>
                </a:p>
                <a:p>
                  <a:pPr algn="ctr" rtl="0" eaLnBrk="0" hangingPunct="0"/>
                  <a:endParaRPr lang="en-US" sz="20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6476" name="Rectangle 12"/>
                <p:cNvSpPr>
                  <a:spLocks noChangeArrowheads="1"/>
                </p:cNvSpPr>
                <p:nvPr/>
              </p:nvSpPr>
              <p:spPr bwMode="auto">
                <a:xfrm>
                  <a:off x="2410" y="0"/>
                  <a:ext cx="1205" cy="70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394" name="Group 13"/>
              <p:cNvGrpSpPr>
                <a:grpSpLocks/>
              </p:cNvGrpSpPr>
              <p:nvPr/>
            </p:nvGrpSpPr>
            <p:grpSpPr bwMode="auto">
              <a:xfrm>
                <a:off x="0" y="702"/>
                <a:ext cx="1205" cy="346"/>
                <a:chOff x="0" y="702"/>
                <a:chExt cx="1205" cy="346"/>
              </a:xfrm>
            </p:grpSpPr>
            <p:sp>
              <p:nvSpPr>
                <p:cNvPr id="16473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702"/>
                  <a:ext cx="1119" cy="346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r>
                    <a:rPr lang="en-US" sz="1800" b="0">
                      <a:solidFill>
                        <a:srgbClr val="003399"/>
                      </a:solidFill>
                      <a:cs typeface="Times New Roman" pitchFamily="18" charset="0"/>
                    </a:rPr>
                    <a:t>% of diabetic pop</a:t>
                  </a:r>
                </a:p>
                <a:p>
                  <a:pPr algn="l" rtl="0"/>
                  <a:endParaRPr lang="en-US" sz="1800" b="0">
                    <a:solidFill>
                      <a:srgbClr val="003399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6474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702"/>
                  <a:ext cx="120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395" name="Group 16"/>
              <p:cNvGrpSpPr>
                <a:grpSpLocks/>
              </p:cNvGrpSpPr>
              <p:nvPr/>
            </p:nvGrpSpPr>
            <p:grpSpPr bwMode="auto">
              <a:xfrm>
                <a:off x="1205" y="702"/>
                <a:ext cx="1205" cy="346"/>
                <a:chOff x="1205" y="702"/>
                <a:chExt cx="1205" cy="346"/>
              </a:xfrm>
            </p:grpSpPr>
            <p:sp>
              <p:nvSpPr>
                <p:cNvPr id="16471" name="Rectangle 17"/>
                <p:cNvSpPr>
                  <a:spLocks noChangeArrowheads="1"/>
                </p:cNvSpPr>
                <p:nvPr/>
              </p:nvSpPr>
              <p:spPr bwMode="auto">
                <a:xfrm>
                  <a:off x="1248" y="702"/>
                  <a:ext cx="1119" cy="346"/>
                </a:xfrm>
                <a:prstGeom prst="rect">
                  <a:avLst/>
                </a:prstGeom>
                <a:solidFill>
                  <a:schemeClr val="tx2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/>
                  <a:r>
                    <a:rPr lang="en-US" sz="160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rPr>
                    <a:t>5-10%</a:t>
                  </a:r>
                </a:p>
                <a:p>
                  <a:pPr algn="ctr" rtl="0"/>
                  <a:endParaRPr lang="en-US" sz="160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472" name="Rectangle 18"/>
                <p:cNvSpPr>
                  <a:spLocks noChangeArrowheads="1"/>
                </p:cNvSpPr>
                <p:nvPr/>
              </p:nvSpPr>
              <p:spPr bwMode="auto">
                <a:xfrm>
                  <a:off x="1205" y="702"/>
                  <a:ext cx="120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396" name="Group 19"/>
              <p:cNvGrpSpPr>
                <a:grpSpLocks/>
              </p:cNvGrpSpPr>
              <p:nvPr/>
            </p:nvGrpSpPr>
            <p:grpSpPr bwMode="auto">
              <a:xfrm>
                <a:off x="2410" y="702"/>
                <a:ext cx="1205" cy="346"/>
                <a:chOff x="2410" y="702"/>
                <a:chExt cx="1205" cy="346"/>
              </a:xfrm>
            </p:grpSpPr>
            <p:sp>
              <p:nvSpPr>
                <p:cNvPr id="16469" name="Rectangle 20"/>
                <p:cNvSpPr>
                  <a:spLocks noChangeArrowheads="1"/>
                </p:cNvSpPr>
                <p:nvPr/>
              </p:nvSpPr>
              <p:spPr bwMode="auto">
                <a:xfrm>
                  <a:off x="2453" y="702"/>
                  <a:ext cx="1119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/>
                  <a:r>
                    <a:rPr lang="en-US" sz="160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90%</a:t>
                  </a:r>
                </a:p>
                <a:p>
                  <a:pPr algn="ctr" rtl="0"/>
                  <a:endParaRPr lang="en-US" sz="160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470" name="Rectangle 21"/>
                <p:cNvSpPr>
                  <a:spLocks noChangeArrowheads="1"/>
                </p:cNvSpPr>
                <p:nvPr/>
              </p:nvSpPr>
              <p:spPr bwMode="auto">
                <a:xfrm>
                  <a:off x="2410" y="702"/>
                  <a:ext cx="120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rtl="0" eaLnBrk="0" hangingPunct="0"/>
                  <a:endParaRPr lang="de-DE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6397" name="Group 22"/>
              <p:cNvGrpSpPr>
                <a:grpSpLocks/>
              </p:cNvGrpSpPr>
              <p:nvPr/>
            </p:nvGrpSpPr>
            <p:grpSpPr bwMode="auto">
              <a:xfrm>
                <a:off x="0" y="1048"/>
                <a:ext cx="1205" cy="461"/>
                <a:chOff x="0" y="1048"/>
                <a:chExt cx="1205" cy="461"/>
              </a:xfrm>
            </p:grpSpPr>
            <p:sp>
              <p:nvSpPr>
                <p:cNvPr id="16467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1048"/>
                  <a:ext cx="1119" cy="461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r>
                    <a:rPr lang="en-US" sz="1800" b="0">
                      <a:solidFill>
                        <a:srgbClr val="003399"/>
                      </a:solidFill>
                      <a:cs typeface="Times New Roman" pitchFamily="18" charset="0"/>
                    </a:rPr>
                    <a:t>Age of onset</a:t>
                  </a:r>
                </a:p>
                <a:p>
                  <a:pPr algn="l" rtl="0"/>
                  <a:endParaRPr lang="en-US" sz="1800" b="0">
                    <a:solidFill>
                      <a:srgbClr val="FFFF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6468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1048"/>
                  <a:ext cx="1205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398" name="Group 25"/>
              <p:cNvGrpSpPr>
                <a:grpSpLocks/>
              </p:cNvGrpSpPr>
              <p:nvPr/>
            </p:nvGrpSpPr>
            <p:grpSpPr bwMode="auto">
              <a:xfrm>
                <a:off x="1205" y="1048"/>
                <a:ext cx="1205" cy="461"/>
                <a:chOff x="1205" y="1048"/>
                <a:chExt cx="1205" cy="461"/>
              </a:xfrm>
            </p:grpSpPr>
            <p:sp>
              <p:nvSpPr>
                <p:cNvPr id="16465" name="Rectangle 26"/>
                <p:cNvSpPr>
                  <a:spLocks noChangeArrowheads="1"/>
                </p:cNvSpPr>
                <p:nvPr/>
              </p:nvSpPr>
              <p:spPr bwMode="auto">
                <a:xfrm>
                  <a:off x="1248" y="1048"/>
                  <a:ext cx="1119" cy="461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/>
                  <a:r>
                    <a:rPr lang="en-US" sz="160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rPr>
                    <a:t>Usually &lt; 30 yr + some adults</a:t>
                  </a:r>
                </a:p>
                <a:p>
                  <a:pPr algn="ctr" rtl="0" eaLnBrk="0" hangingPunct="0"/>
                  <a:endParaRPr lang="en-US" sz="160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466" name="Rectangle 27"/>
                <p:cNvSpPr>
                  <a:spLocks noChangeArrowheads="1"/>
                </p:cNvSpPr>
                <p:nvPr/>
              </p:nvSpPr>
              <p:spPr bwMode="auto">
                <a:xfrm>
                  <a:off x="1205" y="1048"/>
                  <a:ext cx="1205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399" name="Group 28"/>
              <p:cNvGrpSpPr>
                <a:grpSpLocks/>
              </p:cNvGrpSpPr>
              <p:nvPr/>
            </p:nvGrpSpPr>
            <p:grpSpPr bwMode="auto">
              <a:xfrm>
                <a:off x="2410" y="1048"/>
                <a:ext cx="1205" cy="461"/>
                <a:chOff x="2410" y="1048"/>
                <a:chExt cx="1205" cy="461"/>
              </a:xfrm>
            </p:grpSpPr>
            <p:sp>
              <p:nvSpPr>
                <p:cNvPr id="16463" name="Rectangle 29"/>
                <p:cNvSpPr>
                  <a:spLocks noChangeArrowheads="1"/>
                </p:cNvSpPr>
                <p:nvPr/>
              </p:nvSpPr>
              <p:spPr bwMode="auto">
                <a:xfrm>
                  <a:off x="2453" y="1048"/>
                  <a:ext cx="1119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/>
                  <a:r>
                    <a:rPr lang="en-US" sz="160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Usually &gt; 40 + some obese children</a:t>
                  </a:r>
                </a:p>
                <a:p>
                  <a:pPr algn="ctr" rtl="0"/>
                  <a:endParaRPr lang="en-US" sz="160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464" name="Rectangle 30"/>
                <p:cNvSpPr>
                  <a:spLocks noChangeArrowheads="1"/>
                </p:cNvSpPr>
                <p:nvPr/>
              </p:nvSpPr>
              <p:spPr bwMode="auto">
                <a:xfrm>
                  <a:off x="2410" y="1048"/>
                  <a:ext cx="1205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400" name="Group 31"/>
              <p:cNvGrpSpPr>
                <a:grpSpLocks/>
              </p:cNvGrpSpPr>
              <p:nvPr/>
            </p:nvGrpSpPr>
            <p:grpSpPr bwMode="auto">
              <a:xfrm>
                <a:off x="0" y="1509"/>
                <a:ext cx="1205" cy="702"/>
                <a:chOff x="0" y="1509"/>
                <a:chExt cx="1205" cy="702"/>
              </a:xfrm>
            </p:grpSpPr>
            <p:sp>
              <p:nvSpPr>
                <p:cNvPr id="16461" name="Rectangle 32"/>
                <p:cNvSpPr>
                  <a:spLocks noChangeArrowheads="1"/>
                </p:cNvSpPr>
                <p:nvPr/>
              </p:nvSpPr>
              <p:spPr bwMode="auto">
                <a:xfrm>
                  <a:off x="43" y="1509"/>
                  <a:ext cx="1119" cy="702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r>
                    <a:rPr lang="en-US" sz="1800" b="0">
                      <a:solidFill>
                        <a:srgbClr val="003399"/>
                      </a:solidFill>
                      <a:cs typeface="Times New Roman" pitchFamily="18" charset="0"/>
                    </a:rPr>
                    <a:t>Pancreatic function</a:t>
                  </a:r>
                </a:p>
                <a:p>
                  <a:pPr algn="l" rtl="0"/>
                  <a:endParaRPr lang="en-US" sz="1800" b="0">
                    <a:solidFill>
                      <a:srgbClr val="003399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6462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1509"/>
                  <a:ext cx="1205" cy="70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401" name="Group 34"/>
              <p:cNvGrpSpPr>
                <a:grpSpLocks/>
              </p:cNvGrpSpPr>
              <p:nvPr/>
            </p:nvGrpSpPr>
            <p:grpSpPr bwMode="auto">
              <a:xfrm>
                <a:off x="1205" y="1509"/>
                <a:ext cx="1205" cy="702"/>
                <a:chOff x="1205" y="1509"/>
                <a:chExt cx="1205" cy="702"/>
              </a:xfrm>
            </p:grpSpPr>
            <p:sp>
              <p:nvSpPr>
                <p:cNvPr id="16459" name="Rectangle 35"/>
                <p:cNvSpPr>
                  <a:spLocks noChangeArrowheads="1"/>
                </p:cNvSpPr>
                <p:nvPr/>
              </p:nvSpPr>
              <p:spPr bwMode="auto">
                <a:xfrm>
                  <a:off x="1248" y="1509"/>
                  <a:ext cx="1119" cy="702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 rtl="0"/>
                  <a:r>
                    <a:rPr lang="en-US" sz="160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rPr>
                    <a:t>Usually none</a:t>
                  </a:r>
                </a:p>
                <a:p>
                  <a:pPr algn="ctr" rtl="0" eaLnBrk="0" hangingPunct="0"/>
                  <a:endParaRPr lang="en-US" sz="160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460" name="Rectangle 36"/>
                <p:cNvSpPr>
                  <a:spLocks noChangeArrowheads="1"/>
                </p:cNvSpPr>
                <p:nvPr/>
              </p:nvSpPr>
              <p:spPr bwMode="auto">
                <a:xfrm>
                  <a:off x="1205" y="1509"/>
                  <a:ext cx="1205" cy="70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402" name="Group 37"/>
              <p:cNvGrpSpPr>
                <a:grpSpLocks/>
              </p:cNvGrpSpPr>
              <p:nvPr/>
            </p:nvGrpSpPr>
            <p:grpSpPr bwMode="auto">
              <a:xfrm>
                <a:off x="2410" y="1509"/>
                <a:ext cx="1205" cy="702"/>
                <a:chOff x="2410" y="1509"/>
                <a:chExt cx="1205" cy="702"/>
              </a:xfrm>
            </p:grpSpPr>
            <p:sp>
              <p:nvSpPr>
                <p:cNvPr id="16457" name="Rectangle 38"/>
                <p:cNvSpPr>
                  <a:spLocks noChangeArrowheads="1"/>
                </p:cNvSpPr>
                <p:nvPr/>
              </p:nvSpPr>
              <p:spPr bwMode="auto">
                <a:xfrm>
                  <a:off x="2453" y="1509"/>
                  <a:ext cx="1119" cy="7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/>
                  <a:r>
                    <a:rPr lang="en-US" sz="160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Insulin is low, normal or high </a:t>
                  </a:r>
                </a:p>
                <a:p>
                  <a:pPr algn="ctr" rtl="0"/>
                  <a:endParaRPr lang="en-US" sz="160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458" name="Rectangle 39"/>
                <p:cNvSpPr>
                  <a:spLocks noChangeArrowheads="1"/>
                </p:cNvSpPr>
                <p:nvPr/>
              </p:nvSpPr>
              <p:spPr bwMode="auto">
                <a:xfrm>
                  <a:off x="2410" y="1509"/>
                  <a:ext cx="1205" cy="70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403" name="Group 40"/>
              <p:cNvGrpSpPr>
                <a:grpSpLocks/>
              </p:cNvGrpSpPr>
              <p:nvPr/>
            </p:nvGrpSpPr>
            <p:grpSpPr bwMode="auto">
              <a:xfrm>
                <a:off x="0" y="2211"/>
                <a:ext cx="1205" cy="702"/>
                <a:chOff x="0" y="2211"/>
                <a:chExt cx="1205" cy="702"/>
              </a:xfrm>
            </p:grpSpPr>
            <p:sp>
              <p:nvSpPr>
                <p:cNvPr id="16455" name="Rectangle 41"/>
                <p:cNvSpPr>
                  <a:spLocks noChangeArrowheads="1"/>
                </p:cNvSpPr>
                <p:nvPr/>
              </p:nvSpPr>
              <p:spPr bwMode="auto">
                <a:xfrm>
                  <a:off x="43" y="2211"/>
                  <a:ext cx="1119" cy="702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r>
                    <a:rPr lang="en-US" sz="1800" b="0">
                      <a:solidFill>
                        <a:srgbClr val="003399"/>
                      </a:solidFill>
                      <a:cs typeface="Times New Roman" pitchFamily="18" charset="0"/>
                    </a:rPr>
                    <a:t>Pathogenesis</a:t>
                  </a:r>
                </a:p>
                <a:p>
                  <a:pPr algn="l" rtl="0" eaLnBrk="0" hangingPunct="0"/>
                  <a:endParaRPr lang="en-US" sz="2000" b="0">
                    <a:solidFill>
                      <a:srgbClr val="003399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6456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2211"/>
                  <a:ext cx="1205" cy="70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404" name="Group 43"/>
              <p:cNvGrpSpPr>
                <a:grpSpLocks/>
              </p:cNvGrpSpPr>
              <p:nvPr/>
            </p:nvGrpSpPr>
            <p:grpSpPr bwMode="auto">
              <a:xfrm>
                <a:off x="1205" y="2211"/>
                <a:ext cx="1205" cy="702"/>
                <a:chOff x="1205" y="2211"/>
                <a:chExt cx="1205" cy="702"/>
              </a:xfrm>
            </p:grpSpPr>
            <p:sp>
              <p:nvSpPr>
                <p:cNvPr id="16453" name="Rectangle 44"/>
                <p:cNvSpPr>
                  <a:spLocks noChangeArrowheads="1"/>
                </p:cNvSpPr>
                <p:nvPr/>
              </p:nvSpPr>
              <p:spPr bwMode="auto">
                <a:xfrm>
                  <a:off x="1248" y="2211"/>
                  <a:ext cx="1119" cy="702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 rtl="0"/>
                  <a:r>
                    <a:rPr lang="en-US" sz="160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rPr>
                    <a:t>Autoimmune process</a:t>
                  </a:r>
                </a:p>
                <a:p>
                  <a:pPr algn="ctr" rtl="0" eaLnBrk="0" hangingPunct="0"/>
                  <a:endParaRPr lang="en-US" sz="160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454" name="Rectangle 45"/>
                <p:cNvSpPr>
                  <a:spLocks noChangeArrowheads="1"/>
                </p:cNvSpPr>
                <p:nvPr/>
              </p:nvSpPr>
              <p:spPr bwMode="auto">
                <a:xfrm>
                  <a:off x="1205" y="2211"/>
                  <a:ext cx="1205" cy="70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405" name="Group 46"/>
              <p:cNvGrpSpPr>
                <a:grpSpLocks/>
              </p:cNvGrpSpPr>
              <p:nvPr/>
            </p:nvGrpSpPr>
            <p:grpSpPr bwMode="auto">
              <a:xfrm>
                <a:off x="2410" y="2211"/>
                <a:ext cx="1205" cy="702"/>
                <a:chOff x="2410" y="2211"/>
                <a:chExt cx="1205" cy="702"/>
              </a:xfrm>
            </p:grpSpPr>
            <p:sp>
              <p:nvSpPr>
                <p:cNvPr id="16451" name="Rectangle 47"/>
                <p:cNvSpPr>
                  <a:spLocks noChangeArrowheads="1"/>
                </p:cNvSpPr>
                <p:nvPr/>
              </p:nvSpPr>
              <p:spPr bwMode="auto">
                <a:xfrm>
                  <a:off x="2453" y="2211"/>
                  <a:ext cx="1119" cy="7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/>
                  <a:r>
                    <a:rPr lang="en-US" sz="160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Defect in insulin secretion, tissue resistance to insulin, increased HGO</a:t>
                  </a:r>
                </a:p>
                <a:p>
                  <a:pPr algn="ctr" rtl="0" eaLnBrk="0" hangingPunct="0"/>
                  <a:endParaRPr lang="en-US" sz="1600" b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452" name="Rectangle 48"/>
                <p:cNvSpPr>
                  <a:spLocks noChangeArrowheads="1"/>
                </p:cNvSpPr>
                <p:nvPr/>
              </p:nvSpPr>
              <p:spPr bwMode="auto">
                <a:xfrm>
                  <a:off x="2410" y="2211"/>
                  <a:ext cx="1205" cy="70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406" name="Group 49"/>
              <p:cNvGrpSpPr>
                <a:grpSpLocks/>
              </p:cNvGrpSpPr>
              <p:nvPr/>
            </p:nvGrpSpPr>
            <p:grpSpPr bwMode="auto">
              <a:xfrm>
                <a:off x="0" y="2913"/>
                <a:ext cx="1205" cy="702"/>
                <a:chOff x="0" y="2913"/>
                <a:chExt cx="1205" cy="702"/>
              </a:xfrm>
            </p:grpSpPr>
            <p:sp>
              <p:nvSpPr>
                <p:cNvPr id="16449" name="Rectangle 50"/>
                <p:cNvSpPr>
                  <a:spLocks noChangeArrowheads="1"/>
                </p:cNvSpPr>
                <p:nvPr/>
              </p:nvSpPr>
              <p:spPr bwMode="auto">
                <a:xfrm>
                  <a:off x="43" y="2913"/>
                  <a:ext cx="1119" cy="702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r>
                    <a:rPr lang="en-US" sz="1800" b="0">
                      <a:solidFill>
                        <a:srgbClr val="003399"/>
                      </a:solidFill>
                      <a:cs typeface="Times New Roman" pitchFamily="18" charset="0"/>
                    </a:rPr>
                    <a:t>Family history</a:t>
                  </a:r>
                </a:p>
                <a:p>
                  <a:pPr algn="ctr" rtl="0" eaLnBrk="0" hangingPunct="0"/>
                  <a:endParaRPr lang="en-US" sz="1800" b="0">
                    <a:solidFill>
                      <a:srgbClr val="003399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6450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2913"/>
                  <a:ext cx="1205" cy="70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407" name="Group 52"/>
              <p:cNvGrpSpPr>
                <a:grpSpLocks/>
              </p:cNvGrpSpPr>
              <p:nvPr/>
            </p:nvGrpSpPr>
            <p:grpSpPr bwMode="auto">
              <a:xfrm>
                <a:off x="1205" y="2913"/>
                <a:ext cx="1205" cy="702"/>
                <a:chOff x="1205" y="2913"/>
                <a:chExt cx="1205" cy="702"/>
              </a:xfrm>
            </p:grpSpPr>
            <p:sp>
              <p:nvSpPr>
                <p:cNvPr id="16447" name="Rectangle 53"/>
                <p:cNvSpPr>
                  <a:spLocks noChangeArrowheads="1"/>
                </p:cNvSpPr>
                <p:nvPr/>
              </p:nvSpPr>
              <p:spPr bwMode="auto">
                <a:xfrm>
                  <a:off x="1248" y="2913"/>
                  <a:ext cx="1119" cy="702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 rtl="0"/>
                  <a:r>
                    <a:rPr lang="en-US" sz="160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rPr>
                    <a:t>Generally not strong</a:t>
                  </a:r>
                </a:p>
                <a:p>
                  <a:pPr algn="ctr" rtl="0" eaLnBrk="0" hangingPunct="0"/>
                  <a:endParaRPr lang="en-US" sz="160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448" name="Rectangle 54"/>
                <p:cNvSpPr>
                  <a:spLocks noChangeArrowheads="1"/>
                </p:cNvSpPr>
                <p:nvPr/>
              </p:nvSpPr>
              <p:spPr bwMode="auto">
                <a:xfrm>
                  <a:off x="1205" y="2913"/>
                  <a:ext cx="1205" cy="70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408" name="Group 55"/>
              <p:cNvGrpSpPr>
                <a:grpSpLocks/>
              </p:cNvGrpSpPr>
              <p:nvPr/>
            </p:nvGrpSpPr>
            <p:grpSpPr bwMode="auto">
              <a:xfrm>
                <a:off x="2410" y="2913"/>
                <a:ext cx="1205" cy="702"/>
                <a:chOff x="2410" y="2913"/>
                <a:chExt cx="1205" cy="702"/>
              </a:xfrm>
            </p:grpSpPr>
            <p:sp>
              <p:nvSpPr>
                <p:cNvPr id="16445" name="Rectangle 56"/>
                <p:cNvSpPr>
                  <a:spLocks noChangeArrowheads="1"/>
                </p:cNvSpPr>
                <p:nvPr/>
              </p:nvSpPr>
              <p:spPr bwMode="auto">
                <a:xfrm>
                  <a:off x="2453" y="2913"/>
                  <a:ext cx="1119" cy="7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 rtl="0"/>
                  <a:r>
                    <a:rPr lang="en-US" sz="160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Strong</a:t>
                  </a:r>
                </a:p>
                <a:p>
                  <a:pPr algn="ctr" rtl="0"/>
                  <a:endParaRPr lang="en-US" sz="160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446" name="Rectangle 57"/>
                <p:cNvSpPr>
                  <a:spLocks noChangeArrowheads="1"/>
                </p:cNvSpPr>
                <p:nvPr/>
              </p:nvSpPr>
              <p:spPr bwMode="auto">
                <a:xfrm>
                  <a:off x="2410" y="2913"/>
                  <a:ext cx="1205" cy="70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409" name="Group 58"/>
              <p:cNvGrpSpPr>
                <a:grpSpLocks/>
              </p:cNvGrpSpPr>
              <p:nvPr/>
            </p:nvGrpSpPr>
            <p:grpSpPr bwMode="auto">
              <a:xfrm>
                <a:off x="0" y="3615"/>
                <a:ext cx="1205" cy="576"/>
                <a:chOff x="0" y="3615"/>
                <a:chExt cx="1205" cy="576"/>
              </a:xfrm>
            </p:grpSpPr>
            <p:sp>
              <p:nvSpPr>
                <p:cNvPr id="16443" name="Rectangle 59"/>
                <p:cNvSpPr>
                  <a:spLocks noChangeArrowheads="1"/>
                </p:cNvSpPr>
                <p:nvPr/>
              </p:nvSpPr>
              <p:spPr bwMode="auto">
                <a:xfrm>
                  <a:off x="43" y="3615"/>
                  <a:ext cx="1119" cy="576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r>
                    <a:rPr lang="en-US" sz="1800" b="0">
                      <a:solidFill>
                        <a:srgbClr val="003399"/>
                      </a:solidFill>
                      <a:cs typeface="Times New Roman" pitchFamily="18" charset="0"/>
                    </a:rPr>
                    <a:t>Obesity</a:t>
                  </a:r>
                </a:p>
                <a:p>
                  <a:pPr algn="l" rtl="0"/>
                  <a:endParaRPr lang="en-US" sz="1800" b="0">
                    <a:solidFill>
                      <a:srgbClr val="003399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6444" name="Rectangle 60"/>
                <p:cNvSpPr>
                  <a:spLocks noChangeArrowheads="1"/>
                </p:cNvSpPr>
                <p:nvPr/>
              </p:nvSpPr>
              <p:spPr bwMode="auto">
                <a:xfrm>
                  <a:off x="0" y="3615"/>
                  <a:ext cx="1205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410" name="Group 61"/>
              <p:cNvGrpSpPr>
                <a:grpSpLocks/>
              </p:cNvGrpSpPr>
              <p:nvPr/>
            </p:nvGrpSpPr>
            <p:grpSpPr bwMode="auto">
              <a:xfrm>
                <a:off x="1205" y="3615"/>
                <a:ext cx="1205" cy="576"/>
                <a:chOff x="1205" y="3615"/>
                <a:chExt cx="1205" cy="576"/>
              </a:xfrm>
            </p:grpSpPr>
            <p:sp>
              <p:nvSpPr>
                <p:cNvPr id="16441" name="Rectangle 62"/>
                <p:cNvSpPr>
                  <a:spLocks noChangeArrowheads="1"/>
                </p:cNvSpPr>
                <p:nvPr/>
              </p:nvSpPr>
              <p:spPr bwMode="auto">
                <a:xfrm>
                  <a:off x="1248" y="3615"/>
                  <a:ext cx="1119" cy="576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/>
                  <a:r>
                    <a:rPr lang="en-US" sz="160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rPr>
                    <a:t>Uncommon</a:t>
                  </a:r>
                </a:p>
                <a:p>
                  <a:pPr algn="ctr" rtl="0" eaLnBrk="0" hangingPunct="0"/>
                  <a:endParaRPr lang="en-US" sz="160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442" name="Rectangle 63"/>
                <p:cNvSpPr>
                  <a:spLocks noChangeArrowheads="1"/>
                </p:cNvSpPr>
                <p:nvPr/>
              </p:nvSpPr>
              <p:spPr bwMode="auto">
                <a:xfrm>
                  <a:off x="1205" y="3615"/>
                  <a:ext cx="1205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411" name="Group 64"/>
              <p:cNvGrpSpPr>
                <a:grpSpLocks/>
              </p:cNvGrpSpPr>
              <p:nvPr/>
            </p:nvGrpSpPr>
            <p:grpSpPr bwMode="auto">
              <a:xfrm>
                <a:off x="2410" y="3615"/>
                <a:ext cx="1205" cy="576"/>
                <a:chOff x="2410" y="3615"/>
                <a:chExt cx="1205" cy="576"/>
              </a:xfrm>
            </p:grpSpPr>
            <p:sp>
              <p:nvSpPr>
                <p:cNvPr id="16439" name="Rectangle 65"/>
                <p:cNvSpPr>
                  <a:spLocks noChangeArrowheads="1"/>
                </p:cNvSpPr>
                <p:nvPr/>
              </p:nvSpPr>
              <p:spPr bwMode="auto">
                <a:xfrm>
                  <a:off x="2453" y="3615"/>
                  <a:ext cx="1119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 rtl="0"/>
                  <a:r>
                    <a:rPr lang="en-US" sz="160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Common</a:t>
                  </a:r>
                </a:p>
                <a:p>
                  <a:pPr algn="ctr" rtl="0"/>
                  <a:endParaRPr lang="en-US" sz="160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440" name="Rectangle 66"/>
                <p:cNvSpPr>
                  <a:spLocks noChangeArrowheads="1"/>
                </p:cNvSpPr>
                <p:nvPr/>
              </p:nvSpPr>
              <p:spPr bwMode="auto">
                <a:xfrm>
                  <a:off x="2410" y="3615"/>
                  <a:ext cx="1205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412" name="Group 67"/>
              <p:cNvGrpSpPr>
                <a:grpSpLocks/>
              </p:cNvGrpSpPr>
              <p:nvPr/>
            </p:nvGrpSpPr>
            <p:grpSpPr bwMode="auto">
              <a:xfrm>
                <a:off x="0" y="4191"/>
                <a:ext cx="1205" cy="346"/>
                <a:chOff x="0" y="4191"/>
                <a:chExt cx="1205" cy="346"/>
              </a:xfrm>
            </p:grpSpPr>
            <p:sp>
              <p:nvSpPr>
                <p:cNvPr id="16437" name="Rectangle 68"/>
                <p:cNvSpPr>
                  <a:spLocks noChangeArrowheads="1"/>
                </p:cNvSpPr>
                <p:nvPr/>
              </p:nvSpPr>
              <p:spPr bwMode="auto">
                <a:xfrm>
                  <a:off x="43" y="4191"/>
                  <a:ext cx="1119" cy="346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r>
                    <a:rPr lang="en-US" sz="1600" b="0">
                      <a:solidFill>
                        <a:srgbClr val="003399"/>
                      </a:solidFill>
                      <a:cs typeface="Times New Roman" pitchFamily="18" charset="0"/>
                    </a:rPr>
                    <a:t>History of ketoacidosis</a:t>
                  </a:r>
                </a:p>
                <a:p>
                  <a:pPr algn="l" rtl="0" eaLnBrk="0" hangingPunct="0"/>
                  <a:endParaRPr lang="en-US" sz="1600" b="0">
                    <a:solidFill>
                      <a:srgbClr val="003399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6438" name="Rectangle 69"/>
                <p:cNvSpPr>
                  <a:spLocks noChangeArrowheads="1"/>
                </p:cNvSpPr>
                <p:nvPr/>
              </p:nvSpPr>
              <p:spPr bwMode="auto">
                <a:xfrm>
                  <a:off x="0" y="4191"/>
                  <a:ext cx="120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413" name="Group 70"/>
              <p:cNvGrpSpPr>
                <a:grpSpLocks/>
              </p:cNvGrpSpPr>
              <p:nvPr/>
            </p:nvGrpSpPr>
            <p:grpSpPr bwMode="auto">
              <a:xfrm>
                <a:off x="1205" y="4191"/>
                <a:ext cx="1205" cy="346"/>
                <a:chOff x="1205" y="4191"/>
                <a:chExt cx="1205" cy="346"/>
              </a:xfrm>
            </p:grpSpPr>
            <p:sp>
              <p:nvSpPr>
                <p:cNvPr id="16435" name="Rectangle 71"/>
                <p:cNvSpPr>
                  <a:spLocks noChangeArrowheads="1"/>
                </p:cNvSpPr>
                <p:nvPr/>
              </p:nvSpPr>
              <p:spPr bwMode="auto">
                <a:xfrm>
                  <a:off x="1248" y="4191"/>
                  <a:ext cx="1119" cy="346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/>
                  <a:r>
                    <a:rPr lang="en-US" sz="160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rPr>
                    <a:t>Often present</a:t>
                  </a:r>
                </a:p>
                <a:p>
                  <a:pPr algn="ctr" rtl="0" eaLnBrk="0" hangingPunct="0"/>
                  <a:endParaRPr lang="en-US" sz="160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436" name="Rectangle 72"/>
                <p:cNvSpPr>
                  <a:spLocks noChangeArrowheads="1"/>
                </p:cNvSpPr>
                <p:nvPr/>
              </p:nvSpPr>
              <p:spPr bwMode="auto">
                <a:xfrm>
                  <a:off x="1205" y="4191"/>
                  <a:ext cx="120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414" name="Group 73"/>
              <p:cNvGrpSpPr>
                <a:grpSpLocks/>
              </p:cNvGrpSpPr>
              <p:nvPr/>
            </p:nvGrpSpPr>
            <p:grpSpPr bwMode="auto">
              <a:xfrm>
                <a:off x="2410" y="4191"/>
                <a:ext cx="1205" cy="346"/>
                <a:chOff x="2410" y="4191"/>
                <a:chExt cx="1205" cy="346"/>
              </a:xfrm>
            </p:grpSpPr>
            <p:sp>
              <p:nvSpPr>
                <p:cNvPr id="16433" name="Rectangle 74"/>
                <p:cNvSpPr>
                  <a:spLocks noChangeArrowheads="1"/>
                </p:cNvSpPr>
                <p:nvPr/>
              </p:nvSpPr>
              <p:spPr bwMode="auto">
                <a:xfrm>
                  <a:off x="2453" y="4191"/>
                  <a:ext cx="1119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/>
                  <a:r>
                    <a:rPr lang="en-US" sz="160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Rare except in stress </a:t>
                  </a:r>
                </a:p>
                <a:p>
                  <a:pPr algn="ctr" rtl="0"/>
                  <a:endParaRPr lang="en-US" sz="160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434" name="Rectangle 75"/>
                <p:cNvSpPr>
                  <a:spLocks noChangeArrowheads="1"/>
                </p:cNvSpPr>
                <p:nvPr/>
              </p:nvSpPr>
              <p:spPr bwMode="auto">
                <a:xfrm>
                  <a:off x="2410" y="4191"/>
                  <a:ext cx="120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415" name="Group 76"/>
              <p:cNvGrpSpPr>
                <a:grpSpLocks/>
              </p:cNvGrpSpPr>
              <p:nvPr/>
            </p:nvGrpSpPr>
            <p:grpSpPr bwMode="auto">
              <a:xfrm>
                <a:off x="0" y="4537"/>
                <a:ext cx="1205" cy="691"/>
                <a:chOff x="0" y="4537"/>
                <a:chExt cx="1205" cy="691"/>
              </a:xfrm>
            </p:grpSpPr>
            <p:sp>
              <p:nvSpPr>
                <p:cNvPr id="16431" name="Rectangle 77"/>
                <p:cNvSpPr>
                  <a:spLocks noChangeArrowheads="1"/>
                </p:cNvSpPr>
                <p:nvPr/>
              </p:nvSpPr>
              <p:spPr bwMode="auto">
                <a:xfrm>
                  <a:off x="43" y="4537"/>
                  <a:ext cx="1119" cy="691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r>
                    <a:rPr lang="en-US" sz="1800" b="0">
                      <a:solidFill>
                        <a:srgbClr val="003399"/>
                      </a:solidFill>
                      <a:cs typeface="Times New Roman" pitchFamily="18" charset="0"/>
                    </a:rPr>
                    <a:t>Clinical presentation</a:t>
                  </a:r>
                </a:p>
                <a:p>
                  <a:pPr algn="l" rtl="0" eaLnBrk="0" hangingPunct="0"/>
                  <a:endParaRPr lang="en-US" sz="2000" b="0">
                    <a:solidFill>
                      <a:srgbClr val="003399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6432" name="Rectangle 78"/>
                <p:cNvSpPr>
                  <a:spLocks noChangeArrowheads="1"/>
                </p:cNvSpPr>
                <p:nvPr/>
              </p:nvSpPr>
              <p:spPr bwMode="auto">
                <a:xfrm>
                  <a:off x="0" y="4537"/>
                  <a:ext cx="120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416" name="Group 79"/>
              <p:cNvGrpSpPr>
                <a:grpSpLocks/>
              </p:cNvGrpSpPr>
              <p:nvPr/>
            </p:nvGrpSpPr>
            <p:grpSpPr bwMode="auto">
              <a:xfrm>
                <a:off x="1205" y="4537"/>
                <a:ext cx="1205" cy="691"/>
                <a:chOff x="1205" y="4537"/>
                <a:chExt cx="1205" cy="691"/>
              </a:xfrm>
            </p:grpSpPr>
            <p:sp>
              <p:nvSpPr>
                <p:cNvPr id="16429" name="Rectangle 80"/>
                <p:cNvSpPr>
                  <a:spLocks noChangeArrowheads="1"/>
                </p:cNvSpPr>
                <p:nvPr/>
              </p:nvSpPr>
              <p:spPr bwMode="auto">
                <a:xfrm>
                  <a:off x="1248" y="4537"/>
                  <a:ext cx="1119" cy="691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/>
                  <a:r>
                    <a:rPr lang="en-US" sz="160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rPr>
                    <a:t>moderate to severe symptoms: 3Ps, fatigue, wt loss and ketoacidosis</a:t>
                  </a:r>
                </a:p>
                <a:p>
                  <a:pPr algn="ctr" rtl="0"/>
                  <a:endParaRPr lang="en-US" sz="160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430" name="Rectangle 81"/>
                <p:cNvSpPr>
                  <a:spLocks noChangeArrowheads="1"/>
                </p:cNvSpPr>
                <p:nvPr/>
              </p:nvSpPr>
              <p:spPr bwMode="auto">
                <a:xfrm>
                  <a:off x="1205" y="4537"/>
                  <a:ext cx="120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rtl="0" eaLnBrk="0" hangingPunct="0"/>
                  <a:endParaRPr lang="de-DE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6417" name="Group 82"/>
              <p:cNvGrpSpPr>
                <a:grpSpLocks/>
              </p:cNvGrpSpPr>
              <p:nvPr/>
            </p:nvGrpSpPr>
            <p:grpSpPr bwMode="auto">
              <a:xfrm>
                <a:off x="2410" y="4537"/>
                <a:ext cx="1205" cy="691"/>
                <a:chOff x="2410" y="4537"/>
                <a:chExt cx="1205" cy="691"/>
              </a:xfrm>
            </p:grpSpPr>
            <p:sp>
              <p:nvSpPr>
                <p:cNvPr id="16427" name="Rectangle 83"/>
                <p:cNvSpPr>
                  <a:spLocks noChangeArrowheads="1"/>
                </p:cNvSpPr>
                <p:nvPr/>
              </p:nvSpPr>
              <p:spPr bwMode="auto">
                <a:xfrm>
                  <a:off x="2453" y="4537"/>
                  <a:ext cx="1119" cy="6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/>
                  <a:r>
                    <a:rPr lang="en-US" sz="160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Mild symptoms: Polyuria and fatigue. Diagnosed on routine physical examination</a:t>
                  </a:r>
                </a:p>
                <a:p>
                  <a:pPr algn="ctr" rtl="0" eaLnBrk="0" hangingPunct="0"/>
                  <a:endParaRPr lang="en-US" sz="160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428" name="Rectangle 84"/>
                <p:cNvSpPr>
                  <a:spLocks noChangeArrowheads="1"/>
                </p:cNvSpPr>
                <p:nvPr/>
              </p:nvSpPr>
              <p:spPr bwMode="auto">
                <a:xfrm>
                  <a:off x="2410" y="4537"/>
                  <a:ext cx="1205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418" name="Group 85"/>
              <p:cNvGrpSpPr>
                <a:grpSpLocks/>
              </p:cNvGrpSpPr>
              <p:nvPr/>
            </p:nvGrpSpPr>
            <p:grpSpPr bwMode="auto">
              <a:xfrm>
                <a:off x="0" y="5228"/>
                <a:ext cx="1205" cy="817"/>
                <a:chOff x="0" y="5228"/>
                <a:chExt cx="1205" cy="817"/>
              </a:xfrm>
            </p:grpSpPr>
            <p:sp>
              <p:nvSpPr>
                <p:cNvPr id="16425" name="Rectangle 86"/>
                <p:cNvSpPr>
                  <a:spLocks noChangeArrowheads="1"/>
                </p:cNvSpPr>
                <p:nvPr/>
              </p:nvSpPr>
              <p:spPr bwMode="auto">
                <a:xfrm>
                  <a:off x="43" y="5228"/>
                  <a:ext cx="1119" cy="817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r>
                    <a:rPr lang="en-US" sz="1800" b="0">
                      <a:solidFill>
                        <a:srgbClr val="003399"/>
                      </a:solidFill>
                      <a:cs typeface="Times New Roman" pitchFamily="18" charset="0"/>
                    </a:rPr>
                    <a:t>Treatment</a:t>
                  </a:r>
                </a:p>
                <a:p>
                  <a:pPr algn="l" rtl="0" eaLnBrk="0" hangingPunct="0"/>
                  <a:endParaRPr lang="en-US" sz="1800" b="0">
                    <a:solidFill>
                      <a:srgbClr val="003399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6426" name="Rectangle 87"/>
                <p:cNvSpPr>
                  <a:spLocks noChangeArrowheads="1"/>
                </p:cNvSpPr>
                <p:nvPr/>
              </p:nvSpPr>
              <p:spPr bwMode="auto">
                <a:xfrm>
                  <a:off x="0" y="5228"/>
                  <a:ext cx="1205" cy="8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419" name="Group 88"/>
              <p:cNvGrpSpPr>
                <a:grpSpLocks/>
              </p:cNvGrpSpPr>
              <p:nvPr/>
            </p:nvGrpSpPr>
            <p:grpSpPr bwMode="auto">
              <a:xfrm>
                <a:off x="1205" y="5228"/>
                <a:ext cx="1205" cy="817"/>
                <a:chOff x="1205" y="5228"/>
                <a:chExt cx="1205" cy="817"/>
              </a:xfrm>
            </p:grpSpPr>
            <p:sp>
              <p:nvSpPr>
                <p:cNvPr id="16423" name="Rectangle 89"/>
                <p:cNvSpPr>
                  <a:spLocks noChangeArrowheads="1"/>
                </p:cNvSpPr>
                <p:nvPr/>
              </p:nvSpPr>
              <p:spPr bwMode="auto">
                <a:xfrm>
                  <a:off x="1248" y="5228"/>
                  <a:ext cx="1119" cy="817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 rtl="0"/>
                  <a:r>
                    <a:rPr lang="en-US" sz="160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rPr>
                    <a:t>Insulin, Diet</a:t>
                  </a:r>
                </a:p>
                <a:p>
                  <a:pPr algn="ctr" rtl="0" eaLnBrk="0" hangingPunct="0"/>
                  <a:r>
                    <a:rPr lang="en-US" sz="160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rPr>
                    <a:t>Exercise</a:t>
                  </a:r>
                </a:p>
                <a:p>
                  <a:pPr algn="ctr" rtl="0" eaLnBrk="0" hangingPunct="0"/>
                  <a:endParaRPr lang="en-US" sz="160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424" name="Rectangle 90"/>
                <p:cNvSpPr>
                  <a:spLocks noChangeArrowheads="1"/>
                </p:cNvSpPr>
                <p:nvPr/>
              </p:nvSpPr>
              <p:spPr bwMode="auto">
                <a:xfrm>
                  <a:off x="1205" y="5228"/>
                  <a:ext cx="1205" cy="8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  <p:grpSp>
            <p:nvGrpSpPr>
              <p:cNvPr id="16420" name="Group 91"/>
              <p:cNvGrpSpPr>
                <a:grpSpLocks/>
              </p:cNvGrpSpPr>
              <p:nvPr/>
            </p:nvGrpSpPr>
            <p:grpSpPr bwMode="auto">
              <a:xfrm>
                <a:off x="2410" y="5228"/>
                <a:ext cx="1205" cy="817"/>
                <a:chOff x="2410" y="5228"/>
                <a:chExt cx="1205" cy="817"/>
              </a:xfrm>
            </p:grpSpPr>
            <p:sp>
              <p:nvSpPr>
                <p:cNvPr id="16421" name="Rectangle 92"/>
                <p:cNvSpPr>
                  <a:spLocks noChangeArrowheads="1"/>
                </p:cNvSpPr>
                <p:nvPr/>
              </p:nvSpPr>
              <p:spPr bwMode="auto">
                <a:xfrm>
                  <a:off x="2453" y="5228"/>
                  <a:ext cx="1119" cy="8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 rtl="0"/>
                  <a:r>
                    <a:rPr lang="en-US" sz="160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Diet ,Exercise</a:t>
                  </a:r>
                </a:p>
                <a:p>
                  <a:pPr algn="ctr" rtl="0"/>
                  <a:r>
                    <a:rPr lang="en-US" sz="160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Oral antidiabetics,Insulin</a:t>
                  </a:r>
                </a:p>
                <a:p>
                  <a:pPr algn="ctr" rtl="0"/>
                  <a:endParaRPr lang="en-US" sz="1400">
                    <a:solidFill>
                      <a:srgbClr val="FF99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6422" name="Rectangle 93"/>
                <p:cNvSpPr>
                  <a:spLocks noChangeArrowheads="1"/>
                </p:cNvSpPr>
                <p:nvPr/>
              </p:nvSpPr>
              <p:spPr bwMode="auto">
                <a:xfrm>
                  <a:off x="2410" y="5228"/>
                  <a:ext cx="1205" cy="8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 eaLnBrk="0" hangingPunct="0"/>
                  <a:endParaRPr lang="ar-IQ"/>
                </a:p>
              </p:txBody>
            </p:sp>
          </p:grpSp>
        </p:grpSp>
        <p:sp>
          <p:nvSpPr>
            <p:cNvPr id="16390" name="Rectangle 94"/>
            <p:cNvSpPr>
              <a:spLocks noChangeArrowheads="1"/>
            </p:cNvSpPr>
            <p:nvPr/>
          </p:nvSpPr>
          <p:spPr bwMode="auto">
            <a:xfrm>
              <a:off x="-3" y="-3"/>
              <a:ext cx="3621" cy="6051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 eaLnBrk="0" hangingPunct="0"/>
              <a:endParaRPr lang="ar-IQ"/>
            </a:p>
          </p:txBody>
        </p:sp>
      </p:grpSp>
      <p:sp>
        <p:nvSpPr>
          <p:cNvPr id="16388" name="Rectangle 95"/>
          <p:cNvSpPr>
            <a:spLocks noChangeArrowheads="1"/>
          </p:cNvSpPr>
          <p:nvPr/>
        </p:nvSpPr>
        <p:spPr bwMode="auto">
          <a:xfrm>
            <a:off x="3175" y="7958138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400" b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endParaRPr lang="en-US" sz="1400" b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B171C-2FC6-41F1-A036-10C1005D56E3}" type="slidenum">
              <a:rPr lang="ar-SA"/>
              <a:pPr>
                <a:defRPr/>
              </a:pPr>
              <a:t>15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647700"/>
          </a:xfrm>
          <a:solidFill>
            <a:srgbClr val="333399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4000" b="1" smtClean="0">
                <a:solidFill>
                  <a:srgbClr val="FFFF66"/>
                </a:solidFill>
                <a:latin typeface="Arial Black" pitchFamily="34" charset="0"/>
              </a:rPr>
              <a:t>Epidemiology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86812" cy="5153025"/>
          </a:xfrm>
          <a:solidFill>
            <a:srgbClr val="333399"/>
          </a:solidFill>
          <a:ln>
            <a:solidFill>
              <a:srgbClr val="FFFF66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smtClean="0">
                <a:solidFill>
                  <a:srgbClr val="FFFF66"/>
                </a:solidFill>
                <a:latin typeface="Arial Black" pitchFamily="34" charset="0"/>
              </a:rPr>
              <a:t>Type 1 DM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200" b="1" smtClean="0">
              <a:solidFill>
                <a:srgbClr val="FFFF66"/>
              </a:solidFill>
              <a:latin typeface="Arial Black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smtClean="0">
                <a:latin typeface="Verdana" pitchFamily="34" charset="0"/>
              </a:rPr>
              <a:t>It is due to pancreatic islet </a:t>
            </a:r>
            <a:r>
              <a:rPr lang="el-GR" sz="2400" b="1" smtClean="0">
                <a:latin typeface="Verdana" pitchFamily="34" charset="0"/>
              </a:rPr>
              <a:t>β</a:t>
            </a:r>
            <a:r>
              <a:rPr lang="en-US" sz="2400" b="1" smtClean="0">
                <a:latin typeface="Verdana" pitchFamily="34" charset="0"/>
              </a:rPr>
              <a:t>-cell destruction predominantly by an autoimmune process.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sz="1800" b="1" smtClean="0">
              <a:latin typeface="Verdan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smtClean="0">
                <a:latin typeface="Verdana" pitchFamily="34" charset="0"/>
              </a:rPr>
              <a:t>Usually develops in childhood or early adulthood</a:t>
            </a:r>
          </a:p>
          <a:p>
            <a:pPr lvl="1">
              <a:lnSpc>
                <a:spcPct val="90000"/>
              </a:lnSpc>
            </a:pPr>
            <a:endParaRPr lang="en-US" sz="2400" b="1" smtClean="0">
              <a:latin typeface="Verdan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smtClean="0">
                <a:latin typeface="Verdana" pitchFamily="34" charset="0"/>
              </a:rPr>
              <a:t>It accounts for upto 10% of all DM cases</a:t>
            </a:r>
          </a:p>
          <a:p>
            <a:pPr lvl="1">
              <a:lnSpc>
                <a:spcPct val="90000"/>
              </a:lnSpc>
            </a:pPr>
            <a:endParaRPr lang="en-US" sz="2400" b="1" smtClean="0">
              <a:latin typeface="Verdan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smtClean="0">
                <a:latin typeface="Verdana" pitchFamily="34" charset="0"/>
              </a:rPr>
              <a:t>Develops as a result of the exposure of a genetically susceptible individual to an environmental agent</a:t>
            </a:r>
          </a:p>
          <a:p>
            <a:pPr lvl="1">
              <a:lnSpc>
                <a:spcPct val="90000"/>
              </a:lnSpc>
            </a:pPr>
            <a:endParaRPr lang="en-US" sz="2400" b="1" smtClean="0">
              <a:latin typeface="Verdan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4199A-5E45-4882-A0D5-78376C3971A6}" type="slidenum">
              <a:rPr lang="ar-SA"/>
              <a:pPr>
                <a:defRPr/>
              </a:pPr>
              <a:t>16</a:t>
            </a:fld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111750"/>
          </a:xfrm>
          <a:solidFill>
            <a:srgbClr val="333399"/>
          </a:solidFill>
          <a:ln>
            <a:solidFill>
              <a:srgbClr val="FFFF66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000" b="1" u="sng" smtClean="0">
                <a:solidFill>
                  <a:srgbClr val="FFFF66"/>
                </a:solidFill>
                <a:latin typeface="Arial Black" pitchFamily="34" charset="0"/>
              </a:rPr>
              <a:t>Type 2 DM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u="sng" smtClean="0">
              <a:solidFill>
                <a:srgbClr val="FFFF66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Verdana" pitchFamily="34" charset="0"/>
              </a:rPr>
              <a:t>It results from insulin resistance with a defect in compensatory insulin secretion.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Verdana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Verdana" pitchFamily="34" charset="0"/>
              </a:rPr>
              <a:t>Insulin may be low, normal or high!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Verdana" pitchFamily="34" charset="0"/>
              </a:rPr>
              <a:t>About 30% of the Type 2 DM patients are 	  undiagnosed (they do not know that they have the disease) because symptoms are mild.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Verdana" pitchFamily="34" charset="0"/>
              </a:rPr>
              <a:t>It accounts for up to 90% of all DM cases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de-DE" sz="2400" b="1" smtClean="0">
              <a:latin typeface="Verdan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02585-977E-4DAB-A73B-396155BBCEB6}" type="slidenum">
              <a:rPr lang="ar-SA"/>
              <a:pPr>
                <a:defRPr/>
              </a:pPr>
              <a:t>17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059737" cy="792162"/>
          </a:xfrm>
          <a:solidFill>
            <a:srgbClr val="333399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4000" b="1" smtClean="0">
                <a:solidFill>
                  <a:srgbClr val="FFFF66"/>
                </a:solidFill>
                <a:latin typeface="Arial Black" pitchFamily="34" charset="0"/>
              </a:rPr>
              <a:t>Risk Factors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064500" cy="4065587"/>
          </a:xfrm>
          <a:solidFill>
            <a:srgbClr val="333399"/>
          </a:solidFill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2800" b="1" u="sng" smtClean="0">
                <a:solidFill>
                  <a:srgbClr val="FFFF99"/>
                </a:solidFill>
                <a:latin typeface="Arial Black" pitchFamily="34" charset="0"/>
              </a:rPr>
              <a:t>Type 1 DM</a:t>
            </a:r>
          </a:p>
          <a:p>
            <a:endParaRPr lang="en-US" sz="900" b="1" smtClean="0"/>
          </a:p>
          <a:p>
            <a:pPr lvl="1"/>
            <a:r>
              <a:rPr lang="en-US" sz="2400" b="1" smtClean="0"/>
              <a:t>   </a:t>
            </a:r>
            <a:r>
              <a:rPr lang="en-US" sz="3600" b="1" smtClean="0">
                <a:solidFill>
                  <a:srgbClr val="FF6600"/>
                </a:solidFill>
              </a:rPr>
              <a:t>Genetic predisposition</a:t>
            </a:r>
          </a:p>
          <a:p>
            <a:pPr lvl="2"/>
            <a:r>
              <a:rPr lang="en-US" sz="3200" b="1" smtClean="0"/>
              <a:t>In an individual with a genetic predisposition, an event such as </a:t>
            </a:r>
            <a:r>
              <a:rPr lang="en-US" sz="3200" b="1" smtClean="0">
                <a:solidFill>
                  <a:schemeClr val="folHlink"/>
                </a:solidFill>
              </a:rPr>
              <a:t>virus</a:t>
            </a:r>
            <a:r>
              <a:rPr lang="en-US" sz="3200" b="1" smtClean="0"/>
              <a:t> </a:t>
            </a:r>
            <a:r>
              <a:rPr lang="en-US" sz="3200" b="1" smtClean="0">
                <a:solidFill>
                  <a:schemeClr val="folHlink"/>
                </a:solidFill>
              </a:rPr>
              <a:t>or toxin</a:t>
            </a:r>
            <a:r>
              <a:rPr lang="en-US" sz="3200" b="1" smtClean="0"/>
              <a:t> triggers autoimmune destruction of </a:t>
            </a:r>
            <a:r>
              <a:rPr lang="en-US" sz="3200" b="1" smtClean="0">
                <a:latin typeface="Symbol" pitchFamily="18" charset="2"/>
              </a:rPr>
              <a:t>b</a:t>
            </a:r>
            <a:r>
              <a:rPr lang="en-US" sz="3200" b="1" smtClean="0"/>
              <a:t>-cells probably over a period of several years.</a:t>
            </a:r>
          </a:p>
          <a:p>
            <a:pPr lvl="1">
              <a:buFontTx/>
              <a:buNone/>
            </a:pPr>
            <a:endParaRPr lang="en-US" sz="360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62828-9414-4B1B-86C6-01BF9BF46422}" type="slidenum">
              <a:rPr lang="ar-SA"/>
              <a:pPr>
                <a:defRPr/>
              </a:pPr>
              <a:t>18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476250"/>
            <a:ext cx="4895850" cy="647700"/>
          </a:xfrm>
          <a:solidFill>
            <a:srgbClr val="333399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4000" b="1" smtClean="0">
                <a:solidFill>
                  <a:srgbClr val="FFFF66"/>
                </a:solidFill>
                <a:latin typeface="Arial Black" pitchFamily="34" charset="0"/>
              </a:rPr>
              <a:t>Risk Factors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610600" cy="4568825"/>
          </a:xfrm>
          <a:solidFill>
            <a:srgbClr val="333399"/>
          </a:solidFill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b="1" u="sng" smtClean="0">
                <a:solidFill>
                  <a:srgbClr val="FFFF99"/>
                </a:solidFill>
                <a:latin typeface="Arial Black" pitchFamily="34" charset="0"/>
              </a:rPr>
              <a:t>Type 2 DM</a:t>
            </a:r>
          </a:p>
          <a:p>
            <a:endParaRPr lang="en-US" sz="1400" b="1" smtClean="0">
              <a:solidFill>
                <a:srgbClr val="FFFF99"/>
              </a:solidFill>
              <a:latin typeface="Arial Black" pitchFamily="34" charset="0"/>
            </a:endParaRPr>
          </a:p>
          <a:p>
            <a:pPr lvl="1"/>
            <a:r>
              <a:rPr lang="en-US" sz="3200" b="1" smtClean="0"/>
              <a:t>   </a:t>
            </a:r>
            <a:r>
              <a:rPr lang="en-US" b="1" smtClean="0"/>
              <a:t>Family History</a:t>
            </a:r>
          </a:p>
          <a:p>
            <a:pPr lvl="1"/>
            <a:r>
              <a:rPr lang="en-US" b="1" smtClean="0"/>
              <a:t>   Obesity</a:t>
            </a:r>
          </a:p>
          <a:p>
            <a:pPr lvl="1"/>
            <a:r>
              <a:rPr lang="en-US" b="1" smtClean="0"/>
              <a:t>   Habitual physical inactivity</a:t>
            </a:r>
          </a:p>
          <a:p>
            <a:pPr lvl="1"/>
            <a:r>
              <a:rPr lang="en-US" b="1" smtClean="0"/>
              <a:t>   Previously identified impaired glucose tolerance  </a:t>
            </a:r>
          </a:p>
          <a:p>
            <a:pPr lvl="1">
              <a:buFontTx/>
              <a:buNone/>
            </a:pPr>
            <a:r>
              <a:rPr lang="en-US" b="1" smtClean="0"/>
              <a:t>      (IGT) or impaired fasting glucose (IFG)</a:t>
            </a:r>
          </a:p>
          <a:p>
            <a:pPr lvl="1"/>
            <a:r>
              <a:rPr lang="en-US" b="1" smtClean="0"/>
              <a:t>   Hypertension</a:t>
            </a:r>
          </a:p>
          <a:p>
            <a:pPr lvl="1"/>
            <a:r>
              <a:rPr lang="en-US" b="1" smtClean="0"/>
              <a:t>   Hyperlipidemia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1F9A6-823F-47E8-B57A-A4A91134840E}" type="slidenum">
              <a:rPr lang="ar-SA"/>
              <a:pPr>
                <a:defRPr/>
              </a:pPr>
              <a:t>19</a:t>
            </a:fld>
            <a:endParaRPr lang="en-US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8280400" cy="5545138"/>
          </a:xfrm>
          <a:prstGeom prst="rect">
            <a:avLst/>
          </a:prstGeom>
          <a:noFill/>
          <a:ln w="28575" algn="ctr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D43B7-F294-4C9F-9E0F-811787265338}" type="slidenum">
              <a:rPr lang="ar-SA"/>
              <a:pPr>
                <a:defRPr/>
              </a:pPr>
              <a:t>2</a:t>
            </a:fld>
            <a:endParaRPr lang="en-US"/>
          </a:p>
        </p:txBody>
      </p:sp>
      <p:pic>
        <p:nvPicPr>
          <p:cNvPr id="4099" name="Picture 2" descr="Pancrea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8175" y="1268413"/>
            <a:ext cx="4752975" cy="3168650"/>
          </a:xfrm>
          <a:ln>
            <a:solidFill>
              <a:srgbClr val="99FF99"/>
            </a:solidFill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5040313" cy="765175"/>
          </a:xfrm>
          <a:solidFill>
            <a:srgbClr val="333399"/>
          </a:solidFill>
          <a:ln>
            <a:solidFill>
              <a:srgbClr val="FFFF66"/>
            </a:solidFill>
          </a:ln>
        </p:spPr>
        <p:txBody>
          <a:bodyPr/>
          <a:lstStyle/>
          <a:p>
            <a:r>
              <a:rPr lang="en-GB" sz="3600" b="1" smtClean="0">
                <a:solidFill>
                  <a:srgbClr val="FFFF66"/>
                </a:solidFill>
                <a:latin typeface="Arial Black" pitchFamily="34" charset="0"/>
              </a:rPr>
              <a:t>What is diabetes</a:t>
            </a:r>
            <a:r>
              <a:rPr lang="de-DE" sz="3600" b="1" smtClean="0">
                <a:solidFill>
                  <a:srgbClr val="FFFF66"/>
                </a:solidFill>
                <a:latin typeface="Arial Black" pitchFamily="34" charset="0"/>
              </a:rPr>
              <a:t>?</a:t>
            </a:r>
            <a:endParaRPr lang="en-GB" sz="3600" b="1" smtClean="0">
              <a:solidFill>
                <a:srgbClr val="FFFF66"/>
              </a:solidFill>
              <a:latin typeface="Arial Black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23850" y="4581525"/>
            <a:ext cx="8497888" cy="1296988"/>
          </a:xfrm>
          <a:prstGeom prst="rect">
            <a:avLst/>
          </a:prstGeom>
          <a:solidFill>
            <a:srgbClr val="3333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Verdana" pitchFamily="34" charset="0"/>
              </a:rPr>
              <a:t>Diabetes mellitus (DM) is a chronic condition that is characterised by raised blood glucose levels </a:t>
            </a:r>
            <a:r>
              <a:rPr lang="de-DE" sz="2400">
                <a:latin typeface="Verdana" pitchFamily="34" charset="0"/>
              </a:rPr>
              <a:t>(Hyperglycemia)</a:t>
            </a:r>
            <a:r>
              <a:rPr lang="en-US" sz="2400">
                <a:solidFill>
                  <a:schemeClr val="tx1"/>
                </a:solidFill>
                <a:latin typeface="Verdana" pitchFamily="34" charset="0"/>
              </a:rPr>
              <a:t>. </a:t>
            </a:r>
          </a:p>
          <a:p>
            <a:pPr marL="342900" indent="-342900" algn="l" rtl="0" eaLnBrk="0" hangingPunct="0">
              <a:spcBef>
                <a:spcPct val="20000"/>
              </a:spcBef>
              <a:buFont typeface="Wingdings" pitchFamily="2" charset="2"/>
              <a:buNone/>
            </a:pPr>
            <a:endParaRPr lang="en-US" sz="240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 typeface="Wingdings" pitchFamily="2" charset="2"/>
              <a:buNone/>
            </a:pPr>
            <a:endParaRPr lang="en-US" sz="2400" b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6D528-1E7B-423B-90B5-B92687250889}" type="slidenum">
              <a:rPr lang="ar-SA"/>
              <a:pPr>
                <a:defRPr/>
              </a:pPr>
              <a:t>20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6769100" cy="719138"/>
          </a:xfrm>
          <a:solidFill>
            <a:srgbClr val="333399"/>
          </a:solidFill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>Carbohydrate Metabolism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359775" cy="4741862"/>
          </a:xfrm>
          <a:solidFill>
            <a:srgbClr val="333399"/>
          </a:solidFill>
          <a:ln>
            <a:solidFill>
              <a:srgbClr val="FFFF66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1400" b="1" smtClean="0">
              <a:solidFill>
                <a:srgbClr val="FF99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b="1" smtClean="0">
                <a:latin typeface="Verdana" pitchFamily="34" charset="0"/>
              </a:rPr>
              <a:t>Carbohydrates are metabolized in the body   to glucose.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000" b="1" smtClean="0">
              <a:latin typeface="Verdan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smtClean="0">
                <a:latin typeface="Verdana" pitchFamily="34" charset="0"/>
              </a:rPr>
              <a:t>CNS uses glucose as its primary energy source. This is independent of insulin.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000" b="1" smtClean="0">
              <a:latin typeface="Verdan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smtClean="0">
                <a:latin typeface="Verdana" pitchFamily="34" charset="0"/>
              </a:rPr>
              <a:t> Glucose is taken by the muscle to produce energy (insulin required).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000" b="1" smtClean="0">
              <a:latin typeface="Verdan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smtClean="0">
                <a:latin typeface="Verdana" pitchFamily="34" charset="0"/>
              </a:rPr>
              <a:t> Glucose is stored in the liver as glycogen and in adipose tissues as fat.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000" b="1" smtClean="0">
              <a:latin typeface="Verdan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smtClean="0">
                <a:latin typeface="Verdana" pitchFamily="34" charset="0"/>
              </a:rPr>
              <a:t>Insulin is produced and stored by the  </a:t>
            </a:r>
            <a:r>
              <a:rPr lang="el-GR" sz="2400" b="1" smtClean="0">
                <a:latin typeface="Verdana" pitchFamily="34" charset="0"/>
              </a:rPr>
              <a:t>β</a:t>
            </a:r>
            <a:r>
              <a:rPr lang="en-US" sz="2400" b="1" smtClean="0">
                <a:latin typeface="Verdana" pitchFamily="34" charset="0"/>
              </a:rPr>
              <a:t>-cells of the pancreas </a:t>
            </a:r>
          </a:p>
          <a:p>
            <a:pPr lvl="1">
              <a:lnSpc>
                <a:spcPct val="90000"/>
              </a:lnSpc>
            </a:pPr>
            <a:endParaRPr lang="en-US" sz="2400" smtClean="0">
              <a:latin typeface="Verdan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50D88-6237-4D15-8C9D-72F8E35EEB5A}" type="slidenum">
              <a:rPr lang="ar-SA"/>
              <a:pPr>
                <a:defRPr/>
              </a:pPr>
              <a:t>21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60350"/>
            <a:ext cx="8812213" cy="692150"/>
          </a:xfrm>
          <a:solidFill>
            <a:srgbClr val="333399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>Carbohydrate Metabolism (Cont’d)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85225" cy="4824412"/>
          </a:xfrm>
          <a:solidFill>
            <a:srgbClr val="333399"/>
          </a:solidFill>
          <a:ln>
            <a:solidFill>
              <a:srgbClr val="FFFF66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Char char="–"/>
            </a:pPr>
            <a:r>
              <a:rPr lang="en-US" sz="2400" b="1" smtClean="0">
                <a:solidFill>
                  <a:srgbClr val="FFFF66"/>
                </a:solidFill>
                <a:latin typeface="Arial Black" pitchFamily="34" charset="0"/>
              </a:rPr>
              <a:t>Postprandial glucose metabolism in normal </a:t>
            </a:r>
            <a:r>
              <a:rPr lang="en-US" sz="2400" b="1" u="sng" smtClean="0">
                <a:solidFill>
                  <a:srgbClr val="FFFF66"/>
                </a:solidFill>
                <a:latin typeface="Arial Black" pitchFamily="34" charset="0"/>
              </a:rPr>
              <a:t>individuals:</a:t>
            </a:r>
          </a:p>
          <a:p>
            <a:pPr lvl="1">
              <a:lnSpc>
                <a:spcPct val="90000"/>
              </a:lnSpc>
            </a:pPr>
            <a:r>
              <a:rPr lang="en-US" sz="2400" b="1" smtClean="0">
                <a:latin typeface="Verdana" pitchFamily="34" charset="0"/>
              </a:rPr>
              <a:t>After food is ingested, blood glucose concs rise and stimulate insulin release.</a:t>
            </a:r>
          </a:p>
          <a:p>
            <a:pPr lvl="1">
              <a:lnSpc>
                <a:spcPct val="90000"/>
              </a:lnSpc>
            </a:pPr>
            <a:endParaRPr lang="en-US" sz="2400" b="1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Char char="–"/>
            </a:pPr>
            <a:r>
              <a:rPr lang="en-US" sz="2400" b="1" u="sng" smtClean="0">
                <a:solidFill>
                  <a:srgbClr val="FFFF66"/>
                </a:solidFill>
                <a:latin typeface="Arial Black" pitchFamily="34" charset="0"/>
              </a:rPr>
              <a:t>Insulin action:</a:t>
            </a:r>
          </a:p>
          <a:p>
            <a:pPr lvl="2">
              <a:lnSpc>
                <a:spcPct val="90000"/>
              </a:lnSpc>
              <a:buFontTx/>
              <a:buChar char="–"/>
            </a:pPr>
            <a:r>
              <a:rPr lang="en-US" b="1" smtClean="0">
                <a:latin typeface="Verdana" pitchFamily="34" charset="0"/>
              </a:rPr>
              <a:t>    glucose uptake by the tissues</a:t>
            </a:r>
          </a:p>
          <a:p>
            <a:pPr lvl="2">
              <a:lnSpc>
                <a:spcPct val="90000"/>
              </a:lnSpc>
              <a:buFontTx/>
              <a:buChar char="–"/>
            </a:pPr>
            <a:r>
              <a:rPr lang="en-US" b="1" smtClean="0">
                <a:latin typeface="Verdana" pitchFamily="34" charset="0"/>
              </a:rPr>
              <a:t>    liver glycogen formation and   glycogen  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b="1" smtClean="0">
                <a:latin typeface="Verdana" pitchFamily="34" charset="0"/>
              </a:rPr>
              <a:t>      breakdown</a:t>
            </a:r>
          </a:p>
          <a:p>
            <a:pPr lvl="2">
              <a:lnSpc>
                <a:spcPct val="90000"/>
              </a:lnSpc>
              <a:buFontTx/>
              <a:buChar char="–"/>
            </a:pPr>
            <a:r>
              <a:rPr lang="en-US" b="1" smtClean="0">
                <a:latin typeface="Verdana" pitchFamily="34" charset="0"/>
              </a:rPr>
              <a:t>    lipid synthesis and inhibits fatty acid 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b="1" smtClean="0">
                <a:latin typeface="Verdana" pitchFamily="34" charset="0"/>
              </a:rPr>
              <a:t>      breakdown to ketone bodies</a:t>
            </a:r>
          </a:p>
          <a:p>
            <a:pPr lvl="2">
              <a:lnSpc>
                <a:spcPct val="90000"/>
              </a:lnSpc>
              <a:buFontTx/>
              <a:buChar char="–"/>
            </a:pPr>
            <a:r>
              <a:rPr lang="en-US" b="1" smtClean="0">
                <a:latin typeface="Verdana" pitchFamily="34" charset="0"/>
              </a:rPr>
              <a:t>Promotes protein synthesis</a:t>
            </a:r>
          </a:p>
        </p:txBody>
      </p:sp>
      <p:sp>
        <p:nvSpPr>
          <p:cNvPr id="23557" name="AutoShape 4"/>
          <p:cNvSpPr>
            <a:spLocks noChangeArrowheads="1"/>
          </p:cNvSpPr>
          <p:nvPr/>
        </p:nvSpPr>
        <p:spPr bwMode="auto">
          <a:xfrm>
            <a:off x="1476375" y="3644900"/>
            <a:ext cx="215900" cy="288925"/>
          </a:xfrm>
          <a:prstGeom prst="upArrow">
            <a:avLst>
              <a:gd name="adj1" fmla="val 50000"/>
              <a:gd name="adj2" fmla="val 33456"/>
            </a:avLst>
          </a:prstGeom>
          <a:solidFill>
            <a:schemeClr val="folHlink"/>
          </a:solidFill>
          <a:ln w="9525" algn="ctr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endParaRPr lang="ar-IQ"/>
          </a:p>
        </p:txBody>
      </p:sp>
      <p:sp>
        <p:nvSpPr>
          <p:cNvPr id="23558" name="AutoShape 5"/>
          <p:cNvSpPr>
            <a:spLocks noChangeArrowheads="1"/>
          </p:cNvSpPr>
          <p:nvPr/>
        </p:nvSpPr>
        <p:spPr bwMode="auto">
          <a:xfrm>
            <a:off x="1476375" y="4076700"/>
            <a:ext cx="215900" cy="288925"/>
          </a:xfrm>
          <a:prstGeom prst="upArrow">
            <a:avLst>
              <a:gd name="adj1" fmla="val 50000"/>
              <a:gd name="adj2" fmla="val 33456"/>
            </a:avLst>
          </a:prstGeom>
          <a:solidFill>
            <a:schemeClr val="folHlink"/>
          </a:solidFill>
          <a:ln w="9525" algn="ctr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endParaRPr lang="ar-IQ"/>
          </a:p>
        </p:txBody>
      </p:sp>
      <p:sp>
        <p:nvSpPr>
          <p:cNvPr id="23559" name="AutoShape 6"/>
          <p:cNvSpPr>
            <a:spLocks noChangeArrowheads="1"/>
          </p:cNvSpPr>
          <p:nvPr/>
        </p:nvSpPr>
        <p:spPr bwMode="auto">
          <a:xfrm rot="10800000">
            <a:off x="6804025" y="4076700"/>
            <a:ext cx="215900" cy="288925"/>
          </a:xfrm>
          <a:prstGeom prst="upArrow">
            <a:avLst>
              <a:gd name="adj1" fmla="val 50000"/>
              <a:gd name="adj2" fmla="val 33456"/>
            </a:avLst>
          </a:prstGeom>
          <a:solidFill>
            <a:schemeClr val="folHlink"/>
          </a:solidFill>
          <a:ln w="9525" algn="ctr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endParaRPr lang="ar-IQ"/>
          </a:p>
        </p:txBody>
      </p:sp>
      <p:sp>
        <p:nvSpPr>
          <p:cNvPr id="23560" name="AutoShape 7"/>
          <p:cNvSpPr>
            <a:spLocks noChangeArrowheads="1"/>
          </p:cNvSpPr>
          <p:nvPr/>
        </p:nvSpPr>
        <p:spPr bwMode="auto">
          <a:xfrm>
            <a:off x="1476375" y="4797425"/>
            <a:ext cx="215900" cy="288925"/>
          </a:xfrm>
          <a:prstGeom prst="upArrow">
            <a:avLst>
              <a:gd name="adj1" fmla="val 50000"/>
              <a:gd name="adj2" fmla="val 33456"/>
            </a:avLst>
          </a:prstGeom>
          <a:solidFill>
            <a:schemeClr val="folHlink"/>
          </a:solidFill>
          <a:ln w="9525" algn="ctr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endParaRPr lang="ar-IQ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B7FBA-A54F-47D7-BFF4-57E2ED662B4D}" type="slidenum">
              <a:rPr lang="ar-SA"/>
              <a:pPr>
                <a:defRPr/>
              </a:pPr>
              <a:t>22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5976938" cy="836612"/>
          </a:xfrm>
          <a:solidFill>
            <a:srgbClr val="333399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3200" b="1" smtClean="0">
                <a:solidFill>
                  <a:srgbClr val="FFFF00"/>
                </a:solidFill>
                <a:latin typeface="Arial Black" pitchFamily="34" charset="0"/>
              </a:rPr>
              <a:t>Carbohydrate Metabolism (Cont’d)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424863" cy="4968875"/>
          </a:xfrm>
          <a:solidFill>
            <a:srgbClr val="000080"/>
          </a:solidFill>
          <a:ln>
            <a:solidFill>
              <a:srgbClr val="FFFF66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700" b="1" u="sng" smtClean="0">
                <a:solidFill>
                  <a:srgbClr val="FFFF66"/>
                </a:solidFill>
                <a:latin typeface="Arial Black" pitchFamily="34" charset="0"/>
              </a:rPr>
              <a:t>Fasting glucose metabolism in normal individuals:</a:t>
            </a:r>
          </a:p>
          <a:p>
            <a:pPr>
              <a:lnSpc>
                <a:spcPct val="80000"/>
              </a:lnSpc>
            </a:pPr>
            <a:endParaRPr lang="en-US" sz="1200" b="1" u="sng" smtClean="0">
              <a:solidFill>
                <a:srgbClr val="FFFF66"/>
              </a:solidFill>
              <a:latin typeface="Arial Black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000" b="1" smtClean="0">
                <a:latin typeface="Verdana" pitchFamily="34" charset="0"/>
              </a:rPr>
              <a:t>In the fasting state, insulin release is inhibited.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b="1" smtClean="0">
              <a:latin typeface="Verdana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000" b="1" smtClean="0">
                <a:latin typeface="Verdana" pitchFamily="34" charset="0"/>
              </a:rPr>
              <a:t>Hormones that promote an increase in blood glucose are released:</a:t>
            </a:r>
          </a:p>
          <a:p>
            <a:pPr lvl="2">
              <a:lnSpc>
                <a:spcPct val="80000"/>
              </a:lnSpc>
            </a:pPr>
            <a:r>
              <a:rPr lang="en-US" sz="1800" b="1" smtClean="0">
                <a:solidFill>
                  <a:schemeClr val="tx2"/>
                </a:solidFill>
                <a:latin typeface="Verdana" pitchFamily="34" charset="0"/>
              </a:rPr>
              <a:t>Glucagon, epinephrine, growth hormone, glucocorticoids, and thyroid hormones.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en-US" sz="1800" b="1" smtClean="0">
              <a:solidFill>
                <a:schemeClr val="tx2"/>
              </a:solidFill>
              <a:latin typeface="Verdana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000" b="1" smtClean="0">
                <a:latin typeface="Verdana" pitchFamily="34" charset="0"/>
              </a:rPr>
              <a:t>Glycogenolysis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b="1" smtClean="0">
              <a:latin typeface="Verdana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000" b="1" smtClean="0">
                <a:latin typeface="Verdana" pitchFamily="34" charset="0"/>
              </a:rPr>
              <a:t>Gluconeogenesis: AA are transported from muscle to liver and converted to glucose.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b="1" smtClean="0">
              <a:latin typeface="Verdana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000" b="1" smtClean="0">
                <a:latin typeface="Verdana" pitchFamily="34" charset="0"/>
              </a:rPr>
              <a:t>TG are broken down into free FAs as an alternative fuel source.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en-US" sz="2000" b="1" smtClean="0">
              <a:latin typeface="Verdan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F98EC-4FB3-45A6-AE2F-C4217308A45E}" type="slidenum">
              <a:rPr lang="ar-SA"/>
              <a:pPr>
                <a:defRPr/>
              </a:pPr>
              <a:t>23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404813"/>
            <a:ext cx="5041900" cy="719137"/>
          </a:xfrm>
          <a:solidFill>
            <a:srgbClr val="333399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  <a:latin typeface="Arial Black" pitchFamily="34" charset="0"/>
              </a:rPr>
              <a:t>Pathophysiology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10600" cy="3600450"/>
          </a:xfrm>
          <a:solidFill>
            <a:srgbClr val="000080"/>
          </a:solidFill>
          <a:ln>
            <a:solidFill>
              <a:srgbClr val="FFFF66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smtClean="0">
                <a:solidFill>
                  <a:srgbClr val="FFFF66"/>
                </a:solidFill>
                <a:latin typeface="Arial Black" pitchFamily="34" charset="0"/>
              </a:rPr>
              <a:t>Type 1 DM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200" b="1" smtClean="0">
              <a:solidFill>
                <a:srgbClr val="FFFF66"/>
              </a:solidFill>
              <a:latin typeface="Arial Black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b="1" smtClean="0"/>
              <a:t>Type 1 DM is characterized by an absolute deficiency of insulin due to immune- mediated destruction of the pancreatic </a:t>
            </a:r>
            <a:r>
              <a:rPr lang="en-US" b="1" smtClean="0">
                <a:latin typeface="Symbol" pitchFamily="18" charset="2"/>
              </a:rPr>
              <a:t>b</a:t>
            </a:r>
            <a:r>
              <a:rPr lang="en-US" b="1" smtClean="0"/>
              <a:t>-cells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lvl="1">
              <a:lnSpc>
                <a:spcPct val="90000"/>
              </a:lnSpc>
            </a:pPr>
            <a:r>
              <a:rPr lang="en-US" b="1" smtClean="0"/>
              <a:t>In rare cases the </a:t>
            </a:r>
            <a:r>
              <a:rPr lang="en-US" b="1" smtClean="0">
                <a:latin typeface="Symbol" pitchFamily="18" charset="2"/>
              </a:rPr>
              <a:t>b</a:t>
            </a:r>
            <a:r>
              <a:rPr lang="en-US" b="1" smtClean="0"/>
              <a:t>-cell destruction is not due to immune mediated reaction (idiopathic type 1 DM) </a:t>
            </a:r>
          </a:p>
          <a:p>
            <a:pPr lvl="1">
              <a:lnSpc>
                <a:spcPct val="90000"/>
              </a:lnSpc>
            </a:pPr>
            <a:endParaRPr lang="en-US" b="1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DFB6A-CED2-410B-8BBF-561C5BB3D069}" type="slidenum">
              <a:rPr lang="ar-SA"/>
              <a:pPr>
                <a:defRPr/>
              </a:pPr>
              <a:t>24</a:t>
            </a:fld>
            <a:endParaRPr lang="en-US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2667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endParaRPr lang="ar-IQ"/>
          </a:p>
        </p:txBody>
      </p:sp>
      <p:pic>
        <p:nvPicPr>
          <p:cNvPr id="26628" name="Picture 3" descr="Type I Diabetes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11188" y="333375"/>
            <a:ext cx="7993062" cy="59944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3363F-0607-438D-808B-51AB9E84BA51}" type="slidenum">
              <a:rPr lang="ar-SA"/>
              <a:pPr>
                <a:defRPr/>
              </a:pPr>
              <a:t>25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576262"/>
          </a:xfrm>
          <a:solidFill>
            <a:srgbClr val="000080"/>
          </a:solidFill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  <a:latin typeface="Arial Black" pitchFamily="34" charset="0"/>
              </a:rPr>
              <a:t>Pathophysiology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029200"/>
          </a:xfrm>
          <a:solidFill>
            <a:srgbClr val="003366"/>
          </a:solidFill>
          <a:ln>
            <a:solidFill>
              <a:srgbClr val="FFFF66"/>
            </a:solidFill>
          </a:ln>
        </p:spPr>
        <p:txBody>
          <a:bodyPr/>
          <a:lstStyle/>
          <a:p>
            <a:pPr marL="533400" indent="-533400">
              <a:lnSpc>
                <a:spcPct val="90000"/>
              </a:lnSpc>
            </a:pPr>
            <a:endParaRPr lang="en-US" sz="2400" b="1" smtClean="0">
              <a:solidFill>
                <a:srgbClr val="FFFF99"/>
              </a:solidFill>
              <a:latin typeface="Arial Black" pitchFamily="34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en-US" sz="2800" b="1" smtClean="0">
                <a:solidFill>
                  <a:srgbClr val="FFFF99"/>
                </a:solidFill>
                <a:latin typeface="Arial Black" pitchFamily="34" charset="0"/>
              </a:rPr>
              <a:t>Type 1 DM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sz="1000" b="1" smtClean="0">
              <a:solidFill>
                <a:srgbClr val="FFFF99"/>
              </a:solidFill>
              <a:latin typeface="Arial Black" pitchFamily="34" charset="0"/>
            </a:endParaRPr>
          </a:p>
          <a:p>
            <a:pPr marL="914400" lvl="1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smtClean="0">
                <a:latin typeface="Arial Black" pitchFamily="34" charset="0"/>
              </a:rPr>
              <a:t>There are four stages in the development of Type 1 DM</a:t>
            </a:r>
            <a:r>
              <a:rPr lang="de-DE" sz="2400" b="1" smtClean="0">
                <a:latin typeface="Arial Black" pitchFamily="34" charset="0"/>
              </a:rPr>
              <a:t>: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>
              <a:latin typeface="Arial Black" pitchFamily="34" charset="0"/>
            </a:endParaRPr>
          </a:p>
          <a:p>
            <a:pPr marL="1295400" lvl="2" indent="-381000">
              <a:lnSpc>
                <a:spcPct val="90000"/>
              </a:lnSpc>
              <a:buClr>
                <a:srgbClr val="FFCCFF"/>
              </a:buClr>
              <a:buFontTx/>
              <a:buAutoNum type="arabicPeriod"/>
            </a:pPr>
            <a:r>
              <a:rPr lang="en-US" b="1" smtClean="0"/>
              <a:t>   </a:t>
            </a:r>
            <a:r>
              <a:rPr lang="en-US" sz="2000" b="1" smtClean="0">
                <a:latin typeface="Verdana" pitchFamily="34" charset="0"/>
              </a:rPr>
              <a:t>Preclinical period with positive </a:t>
            </a:r>
            <a:r>
              <a:rPr lang="en-US" sz="2000" b="1" smtClean="0">
                <a:latin typeface="Symbol" pitchFamily="18" charset="2"/>
              </a:rPr>
              <a:t>b</a:t>
            </a:r>
            <a:r>
              <a:rPr lang="en-US" sz="2000" b="1" smtClean="0">
                <a:latin typeface="Verdana" pitchFamily="34" charset="0"/>
              </a:rPr>
              <a:t>-cell antibodies</a:t>
            </a:r>
          </a:p>
          <a:p>
            <a:pPr marL="1295400" lvl="2" indent="-381000">
              <a:lnSpc>
                <a:spcPct val="90000"/>
              </a:lnSpc>
              <a:buClr>
                <a:srgbClr val="FFCCFF"/>
              </a:buClr>
              <a:buFontTx/>
              <a:buNone/>
            </a:pPr>
            <a:endParaRPr lang="en-US" sz="2000" b="1" smtClean="0">
              <a:latin typeface="Verdana" pitchFamily="34" charset="0"/>
            </a:endParaRPr>
          </a:p>
          <a:p>
            <a:pPr marL="1295400" lvl="2" indent="-381000">
              <a:lnSpc>
                <a:spcPct val="90000"/>
              </a:lnSpc>
              <a:buClr>
                <a:srgbClr val="FFCCFF"/>
              </a:buClr>
              <a:buFontTx/>
              <a:buAutoNum type="arabicPeriod" startAt="2"/>
            </a:pPr>
            <a:r>
              <a:rPr lang="en-US" sz="2000" b="1" smtClean="0">
                <a:latin typeface="Verdana" pitchFamily="34" charset="0"/>
              </a:rPr>
              <a:t>   Hyperglycemia when 80-90% of the </a:t>
            </a:r>
          </a:p>
          <a:p>
            <a:pPr marL="1295400" lvl="2" indent="-381000">
              <a:lnSpc>
                <a:spcPct val="90000"/>
              </a:lnSpc>
              <a:buClr>
                <a:srgbClr val="FFCCFF"/>
              </a:buClr>
              <a:buFontTx/>
              <a:buNone/>
            </a:pPr>
            <a:r>
              <a:rPr lang="en-US" sz="2000" b="1" smtClean="0">
                <a:latin typeface="Verdana" pitchFamily="34" charset="0"/>
              </a:rPr>
              <a:t>       </a:t>
            </a:r>
            <a:r>
              <a:rPr lang="el-GR" sz="2000" b="1" smtClean="0">
                <a:latin typeface="Verdana" pitchFamily="34" charset="0"/>
              </a:rPr>
              <a:t>β</a:t>
            </a:r>
            <a:r>
              <a:rPr lang="en-US" sz="2000" b="1" smtClean="0">
                <a:latin typeface="Verdana" pitchFamily="34" charset="0"/>
              </a:rPr>
              <a:t>- cells  are destroyed.</a:t>
            </a:r>
          </a:p>
          <a:p>
            <a:pPr marL="1295400" lvl="2" indent="-381000">
              <a:lnSpc>
                <a:spcPct val="90000"/>
              </a:lnSpc>
              <a:buClr>
                <a:srgbClr val="FFCCFF"/>
              </a:buClr>
              <a:buFontTx/>
              <a:buNone/>
            </a:pPr>
            <a:endParaRPr lang="en-US" sz="2000" b="1" smtClean="0">
              <a:latin typeface="Verdana" pitchFamily="34" charset="0"/>
            </a:endParaRPr>
          </a:p>
          <a:p>
            <a:pPr marL="1295400" lvl="2" indent="-381000">
              <a:lnSpc>
                <a:spcPct val="90000"/>
              </a:lnSpc>
              <a:buClr>
                <a:srgbClr val="FFCCFF"/>
              </a:buClr>
              <a:buFontTx/>
              <a:buAutoNum type="arabicPeriod" startAt="3"/>
            </a:pPr>
            <a:r>
              <a:rPr lang="en-US" sz="2000" b="1" smtClean="0">
                <a:latin typeface="Verdana" pitchFamily="34" charset="0"/>
              </a:rPr>
              <a:t>   Transient remission (honeymoon phase).</a:t>
            </a:r>
          </a:p>
          <a:p>
            <a:pPr marL="1295400" lvl="2" indent="-381000">
              <a:lnSpc>
                <a:spcPct val="90000"/>
              </a:lnSpc>
              <a:buClr>
                <a:srgbClr val="FFCCFF"/>
              </a:buClr>
              <a:buFontTx/>
              <a:buNone/>
            </a:pPr>
            <a:endParaRPr lang="en-US" sz="2000" b="1" smtClean="0">
              <a:latin typeface="Verdana" pitchFamily="34" charset="0"/>
            </a:endParaRPr>
          </a:p>
          <a:p>
            <a:pPr marL="1295400" lvl="2" indent="-381000">
              <a:lnSpc>
                <a:spcPct val="90000"/>
              </a:lnSpc>
              <a:buClr>
                <a:srgbClr val="FFCCFF"/>
              </a:buClr>
              <a:buFontTx/>
              <a:buAutoNum type="arabicPeriod" startAt="3"/>
            </a:pPr>
            <a:r>
              <a:rPr lang="en-US" sz="2000" b="1" smtClean="0">
                <a:latin typeface="Verdana" pitchFamily="34" charset="0"/>
              </a:rPr>
              <a:t>   Establishment of the disease</a:t>
            </a:r>
            <a:r>
              <a:rPr lang="en-US" sz="2000" b="1" smtClean="0"/>
              <a:t> 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61CA4-84E3-40C6-8C45-2F129CBB1638}" type="slidenum">
              <a:rPr lang="ar-SA"/>
              <a:pPr>
                <a:defRPr/>
              </a:pPr>
              <a:t>26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647700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>Pathophysiology</a:t>
            </a:r>
          </a:p>
        </p:txBody>
      </p:sp>
      <p:sp>
        <p:nvSpPr>
          <p:cNvPr id="28676" name="Text Box 18"/>
          <p:cNvSpPr txBox="1">
            <a:spLocks noChangeArrowheads="1"/>
          </p:cNvSpPr>
          <p:nvPr/>
        </p:nvSpPr>
        <p:spPr bwMode="auto">
          <a:xfrm>
            <a:off x="3644900" y="6324600"/>
            <a:ext cx="160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000" b="0">
                <a:solidFill>
                  <a:schemeClr val="bg1"/>
                </a:solidFill>
                <a:latin typeface="Arial" pitchFamily="34" charset="0"/>
              </a:rPr>
              <a:t>Time (years)</a:t>
            </a:r>
          </a:p>
        </p:txBody>
      </p:sp>
      <p:sp>
        <p:nvSpPr>
          <p:cNvPr id="28677" name="Text Box 25"/>
          <p:cNvSpPr txBox="1">
            <a:spLocks noChangeArrowheads="1"/>
          </p:cNvSpPr>
          <p:nvPr/>
        </p:nvSpPr>
        <p:spPr bwMode="auto">
          <a:xfrm>
            <a:off x="838200" y="6248400"/>
            <a:ext cx="706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000" b="0">
                <a:solidFill>
                  <a:schemeClr val="bg1"/>
                </a:solidFill>
                <a:latin typeface="Arial" pitchFamily="34" charset="0"/>
              </a:rPr>
              <a:t>Birth</a:t>
            </a:r>
          </a:p>
        </p:txBody>
      </p:sp>
      <p:pic>
        <p:nvPicPr>
          <p:cNvPr id="28678" name="Picture 2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1125538"/>
            <a:ext cx="6553200" cy="502602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E612D-9B8F-4FF6-9488-C7B5F49FC1C3}" type="slidenum">
              <a:rPr lang="ar-SA"/>
              <a:pPr>
                <a:defRPr/>
              </a:pPr>
              <a:t>27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647700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3200" b="1" smtClean="0">
                <a:solidFill>
                  <a:srgbClr val="FFFF00"/>
                </a:solidFill>
                <a:latin typeface="Arial Black" pitchFamily="34" charset="0"/>
              </a:rPr>
              <a:t>Pathophysiology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610600" cy="3600450"/>
          </a:xfrm>
          <a:solidFill>
            <a:srgbClr val="000080"/>
          </a:solidFill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2800" b="1" smtClean="0">
                <a:solidFill>
                  <a:srgbClr val="FFFF99"/>
                </a:solidFill>
                <a:latin typeface="Arial Black" pitchFamily="34" charset="0"/>
              </a:rPr>
              <a:t>Type 2 DM</a:t>
            </a:r>
          </a:p>
          <a:p>
            <a:endParaRPr lang="en-US" sz="1200" b="1" smtClean="0"/>
          </a:p>
          <a:p>
            <a:pPr lvl="1"/>
            <a:r>
              <a:rPr lang="en-US" sz="2400" b="1" smtClean="0"/>
              <a:t>Type 2 DM is characterized by the presence of both insulin resistance (tissue insensitivity) and some degree of insulin deficiency or </a:t>
            </a:r>
            <a:r>
              <a:rPr lang="en-US" sz="2400" b="1" smtClean="0">
                <a:latin typeface="Symbol" pitchFamily="18" charset="2"/>
              </a:rPr>
              <a:t>b</a:t>
            </a:r>
            <a:r>
              <a:rPr lang="en-US" sz="2400" b="1" smtClean="0"/>
              <a:t>- cell dysfunction</a:t>
            </a:r>
          </a:p>
          <a:p>
            <a:pPr lvl="1">
              <a:buFontTx/>
              <a:buNone/>
            </a:pPr>
            <a:endParaRPr lang="en-US" sz="2400" b="1" smtClean="0"/>
          </a:p>
          <a:p>
            <a:pPr lvl="1"/>
            <a:r>
              <a:rPr lang="en-US" sz="2400" b="1" smtClean="0"/>
              <a:t>Type 2 DM occurs when a diabetogenic lifestyle (excessive calories, inadequate caloric expenditure and obesity) is superimposed upon a susceptible genotype   </a:t>
            </a:r>
          </a:p>
          <a:p>
            <a:pPr lvl="1"/>
            <a:endParaRPr lang="en-US" sz="24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6D096-C9AD-441D-8141-2A7529E6BD58}" type="slidenum">
              <a:rPr lang="ar-SA"/>
              <a:pPr>
                <a:defRPr/>
              </a:pPr>
              <a:t>28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503237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2800" b="1" smtClean="0">
                <a:solidFill>
                  <a:srgbClr val="FFFF00"/>
                </a:solidFill>
                <a:latin typeface="Arial Black" pitchFamily="34" charset="0"/>
              </a:rPr>
              <a:t>Pathophysiology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2808287" cy="576262"/>
          </a:xfrm>
        </p:spPr>
        <p:txBody>
          <a:bodyPr/>
          <a:lstStyle/>
          <a:p>
            <a:r>
              <a:rPr lang="en-US" sz="2800" b="1" u="sng" smtClean="0">
                <a:solidFill>
                  <a:srgbClr val="FFFF99"/>
                </a:solidFill>
                <a:latin typeface="Arial Black" pitchFamily="34" charset="0"/>
              </a:rPr>
              <a:t>Type 2 DM</a:t>
            </a:r>
            <a:endParaRPr lang="en-US" sz="2800" u="sng" smtClean="0">
              <a:solidFill>
                <a:srgbClr val="FFFF99"/>
              </a:solidFill>
              <a:latin typeface="Arial Black" pitchFamily="34" charset="0"/>
            </a:endParaRP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1371600" y="4495800"/>
            <a:ext cx="7391400" cy="1752600"/>
          </a:xfrm>
          <a:prstGeom prst="rect">
            <a:avLst/>
          </a:prstGeom>
          <a:solidFill>
            <a:srgbClr val="33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endParaRPr lang="ar-IQ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1371600" y="2514600"/>
            <a:ext cx="7391400" cy="17526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endParaRPr lang="ar-IQ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0" y="3068638"/>
            <a:ext cx="1258888" cy="74136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2000">
                <a:solidFill>
                  <a:srgbClr val="003399"/>
                </a:solidFill>
                <a:latin typeface="Times New Roman" pitchFamily="18" charset="0"/>
              </a:rPr>
              <a:t>Glucose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2000">
                <a:solidFill>
                  <a:srgbClr val="003399"/>
                </a:solidFill>
                <a:latin typeface="Times New Roman" pitchFamily="18" charset="0"/>
              </a:rPr>
              <a:t>mg/dL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–"/>
            </a:pPr>
            <a:endParaRPr lang="en-US" sz="2000" b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0" y="4581525"/>
            <a:ext cx="1295400" cy="1655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2000">
                <a:solidFill>
                  <a:srgbClr val="003399"/>
                </a:solidFill>
                <a:latin typeface="Times New Roman" pitchFamily="18" charset="0"/>
              </a:rPr>
              <a:t>Relative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1800">
                <a:solidFill>
                  <a:srgbClr val="003399"/>
                </a:solidFill>
                <a:latin typeface="Symbol" pitchFamily="18" charset="2"/>
              </a:rPr>
              <a:t>b</a:t>
            </a:r>
            <a:r>
              <a:rPr lang="en-US" sz="2000">
                <a:solidFill>
                  <a:srgbClr val="003399"/>
                </a:solidFill>
                <a:latin typeface="Times New Roman" pitchFamily="18" charset="0"/>
              </a:rPr>
              <a:t>- cell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2000">
                <a:solidFill>
                  <a:srgbClr val="003399"/>
                </a:solidFill>
                <a:latin typeface="Times New Roman" pitchFamily="18" charset="0"/>
              </a:rPr>
              <a:t>Function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2000">
                <a:solidFill>
                  <a:srgbClr val="003399"/>
                </a:solidFill>
                <a:latin typeface="Times New Roman" pitchFamily="18" charset="0"/>
              </a:rPr>
              <a:t>%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–"/>
            </a:pPr>
            <a:endParaRPr lang="en-US" sz="2000" b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457200" y="464820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250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200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150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100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50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–"/>
            </a:pPr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1371600" y="54864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30731" name="Freeform 10"/>
          <p:cNvSpPr>
            <a:spLocks/>
          </p:cNvSpPr>
          <p:nvPr/>
        </p:nvSpPr>
        <p:spPr bwMode="auto">
          <a:xfrm>
            <a:off x="1770063" y="4803775"/>
            <a:ext cx="6315075" cy="1289050"/>
          </a:xfrm>
          <a:custGeom>
            <a:avLst/>
            <a:gdLst>
              <a:gd name="T0" fmla="*/ 0 w 3978"/>
              <a:gd name="T1" fmla="*/ 667842198 h 812"/>
              <a:gd name="T2" fmla="*/ 347781576 w 3978"/>
              <a:gd name="T3" fmla="*/ 209173799 h 812"/>
              <a:gd name="T4" fmla="*/ 393144378 w 3978"/>
              <a:gd name="T5" fmla="*/ 161290001 h 812"/>
              <a:gd name="T6" fmla="*/ 531753830 w 3978"/>
              <a:gd name="T7" fmla="*/ 115927202 h 812"/>
              <a:gd name="T8" fmla="*/ 783769394 w 3978"/>
              <a:gd name="T9" fmla="*/ 0 h 812"/>
              <a:gd name="T10" fmla="*/ 1983364069 w 3978"/>
              <a:gd name="T11" fmla="*/ 22682199 h 812"/>
              <a:gd name="T12" fmla="*/ 2147483647 w 3978"/>
              <a:gd name="T13" fmla="*/ 115927202 h 812"/>
              <a:gd name="T14" fmla="*/ 2147483647 w 3978"/>
              <a:gd name="T15" fmla="*/ 299897809 h 812"/>
              <a:gd name="T16" fmla="*/ 2147483647 w 3978"/>
              <a:gd name="T17" fmla="*/ 322580002 h 812"/>
              <a:gd name="T18" fmla="*/ 2147483647 w 3978"/>
              <a:gd name="T19" fmla="*/ 345262195 h 812"/>
              <a:gd name="T20" fmla="*/ 2147483647 w 3978"/>
              <a:gd name="T21" fmla="*/ 438507254 h 812"/>
              <a:gd name="T22" fmla="*/ 2147483647 w 3978"/>
              <a:gd name="T23" fmla="*/ 715724358 h 812"/>
              <a:gd name="T24" fmla="*/ 2147483647 w 3978"/>
              <a:gd name="T25" fmla="*/ 899696701 h 812"/>
              <a:gd name="T26" fmla="*/ 2147483647 w 3978"/>
              <a:gd name="T27" fmla="*/ 967740106 h 812"/>
              <a:gd name="T28" fmla="*/ 2147483647 w 3978"/>
              <a:gd name="T29" fmla="*/ 1015623854 h 812"/>
              <a:gd name="T30" fmla="*/ 2147483647 w 3978"/>
              <a:gd name="T31" fmla="*/ 1129030057 h 812"/>
              <a:gd name="T32" fmla="*/ 2147483647 w 3978"/>
              <a:gd name="T33" fmla="*/ 1244957210 h 812"/>
              <a:gd name="T34" fmla="*/ 2147483647 w 3978"/>
              <a:gd name="T35" fmla="*/ 1313002202 h 812"/>
              <a:gd name="T36" fmla="*/ 2147483647 w 3978"/>
              <a:gd name="T37" fmla="*/ 1474292154 h 812"/>
              <a:gd name="T38" fmla="*/ 2147483647 w 3978"/>
              <a:gd name="T39" fmla="*/ 1635582105 h 812"/>
              <a:gd name="T40" fmla="*/ 2147483647 w 3978"/>
              <a:gd name="T41" fmla="*/ 1774190260 h 812"/>
              <a:gd name="T42" fmla="*/ 2147483647 w 3978"/>
              <a:gd name="T43" fmla="*/ 1912799606 h 812"/>
              <a:gd name="T44" fmla="*/ 2147483647 w 3978"/>
              <a:gd name="T45" fmla="*/ 2006044566 h 812"/>
              <a:gd name="T46" fmla="*/ 2147483647 w 3978"/>
              <a:gd name="T47" fmla="*/ 2028726759 h 81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978"/>
              <a:gd name="T73" fmla="*/ 0 h 812"/>
              <a:gd name="T74" fmla="*/ 3978 w 3978"/>
              <a:gd name="T75" fmla="*/ 812 h 81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978" h="812">
                <a:moveTo>
                  <a:pt x="0" y="265"/>
                </a:moveTo>
                <a:cubicBezTo>
                  <a:pt x="31" y="180"/>
                  <a:pt x="36" y="108"/>
                  <a:pt x="138" y="83"/>
                </a:cubicBezTo>
                <a:cubicBezTo>
                  <a:pt x="144" y="77"/>
                  <a:pt x="148" y="68"/>
                  <a:pt x="156" y="64"/>
                </a:cubicBezTo>
                <a:cubicBezTo>
                  <a:pt x="173" y="55"/>
                  <a:pt x="211" y="46"/>
                  <a:pt x="211" y="46"/>
                </a:cubicBezTo>
                <a:cubicBezTo>
                  <a:pt x="243" y="25"/>
                  <a:pt x="277" y="18"/>
                  <a:pt x="311" y="0"/>
                </a:cubicBezTo>
                <a:cubicBezTo>
                  <a:pt x="470" y="3"/>
                  <a:pt x="628" y="3"/>
                  <a:pt x="787" y="9"/>
                </a:cubicBezTo>
                <a:cubicBezTo>
                  <a:pt x="836" y="11"/>
                  <a:pt x="869" y="36"/>
                  <a:pt x="915" y="46"/>
                </a:cubicBezTo>
                <a:cubicBezTo>
                  <a:pt x="1017" y="68"/>
                  <a:pt x="1115" y="94"/>
                  <a:pt x="1216" y="119"/>
                </a:cubicBezTo>
                <a:cubicBezTo>
                  <a:pt x="1237" y="124"/>
                  <a:pt x="1259" y="125"/>
                  <a:pt x="1280" y="128"/>
                </a:cubicBezTo>
                <a:cubicBezTo>
                  <a:pt x="1295" y="131"/>
                  <a:pt x="1311" y="133"/>
                  <a:pt x="1326" y="137"/>
                </a:cubicBezTo>
                <a:cubicBezTo>
                  <a:pt x="1365" y="147"/>
                  <a:pt x="1395" y="166"/>
                  <a:pt x="1436" y="174"/>
                </a:cubicBezTo>
                <a:cubicBezTo>
                  <a:pt x="1524" y="240"/>
                  <a:pt x="1602" y="255"/>
                  <a:pt x="1701" y="284"/>
                </a:cubicBezTo>
                <a:cubicBezTo>
                  <a:pt x="1801" y="313"/>
                  <a:pt x="1909" y="340"/>
                  <a:pt x="2012" y="357"/>
                </a:cubicBezTo>
                <a:cubicBezTo>
                  <a:pt x="2092" y="397"/>
                  <a:pt x="1997" y="355"/>
                  <a:pt x="2140" y="384"/>
                </a:cubicBezTo>
                <a:cubicBezTo>
                  <a:pt x="2156" y="387"/>
                  <a:pt x="2170" y="398"/>
                  <a:pt x="2186" y="403"/>
                </a:cubicBezTo>
                <a:cubicBezTo>
                  <a:pt x="2253" y="424"/>
                  <a:pt x="2327" y="438"/>
                  <a:pt x="2396" y="448"/>
                </a:cubicBezTo>
                <a:cubicBezTo>
                  <a:pt x="2457" y="468"/>
                  <a:pt x="2506" y="485"/>
                  <a:pt x="2570" y="494"/>
                </a:cubicBezTo>
                <a:cubicBezTo>
                  <a:pt x="2715" y="542"/>
                  <a:pt x="2525" y="483"/>
                  <a:pt x="2688" y="521"/>
                </a:cubicBezTo>
                <a:cubicBezTo>
                  <a:pt x="2775" y="541"/>
                  <a:pt x="2855" y="574"/>
                  <a:pt x="2944" y="585"/>
                </a:cubicBezTo>
                <a:cubicBezTo>
                  <a:pt x="3027" y="610"/>
                  <a:pt x="3105" y="637"/>
                  <a:pt x="3191" y="649"/>
                </a:cubicBezTo>
                <a:cubicBezTo>
                  <a:pt x="3263" y="670"/>
                  <a:pt x="3337" y="692"/>
                  <a:pt x="3411" y="704"/>
                </a:cubicBezTo>
                <a:cubicBezTo>
                  <a:pt x="3482" y="729"/>
                  <a:pt x="3555" y="748"/>
                  <a:pt x="3630" y="759"/>
                </a:cubicBezTo>
                <a:cubicBezTo>
                  <a:pt x="3706" y="784"/>
                  <a:pt x="3768" y="789"/>
                  <a:pt x="3850" y="796"/>
                </a:cubicBezTo>
                <a:cubicBezTo>
                  <a:pt x="3916" y="812"/>
                  <a:pt x="3874" y="805"/>
                  <a:pt x="3978" y="8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0" eaLnBrk="0" hangingPunct="0"/>
            <a:endParaRPr lang="ar-IQ"/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6096000" y="4800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180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-cell failure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–"/>
            </a:pPr>
            <a:endParaRPr 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33" name="Line 12"/>
          <p:cNvSpPr>
            <a:spLocks noChangeShapeType="1"/>
          </p:cNvSpPr>
          <p:nvPr/>
        </p:nvSpPr>
        <p:spPr bwMode="auto">
          <a:xfrm flipV="1">
            <a:off x="5562600" y="5029200"/>
            <a:ext cx="838200" cy="381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30734" name="Rectangle 13"/>
          <p:cNvSpPr>
            <a:spLocks noChangeArrowheads="1"/>
          </p:cNvSpPr>
          <p:nvPr/>
        </p:nvSpPr>
        <p:spPr bwMode="auto">
          <a:xfrm>
            <a:off x="457200" y="266700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300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250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200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150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100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50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–"/>
            </a:pPr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35" name="Line 14"/>
          <p:cNvSpPr>
            <a:spLocks noChangeShapeType="1"/>
          </p:cNvSpPr>
          <p:nvPr/>
        </p:nvSpPr>
        <p:spPr bwMode="auto">
          <a:xfrm>
            <a:off x="1371600" y="36576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30736" name="Freeform 15"/>
          <p:cNvSpPr>
            <a:spLocks/>
          </p:cNvSpPr>
          <p:nvPr/>
        </p:nvSpPr>
        <p:spPr bwMode="auto">
          <a:xfrm>
            <a:off x="1828800" y="2667000"/>
            <a:ext cx="6545263" cy="1238250"/>
          </a:xfrm>
          <a:custGeom>
            <a:avLst/>
            <a:gdLst>
              <a:gd name="T0" fmla="*/ 0 w 4123"/>
              <a:gd name="T1" fmla="*/ 1965722053 h 780"/>
              <a:gd name="T2" fmla="*/ 299897780 w 4123"/>
              <a:gd name="T3" fmla="*/ 1852315851 h 780"/>
              <a:gd name="T4" fmla="*/ 1451609820 w 4123"/>
              <a:gd name="T5" fmla="*/ 1736388700 h 780"/>
              <a:gd name="T6" fmla="*/ 1796870692 w 4123"/>
              <a:gd name="T7" fmla="*/ 1665824347 h 780"/>
              <a:gd name="T8" fmla="*/ 2142132755 w 4123"/>
              <a:gd name="T9" fmla="*/ 1575098354 h 780"/>
              <a:gd name="T10" fmla="*/ 2147483647 w 4123"/>
              <a:gd name="T11" fmla="*/ 1481851808 h 780"/>
              <a:gd name="T12" fmla="*/ 2147483647 w 4123"/>
              <a:gd name="T13" fmla="*/ 1275199060 h 780"/>
              <a:gd name="T14" fmla="*/ 2147483647 w 4123"/>
              <a:gd name="T15" fmla="*/ 1020662565 h 780"/>
              <a:gd name="T16" fmla="*/ 2147483647 w 4123"/>
              <a:gd name="T17" fmla="*/ 997981960 h 780"/>
              <a:gd name="T18" fmla="*/ 2147483647 w 4123"/>
              <a:gd name="T19" fmla="*/ 836692010 h 780"/>
              <a:gd name="T20" fmla="*/ 2147483647 w 4123"/>
              <a:gd name="T21" fmla="*/ 791329013 h 780"/>
              <a:gd name="T22" fmla="*/ 2147483647 w 4123"/>
              <a:gd name="T23" fmla="*/ 723285610 h 780"/>
              <a:gd name="T24" fmla="*/ 2147483647 w 4123"/>
              <a:gd name="T25" fmla="*/ 630039064 h 780"/>
              <a:gd name="T26" fmla="*/ 2147483647 w 4123"/>
              <a:gd name="T27" fmla="*/ 491431307 h 780"/>
              <a:gd name="T28" fmla="*/ 2147483647 w 4123"/>
              <a:gd name="T29" fmla="*/ 375504057 h 780"/>
              <a:gd name="T30" fmla="*/ 2147483647 w 4123"/>
              <a:gd name="T31" fmla="*/ 307459065 h 780"/>
              <a:gd name="T32" fmla="*/ 2147483647 w 4123"/>
              <a:gd name="T33" fmla="*/ 262096267 h 780"/>
              <a:gd name="T34" fmla="*/ 2147483647 w 4123"/>
              <a:gd name="T35" fmla="*/ 78124050 h 780"/>
              <a:gd name="T36" fmla="*/ 2147483647 w 4123"/>
              <a:gd name="T37" fmla="*/ 7561263 h 7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123"/>
              <a:gd name="T58" fmla="*/ 0 h 780"/>
              <a:gd name="T59" fmla="*/ 4123 w 4123"/>
              <a:gd name="T60" fmla="*/ 780 h 78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123" h="780">
                <a:moveTo>
                  <a:pt x="0" y="780"/>
                </a:moveTo>
                <a:cubicBezTo>
                  <a:pt x="41" y="752"/>
                  <a:pt x="69" y="743"/>
                  <a:pt x="119" y="735"/>
                </a:cubicBezTo>
                <a:cubicBezTo>
                  <a:pt x="292" y="669"/>
                  <a:pt x="307" y="696"/>
                  <a:pt x="576" y="689"/>
                </a:cubicBezTo>
                <a:cubicBezTo>
                  <a:pt x="621" y="678"/>
                  <a:pt x="669" y="675"/>
                  <a:pt x="713" y="661"/>
                </a:cubicBezTo>
                <a:cubicBezTo>
                  <a:pt x="762" y="646"/>
                  <a:pt x="799" y="633"/>
                  <a:pt x="850" y="625"/>
                </a:cubicBezTo>
                <a:cubicBezTo>
                  <a:pt x="944" y="579"/>
                  <a:pt x="1051" y="608"/>
                  <a:pt x="1152" y="588"/>
                </a:cubicBezTo>
                <a:cubicBezTo>
                  <a:pt x="1387" y="474"/>
                  <a:pt x="1627" y="511"/>
                  <a:pt x="1893" y="506"/>
                </a:cubicBezTo>
                <a:cubicBezTo>
                  <a:pt x="2031" y="483"/>
                  <a:pt x="2163" y="414"/>
                  <a:pt x="2304" y="405"/>
                </a:cubicBezTo>
                <a:cubicBezTo>
                  <a:pt x="2380" y="400"/>
                  <a:pt x="2457" y="399"/>
                  <a:pt x="2533" y="396"/>
                </a:cubicBezTo>
                <a:cubicBezTo>
                  <a:pt x="2598" y="383"/>
                  <a:pt x="2634" y="369"/>
                  <a:pt x="2688" y="332"/>
                </a:cubicBezTo>
                <a:cubicBezTo>
                  <a:pt x="2711" y="316"/>
                  <a:pt x="2743" y="322"/>
                  <a:pt x="2770" y="314"/>
                </a:cubicBezTo>
                <a:cubicBezTo>
                  <a:pt x="2809" y="303"/>
                  <a:pt x="2850" y="300"/>
                  <a:pt x="2889" y="287"/>
                </a:cubicBezTo>
                <a:cubicBezTo>
                  <a:pt x="2927" y="274"/>
                  <a:pt x="2959" y="260"/>
                  <a:pt x="2999" y="250"/>
                </a:cubicBezTo>
                <a:cubicBezTo>
                  <a:pt x="3045" y="219"/>
                  <a:pt x="3119" y="203"/>
                  <a:pt x="3173" y="195"/>
                </a:cubicBezTo>
                <a:cubicBezTo>
                  <a:pt x="3333" y="142"/>
                  <a:pt x="3464" y="154"/>
                  <a:pt x="3648" y="149"/>
                </a:cubicBezTo>
                <a:cubicBezTo>
                  <a:pt x="3743" y="118"/>
                  <a:pt x="3664" y="141"/>
                  <a:pt x="3749" y="122"/>
                </a:cubicBezTo>
                <a:cubicBezTo>
                  <a:pt x="3773" y="116"/>
                  <a:pt x="3822" y="104"/>
                  <a:pt x="3822" y="104"/>
                </a:cubicBezTo>
                <a:cubicBezTo>
                  <a:pt x="3865" y="59"/>
                  <a:pt x="3972" y="43"/>
                  <a:pt x="4032" y="31"/>
                </a:cubicBezTo>
                <a:cubicBezTo>
                  <a:pt x="4061" y="0"/>
                  <a:pt x="4080" y="3"/>
                  <a:pt x="4123" y="3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0" eaLnBrk="0" hangingPunct="0"/>
            <a:endParaRPr lang="ar-IQ"/>
          </a:p>
        </p:txBody>
      </p:sp>
      <p:sp>
        <p:nvSpPr>
          <p:cNvPr id="30737" name="Freeform 16"/>
          <p:cNvSpPr>
            <a:spLocks/>
          </p:cNvSpPr>
          <p:nvPr/>
        </p:nvSpPr>
        <p:spPr bwMode="auto">
          <a:xfrm>
            <a:off x="1770063" y="2540000"/>
            <a:ext cx="6343650" cy="1292225"/>
          </a:xfrm>
          <a:custGeom>
            <a:avLst/>
            <a:gdLst>
              <a:gd name="T0" fmla="*/ 0 w 3996"/>
              <a:gd name="T1" fmla="*/ 2051407366 h 814"/>
              <a:gd name="T2" fmla="*/ 93246577 w 3996"/>
              <a:gd name="T3" fmla="*/ 1935480213 h 814"/>
              <a:gd name="T4" fmla="*/ 254536612 w 3996"/>
              <a:gd name="T5" fmla="*/ 1890117414 h 814"/>
              <a:gd name="T6" fmla="*/ 783769394 w 3996"/>
              <a:gd name="T7" fmla="*/ 1867436809 h 814"/>
              <a:gd name="T8" fmla="*/ 1660783754 w 3996"/>
              <a:gd name="T9" fmla="*/ 1728827463 h 814"/>
              <a:gd name="T10" fmla="*/ 2028726873 w 3996"/>
              <a:gd name="T11" fmla="*/ 1590219307 h 814"/>
              <a:gd name="T12" fmla="*/ 2147483647 w 3996"/>
              <a:gd name="T13" fmla="*/ 1428929356 h 814"/>
              <a:gd name="T14" fmla="*/ 2147483647 w 3996"/>
              <a:gd name="T15" fmla="*/ 1358365002 h 814"/>
              <a:gd name="T16" fmla="*/ 2147483647 w 3996"/>
              <a:gd name="T17" fmla="*/ 1244957211 h 814"/>
              <a:gd name="T18" fmla="*/ 2147483647 w 3996"/>
              <a:gd name="T19" fmla="*/ 1197073463 h 814"/>
              <a:gd name="T20" fmla="*/ 2147483647 w 3996"/>
              <a:gd name="T21" fmla="*/ 1174392857 h 814"/>
              <a:gd name="T22" fmla="*/ 2147483647 w 3996"/>
              <a:gd name="T23" fmla="*/ 1106347865 h 814"/>
              <a:gd name="T24" fmla="*/ 2147483647 w 3996"/>
              <a:gd name="T25" fmla="*/ 1083667259 h 814"/>
              <a:gd name="T26" fmla="*/ 2147483647 w 3996"/>
              <a:gd name="T27" fmla="*/ 967740107 h 814"/>
              <a:gd name="T28" fmla="*/ 2147483647 w 3996"/>
              <a:gd name="T29" fmla="*/ 874495147 h 814"/>
              <a:gd name="T30" fmla="*/ 2147483647 w 3996"/>
              <a:gd name="T31" fmla="*/ 829132150 h 814"/>
              <a:gd name="T32" fmla="*/ 2147483647 w 3996"/>
              <a:gd name="T33" fmla="*/ 690522804 h 814"/>
              <a:gd name="T34" fmla="*/ 2147483647 w 3996"/>
              <a:gd name="T35" fmla="*/ 599797206 h 814"/>
              <a:gd name="T36" fmla="*/ 2147483647 w 3996"/>
              <a:gd name="T37" fmla="*/ 483870053 h 814"/>
              <a:gd name="T38" fmla="*/ 2147483647 w 3996"/>
              <a:gd name="T39" fmla="*/ 367942801 h 814"/>
              <a:gd name="T40" fmla="*/ 2147483647 w 3996"/>
              <a:gd name="T41" fmla="*/ 254536598 h 814"/>
              <a:gd name="T42" fmla="*/ 2147483647 w 3996"/>
              <a:gd name="T43" fmla="*/ 115927202 h 814"/>
              <a:gd name="T44" fmla="*/ 2147483647 w 3996"/>
              <a:gd name="T45" fmla="*/ 45362811 h 814"/>
              <a:gd name="T46" fmla="*/ 2147483647 w 3996"/>
              <a:gd name="T47" fmla="*/ 0 h 8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996"/>
              <a:gd name="T73" fmla="*/ 0 h 814"/>
              <a:gd name="T74" fmla="*/ 3996 w 3996"/>
              <a:gd name="T75" fmla="*/ 814 h 81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996" h="814">
                <a:moveTo>
                  <a:pt x="0" y="814"/>
                </a:moveTo>
                <a:cubicBezTo>
                  <a:pt x="14" y="800"/>
                  <a:pt x="22" y="780"/>
                  <a:pt x="37" y="768"/>
                </a:cubicBezTo>
                <a:cubicBezTo>
                  <a:pt x="43" y="763"/>
                  <a:pt x="99" y="750"/>
                  <a:pt x="101" y="750"/>
                </a:cubicBezTo>
                <a:cubicBezTo>
                  <a:pt x="171" y="745"/>
                  <a:pt x="241" y="744"/>
                  <a:pt x="311" y="741"/>
                </a:cubicBezTo>
                <a:cubicBezTo>
                  <a:pt x="447" y="694"/>
                  <a:pt x="490" y="694"/>
                  <a:pt x="659" y="686"/>
                </a:cubicBezTo>
                <a:cubicBezTo>
                  <a:pt x="707" y="669"/>
                  <a:pt x="757" y="643"/>
                  <a:pt x="805" y="631"/>
                </a:cubicBezTo>
                <a:cubicBezTo>
                  <a:pt x="862" y="593"/>
                  <a:pt x="933" y="588"/>
                  <a:pt x="997" y="567"/>
                </a:cubicBezTo>
                <a:cubicBezTo>
                  <a:pt x="1087" y="537"/>
                  <a:pt x="942" y="587"/>
                  <a:pt x="1061" y="539"/>
                </a:cubicBezTo>
                <a:cubicBezTo>
                  <a:pt x="1104" y="522"/>
                  <a:pt x="1157" y="515"/>
                  <a:pt x="1198" y="494"/>
                </a:cubicBezTo>
                <a:cubicBezTo>
                  <a:pt x="1210" y="488"/>
                  <a:pt x="1222" y="478"/>
                  <a:pt x="1235" y="475"/>
                </a:cubicBezTo>
                <a:cubicBezTo>
                  <a:pt x="1262" y="469"/>
                  <a:pt x="1290" y="469"/>
                  <a:pt x="1317" y="466"/>
                </a:cubicBezTo>
                <a:cubicBezTo>
                  <a:pt x="1344" y="457"/>
                  <a:pt x="1372" y="448"/>
                  <a:pt x="1399" y="439"/>
                </a:cubicBezTo>
                <a:cubicBezTo>
                  <a:pt x="1408" y="436"/>
                  <a:pt x="1427" y="430"/>
                  <a:pt x="1427" y="430"/>
                </a:cubicBezTo>
                <a:cubicBezTo>
                  <a:pt x="1530" y="357"/>
                  <a:pt x="1794" y="386"/>
                  <a:pt x="1875" y="384"/>
                </a:cubicBezTo>
                <a:cubicBezTo>
                  <a:pt x="1990" y="346"/>
                  <a:pt x="1977" y="356"/>
                  <a:pt x="2140" y="347"/>
                </a:cubicBezTo>
                <a:cubicBezTo>
                  <a:pt x="2200" y="327"/>
                  <a:pt x="2128" y="349"/>
                  <a:pt x="2222" y="329"/>
                </a:cubicBezTo>
                <a:cubicBezTo>
                  <a:pt x="2296" y="313"/>
                  <a:pt x="2368" y="288"/>
                  <a:pt x="2442" y="274"/>
                </a:cubicBezTo>
                <a:cubicBezTo>
                  <a:pt x="2485" y="257"/>
                  <a:pt x="2526" y="249"/>
                  <a:pt x="2570" y="238"/>
                </a:cubicBezTo>
                <a:cubicBezTo>
                  <a:pt x="2598" y="209"/>
                  <a:pt x="2633" y="204"/>
                  <a:pt x="2670" y="192"/>
                </a:cubicBezTo>
                <a:cubicBezTo>
                  <a:pt x="2862" y="128"/>
                  <a:pt x="2765" y="155"/>
                  <a:pt x="3082" y="146"/>
                </a:cubicBezTo>
                <a:cubicBezTo>
                  <a:pt x="3122" y="133"/>
                  <a:pt x="3152" y="114"/>
                  <a:pt x="3191" y="101"/>
                </a:cubicBezTo>
                <a:cubicBezTo>
                  <a:pt x="3317" y="16"/>
                  <a:pt x="3554" y="49"/>
                  <a:pt x="3667" y="46"/>
                </a:cubicBezTo>
                <a:cubicBezTo>
                  <a:pt x="3757" y="24"/>
                  <a:pt x="3850" y="33"/>
                  <a:pt x="3941" y="18"/>
                </a:cubicBezTo>
                <a:cubicBezTo>
                  <a:pt x="3959" y="12"/>
                  <a:pt x="3996" y="0"/>
                  <a:pt x="3996" y="0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 rtl="0" eaLnBrk="0" hangingPunct="0"/>
            <a:endParaRPr lang="ar-IQ"/>
          </a:p>
        </p:txBody>
      </p:sp>
      <p:sp>
        <p:nvSpPr>
          <p:cNvPr id="30738" name="Rectangle 17"/>
          <p:cNvSpPr>
            <a:spLocks noChangeArrowheads="1"/>
          </p:cNvSpPr>
          <p:nvPr/>
        </p:nvSpPr>
        <p:spPr bwMode="auto">
          <a:xfrm>
            <a:off x="5105400" y="3657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  <a:latin typeface="Times New Roman" pitchFamily="18" charset="0"/>
              </a:rPr>
              <a:t>Fasting blood glucose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  <a:latin typeface="Times New Roman" pitchFamily="18" charset="0"/>
              </a:rPr>
              <a:t>Post-meal glucose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–"/>
            </a:pPr>
            <a:endParaRPr lang="en-US" sz="1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39" name="Line 18"/>
          <p:cNvSpPr>
            <a:spLocks noChangeShapeType="1"/>
          </p:cNvSpPr>
          <p:nvPr/>
        </p:nvSpPr>
        <p:spPr bwMode="auto">
          <a:xfrm>
            <a:off x="7315200" y="3810000"/>
            <a:ext cx="990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30740" name="Line 19"/>
          <p:cNvSpPr>
            <a:spLocks noChangeShapeType="1"/>
          </p:cNvSpPr>
          <p:nvPr/>
        </p:nvSpPr>
        <p:spPr bwMode="auto">
          <a:xfrm>
            <a:off x="7315200" y="4038600"/>
            <a:ext cx="990600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30741" name="Rectangle 20"/>
          <p:cNvSpPr>
            <a:spLocks noChangeArrowheads="1"/>
          </p:cNvSpPr>
          <p:nvPr/>
        </p:nvSpPr>
        <p:spPr bwMode="auto">
          <a:xfrm>
            <a:off x="3419475" y="6381750"/>
            <a:ext cx="3200400" cy="320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2000">
                <a:solidFill>
                  <a:srgbClr val="003399"/>
                </a:solidFill>
                <a:latin typeface="Times New Roman" pitchFamily="18" charset="0"/>
              </a:rPr>
              <a:t>Years of diabetes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–"/>
            </a:pPr>
            <a:endParaRPr lang="en-US" sz="2000" b="0">
              <a:solidFill>
                <a:srgbClr val="0033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CF779-B296-46A8-8495-2F6CA836314A}" type="slidenum">
              <a:rPr lang="ar-SA"/>
              <a:pPr>
                <a:defRPr/>
              </a:pPr>
              <a:t>29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47700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3200" b="1" smtClean="0">
                <a:solidFill>
                  <a:srgbClr val="FFFF00"/>
                </a:solidFill>
                <a:latin typeface="Arial Black" pitchFamily="34" charset="0"/>
              </a:rPr>
              <a:t>Laboratory Tests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497388"/>
          </a:xfrm>
          <a:solidFill>
            <a:srgbClr val="003366"/>
          </a:solidFill>
          <a:ln>
            <a:solidFill>
              <a:srgbClr val="FFFF66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2800" b="1" u="sng" smtClean="0">
                <a:solidFill>
                  <a:schemeClr val="folHlink"/>
                </a:solidFill>
                <a:latin typeface="Arial Black" pitchFamily="34" charset="0"/>
              </a:rPr>
              <a:t>1. Glucosuria</a:t>
            </a:r>
          </a:p>
          <a:p>
            <a:pPr>
              <a:buFontTx/>
              <a:buNone/>
            </a:pPr>
            <a:endParaRPr lang="en-US" sz="1200" b="1" u="sng" smtClean="0">
              <a:solidFill>
                <a:srgbClr val="CCFFFF"/>
              </a:solidFill>
            </a:endParaRPr>
          </a:p>
          <a:p>
            <a:pPr lvl="1"/>
            <a:r>
              <a:rPr lang="en-US" b="1" smtClean="0">
                <a:solidFill>
                  <a:srgbClr val="FFFF99"/>
                </a:solidFill>
              </a:rPr>
              <a:t>   To detect glucose in urine by a paper strip</a:t>
            </a:r>
          </a:p>
          <a:p>
            <a:pPr lvl="2"/>
            <a:r>
              <a:rPr lang="en-US" b="1" smtClean="0"/>
              <a:t>Semi-quantitative</a:t>
            </a:r>
          </a:p>
          <a:p>
            <a:pPr lvl="2"/>
            <a:r>
              <a:rPr lang="en-US" b="1" smtClean="0"/>
              <a:t>Normal kidney threshold for glucose is essential   </a:t>
            </a:r>
            <a:endParaRPr lang="en-US" sz="3600" smtClean="0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304800" y="4038600"/>
            <a:ext cx="84439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 u="sng">
                <a:solidFill>
                  <a:schemeClr val="folHlink"/>
                </a:solidFill>
              </a:rPr>
              <a:t>2. Ketonuria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•"/>
            </a:pPr>
            <a:endParaRPr lang="en-US" sz="1200" u="sng">
              <a:solidFill>
                <a:schemeClr val="tx1"/>
              </a:solidFill>
              <a:latin typeface="Times New Roman" pitchFamily="18" charset="0"/>
            </a:endParaRP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en-US" sz="2800">
                <a:solidFill>
                  <a:srgbClr val="FFFF99"/>
                </a:solidFill>
                <a:latin typeface="Times New Roman" pitchFamily="18" charset="0"/>
              </a:rPr>
              <a:t>To detect ketonbodies in urine by a paper strip</a:t>
            </a:r>
          </a:p>
          <a:p>
            <a:pPr marL="1143000" lvl="2" indent="-228600" algn="l" rtl="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Semi-quantitative</a:t>
            </a:r>
            <a:endParaRPr lang="en-US" sz="36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AAA4E-3019-478E-81A5-967D55416A7D}" type="slidenum">
              <a:rPr lang="ar-SA"/>
              <a:pPr>
                <a:defRPr/>
              </a:pPr>
              <a:t>3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5124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628775"/>
            <a:ext cx="7993063" cy="4826000"/>
          </a:xfrm>
          <a:ln cap="flat" algn="ctr">
            <a:solidFill>
              <a:srgbClr val="FFFF99"/>
            </a:solidFill>
          </a:ln>
        </p:spPr>
      </p:pic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258888" y="260350"/>
            <a:ext cx="6176962" cy="1076325"/>
          </a:xfrm>
          <a:prstGeom prst="rect">
            <a:avLst/>
          </a:prstGeom>
          <a:solidFill>
            <a:srgbClr val="333399"/>
          </a:solidFill>
          <a:ln w="9525" algn="ctr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en-US" sz="3200">
                <a:solidFill>
                  <a:srgbClr val="FFFF99"/>
                </a:solidFill>
              </a:rPr>
              <a:t>Regulation of Plasma Glucose Level</a:t>
            </a:r>
            <a:endParaRPr lang="de-DE" sz="32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2D68F-07B0-4279-B8F8-244664EF7DB0}" type="slidenum">
              <a:rPr lang="ar-SA"/>
              <a:pPr>
                <a:defRPr/>
              </a:pPr>
              <a:t>30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576262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3200" b="1" smtClean="0">
                <a:solidFill>
                  <a:srgbClr val="FFFF00"/>
                </a:solidFill>
                <a:latin typeface="Arial Black" pitchFamily="34" charset="0"/>
              </a:rPr>
              <a:t>Laboratory Tests (Cont’d)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497388"/>
          </a:xfrm>
          <a:solidFill>
            <a:srgbClr val="003366"/>
          </a:solidFill>
          <a:ln>
            <a:solidFill>
              <a:srgbClr val="FFFF66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2800" b="1" u="sng" smtClean="0">
                <a:solidFill>
                  <a:schemeClr val="folHlink"/>
                </a:solidFill>
                <a:latin typeface="Arial Black" pitchFamily="34" charset="0"/>
              </a:rPr>
              <a:t>3. Fasting blood glucose</a:t>
            </a:r>
          </a:p>
          <a:p>
            <a:pPr>
              <a:buFontTx/>
              <a:buNone/>
            </a:pPr>
            <a:endParaRPr lang="en-US" sz="2800" b="1" u="sng" smtClean="0">
              <a:solidFill>
                <a:schemeClr val="folHlink"/>
              </a:solidFill>
              <a:latin typeface="Arial Black" pitchFamily="34" charset="0"/>
            </a:endParaRPr>
          </a:p>
          <a:p>
            <a:pPr lvl="1"/>
            <a:r>
              <a:rPr lang="en-US" sz="2400" b="1" smtClean="0"/>
              <a:t>Glucose blood concentration in samples obtained after at least 8 hours of the last meal</a:t>
            </a:r>
            <a:r>
              <a:rPr lang="en-US" sz="2400" b="1" smtClean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304800" y="40386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 u="sng">
                <a:solidFill>
                  <a:schemeClr val="folHlink"/>
                </a:solidFill>
              </a:rPr>
              <a:t>4. Random Blood glucose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•"/>
            </a:pPr>
            <a:endParaRPr lang="en-US" sz="1200" u="sng">
              <a:solidFill>
                <a:schemeClr val="folHlink"/>
              </a:solidFill>
              <a:latin typeface="Times New Roman" pitchFamily="18" charset="0"/>
            </a:endParaRP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Glucose blood concentration in samples obtained at any time regardless the time of the last meal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223AC-184A-4DF5-B696-707C7C30D1B7}" type="slidenum">
              <a:rPr lang="ar-SA"/>
              <a:pPr>
                <a:defRPr/>
              </a:pPr>
              <a:t>31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772400" cy="504825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3200" b="1" smtClean="0">
                <a:solidFill>
                  <a:srgbClr val="FFFF00"/>
                </a:solidFill>
                <a:latin typeface="Arial Black" pitchFamily="34" charset="0"/>
              </a:rPr>
              <a:t>Laboratory Tests (Cont’d)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416425"/>
          </a:xfrm>
          <a:solidFill>
            <a:srgbClr val="003366"/>
          </a:solidFill>
          <a:ln>
            <a:solidFill>
              <a:srgbClr val="FFFF66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2800" b="1" u="sng" smtClean="0">
                <a:solidFill>
                  <a:schemeClr val="folHlink"/>
                </a:solidFill>
                <a:latin typeface="Arial Black" pitchFamily="34" charset="0"/>
              </a:rPr>
              <a:t>5. Glucose tolerance test</a:t>
            </a:r>
          </a:p>
          <a:p>
            <a:pPr>
              <a:buFontTx/>
              <a:buNone/>
            </a:pPr>
            <a:endParaRPr lang="en-US" sz="2800" b="1" smtClean="0">
              <a:solidFill>
                <a:srgbClr val="CCFFFF"/>
              </a:solidFill>
              <a:latin typeface="Arial Black" pitchFamily="34" charset="0"/>
            </a:endParaRPr>
          </a:p>
          <a:p>
            <a:pPr lvl="1"/>
            <a:r>
              <a:rPr lang="en-US" sz="2400" b="1" smtClean="0"/>
              <a:t>75 gm of glucose are given to the patient with 300 ml of water after an overnight fast</a:t>
            </a:r>
          </a:p>
          <a:p>
            <a:pPr lvl="3"/>
            <a:endParaRPr lang="en-US" sz="2400" b="1" smtClean="0"/>
          </a:p>
          <a:p>
            <a:pPr lvl="1"/>
            <a:r>
              <a:rPr lang="en-US" sz="2400" b="1" smtClean="0"/>
              <a:t>Blood samples are drawn 1, 2, and 3 hours after taking the glucose</a:t>
            </a:r>
          </a:p>
          <a:p>
            <a:pPr lvl="1"/>
            <a:endParaRPr lang="en-US" sz="2400" b="1" smtClean="0"/>
          </a:p>
          <a:p>
            <a:pPr lvl="1"/>
            <a:r>
              <a:rPr lang="en-US" sz="2400" b="1" smtClean="0"/>
              <a:t>This is a more accurate test for glucose utilization if the fasting glucose is borderline 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178D4-0807-4C2F-B3F1-0E26736F78E3}" type="slidenum">
              <a:rPr lang="ar-SA"/>
              <a:pPr>
                <a:defRPr/>
              </a:pPr>
              <a:t>32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72400" cy="549275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2800" b="1" smtClean="0">
                <a:solidFill>
                  <a:srgbClr val="FFFF00"/>
                </a:solidFill>
                <a:latin typeface="Arial Black" pitchFamily="34" charset="0"/>
              </a:rPr>
              <a:t>Laboratory Tests (Cont’d)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4860925"/>
          </a:xfrm>
          <a:solidFill>
            <a:srgbClr val="003366"/>
          </a:solidFill>
          <a:ln>
            <a:solidFill>
              <a:srgbClr val="FFFF66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u="sng" smtClean="0">
                <a:solidFill>
                  <a:schemeClr val="folHlink"/>
                </a:solidFill>
                <a:latin typeface="Arial Black" pitchFamily="34" charset="0"/>
              </a:rPr>
              <a:t>6. Glycosylated hemoglobin (HbA1C)</a:t>
            </a:r>
          </a:p>
          <a:p>
            <a:pPr>
              <a:lnSpc>
                <a:spcPct val="90000"/>
              </a:lnSpc>
            </a:pPr>
            <a:endParaRPr lang="en-US" sz="2800" b="1" u="sng" smtClean="0">
              <a:solidFill>
                <a:schemeClr val="folHlink"/>
              </a:solidFill>
              <a:latin typeface="Arial Black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smtClean="0"/>
              <a:t>HbA1C is formed by condensation of glucose with free amino groups of the globin component of hemoglobin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lvl="1">
              <a:lnSpc>
                <a:spcPct val="90000"/>
              </a:lnSpc>
            </a:pPr>
            <a:r>
              <a:rPr lang="en-US" sz="2400" b="1" smtClean="0"/>
              <a:t>Normally it comprises 4-6% of the total hemoglobin.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lvl="1">
              <a:lnSpc>
                <a:spcPct val="90000"/>
              </a:lnSpc>
            </a:pPr>
            <a:r>
              <a:rPr lang="en-US" sz="2400" b="1" smtClean="0"/>
              <a:t>Increase in the glucose blood concentration increases the glycated hemoglobin fraction.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lvl="1">
              <a:lnSpc>
                <a:spcPct val="90000"/>
              </a:lnSpc>
            </a:pPr>
            <a:r>
              <a:rPr lang="en-US" sz="2400" b="1" smtClean="0"/>
              <a:t>HbA1C reflects the glycemic state during the preceding 8-12 weeks.  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6A213-94B5-467D-AA16-41A830FDF572}" type="slidenum">
              <a:rPr lang="ar-SA"/>
              <a:pPr>
                <a:defRPr/>
              </a:pPr>
              <a:t>33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576263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2800" b="1" smtClean="0">
                <a:solidFill>
                  <a:srgbClr val="FFFF00"/>
                </a:solidFill>
                <a:latin typeface="Arial Black" pitchFamily="34" charset="0"/>
              </a:rPr>
              <a:t>Laboratory Findings (Cont’d)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964612" cy="3816350"/>
          </a:xfrm>
          <a:solidFill>
            <a:srgbClr val="003366"/>
          </a:solidFill>
          <a:ln>
            <a:solidFill>
              <a:srgbClr val="FFFF66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2800" b="1" u="sng" smtClean="0">
                <a:solidFill>
                  <a:schemeClr val="folHlink"/>
                </a:solidFill>
                <a:latin typeface="Arial Black" pitchFamily="34" charset="0"/>
              </a:rPr>
              <a:t>7. Serum Fructosamine</a:t>
            </a:r>
          </a:p>
          <a:p>
            <a:pPr>
              <a:buFontTx/>
              <a:buNone/>
            </a:pPr>
            <a:endParaRPr lang="en-US" sz="1200" b="1" smtClean="0">
              <a:solidFill>
                <a:schemeClr val="folHlink"/>
              </a:solidFill>
            </a:endParaRPr>
          </a:p>
          <a:p>
            <a:pPr lvl="1"/>
            <a:r>
              <a:rPr lang="en-US" sz="2400" b="1" smtClean="0"/>
              <a:t>Formed by glycosylation of serum protein (mainly albumin)</a:t>
            </a:r>
          </a:p>
          <a:p>
            <a:pPr lvl="1"/>
            <a:endParaRPr lang="en-US" sz="2400" b="1" smtClean="0"/>
          </a:p>
          <a:p>
            <a:pPr lvl="1"/>
            <a:r>
              <a:rPr lang="en-US" sz="2400" b="1" smtClean="0"/>
              <a:t>Since serum albumin has shorter half life than hemoglobin, serum fructosamine  reflects the glycemic state in the preceding 2 weeks</a:t>
            </a:r>
          </a:p>
          <a:p>
            <a:pPr lvl="1"/>
            <a:endParaRPr lang="en-US" sz="2400" b="1" smtClean="0"/>
          </a:p>
          <a:p>
            <a:pPr lvl="1"/>
            <a:r>
              <a:rPr lang="en-US" sz="2400" b="1" smtClean="0"/>
              <a:t>Normal is 1.5 - 2.4 mmole/L when serum albumin is 5 gm/dL.      </a:t>
            </a:r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55C68-81CD-46DC-85EB-112BEA8D557D}" type="slidenum">
              <a:rPr lang="ar-SA"/>
              <a:pPr>
                <a:defRPr/>
              </a:pPr>
              <a:t>34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58813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>Self Monitoring Test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9144000" cy="3463925"/>
          </a:xfrm>
          <a:solidFill>
            <a:srgbClr val="003366"/>
          </a:solidFill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2400" b="1" u="sng" smtClean="0">
                <a:solidFill>
                  <a:srgbClr val="CCFFFF"/>
                </a:solidFill>
                <a:latin typeface="Arial Black" pitchFamily="34" charset="0"/>
              </a:rPr>
              <a:t>Self-monitoring of blood glucose</a:t>
            </a:r>
          </a:p>
          <a:p>
            <a:pPr>
              <a:buFontTx/>
              <a:buNone/>
            </a:pPr>
            <a:endParaRPr lang="en-US" sz="1200" b="1" smtClean="0">
              <a:solidFill>
                <a:srgbClr val="FF9900"/>
              </a:solidFill>
            </a:endParaRPr>
          </a:p>
          <a:p>
            <a:pPr lvl="1"/>
            <a:r>
              <a:rPr lang="en-US" sz="2400" b="1" smtClean="0"/>
              <a:t>Extremely useful for outpatient monitoring specially for patients who need tight control for their glycemic state.</a:t>
            </a:r>
          </a:p>
          <a:p>
            <a:pPr lvl="1">
              <a:buFontTx/>
              <a:buNone/>
            </a:pPr>
            <a:endParaRPr lang="en-US" sz="800" b="1" smtClean="0"/>
          </a:p>
          <a:p>
            <a:pPr lvl="1"/>
            <a:r>
              <a:rPr lang="en-US" sz="2400" b="1" smtClean="0"/>
              <a:t>A portable battery operated device that measures the color intensity produced from adding a drop of blood to a glucose oxidase paper strip.</a:t>
            </a:r>
          </a:p>
          <a:p>
            <a:pPr lvl="1">
              <a:buFontTx/>
              <a:buNone/>
            </a:pPr>
            <a:endParaRPr lang="en-US" sz="800" b="1" smtClean="0"/>
          </a:p>
          <a:p>
            <a:pPr lvl="1"/>
            <a:r>
              <a:rPr lang="en-US" sz="2400" b="1" smtClean="0"/>
              <a:t>e.g.  One Touch, Accu-Chek, DEX, Prestige and Precision.       </a:t>
            </a:r>
          </a:p>
        </p:txBody>
      </p:sp>
      <p:pic>
        <p:nvPicPr>
          <p:cNvPr id="36869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292600"/>
            <a:ext cx="4643438" cy="2565400"/>
          </a:xfrm>
          <a:ln>
            <a:solidFill>
              <a:srgbClr val="FFFF66"/>
            </a:solidFill>
          </a:ln>
        </p:spPr>
      </p:pic>
      <p:pic>
        <p:nvPicPr>
          <p:cNvPr id="36870" name="Picture 6" descr="Blood Te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4643438" y="4292600"/>
            <a:ext cx="4500562" cy="2565400"/>
          </a:xfrm>
          <a:ln cap="flat" algn="ctr">
            <a:solidFill>
              <a:srgbClr val="FFFF66"/>
            </a:solidFill>
          </a:ln>
        </p:spPr>
      </p:pic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7BCFC-1ECF-4D66-99DB-2C3FE3122168}" type="slidenum">
              <a:rPr lang="ar-SA"/>
              <a:pPr>
                <a:defRPr/>
              </a:pPr>
              <a:t>35</a:t>
            </a:fld>
            <a:endParaRPr lang="en-US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04800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endParaRPr lang="ar-IQ"/>
          </a:p>
        </p:txBody>
      </p:sp>
      <p:pic>
        <p:nvPicPr>
          <p:cNvPr id="37892" name="Picture 3" descr="http://rds.yahoo.com/S=96062883/K=Glucometer/v=2/SID=e/l=IVS/SIG=125dr524c/*-http%3A//www.teststreifen-preiswert.de/glucometer-elite-sensor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572000" y="36576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3381375" y="2495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endParaRPr lang="ar-IQ"/>
          </a:p>
        </p:txBody>
      </p:sp>
      <p:pic>
        <p:nvPicPr>
          <p:cNvPr id="37894" name="Picture 5" descr="http://rds.yahoo.com/S=96062883/K=Glucometer/v=2/SID=e/l=IVI/SIG=12ff3katd/*-http%3A//www.hospitalmanagement.net/contractor_images/bayer/4_glucometer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572000" y="0"/>
            <a:ext cx="45720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314325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endParaRPr lang="ar-IQ"/>
          </a:p>
        </p:txBody>
      </p:sp>
      <p:pic>
        <p:nvPicPr>
          <p:cNvPr id="37896" name="Picture 7" descr="http://rds.yahoo.com/S=96062883/K=Glucometer/v=2/SID=e/l=IVS/SIG=125qhjo5s/*-http%3A//www.med-diabetes.de/images/produkte/glucometerelitexl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250825" y="1341438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048BA-506D-4988-BB65-9B3F65097784}" type="slidenum">
              <a:rPr lang="ar-SA"/>
              <a:pPr>
                <a:defRPr/>
              </a:pPr>
              <a:t>36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647700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3200" b="1" smtClean="0">
                <a:solidFill>
                  <a:srgbClr val="FFFF00"/>
                </a:solidFill>
                <a:latin typeface="Arial Black" pitchFamily="34" charset="0"/>
              </a:rPr>
              <a:t>Diagnostic Criteria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860800"/>
            <a:ext cx="8496300" cy="2233613"/>
          </a:xfrm>
          <a:solidFill>
            <a:srgbClr val="003366"/>
          </a:solidFill>
          <a:ln>
            <a:solidFill>
              <a:srgbClr val="FFFF66"/>
            </a:solidFill>
          </a:ln>
        </p:spPr>
        <p:txBody>
          <a:bodyPr/>
          <a:lstStyle/>
          <a:p>
            <a:pPr lvl="1" algn="just">
              <a:buFontTx/>
              <a:buChar char="•"/>
            </a:pPr>
            <a:r>
              <a:rPr lang="en-US" sz="2400" b="1" smtClean="0"/>
              <a:t>Any one test should be confirmed with a second test, most often fasting plasma glucose (FPG).</a:t>
            </a:r>
          </a:p>
          <a:p>
            <a:pPr lvl="1" algn="just">
              <a:buFontTx/>
              <a:buNone/>
            </a:pPr>
            <a:endParaRPr lang="en-US" sz="2400" b="1" smtClean="0"/>
          </a:p>
          <a:p>
            <a:pPr lvl="1">
              <a:buFontTx/>
              <a:buChar char="•"/>
            </a:pPr>
            <a:r>
              <a:rPr lang="en-US" sz="2400" b="1" smtClean="0"/>
              <a:t>This criteria for diagnosis should be confirmed by repeating the test on a different day.</a:t>
            </a:r>
          </a:p>
          <a:p>
            <a:pPr>
              <a:buFontTx/>
              <a:buNone/>
            </a:pPr>
            <a:endParaRPr lang="en-US" sz="2400" b="1" smtClean="0"/>
          </a:p>
          <a:p>
            <a:pPr lvl="1" algn="just">
              <a:buFontTx/>
              <a:buChar char="•"/>
            </a:pPr>
            <a:endParaRPr lang="en-US" sz="2400" b="1" smtClean="0"/>
          </a:p>
          <a:p>
            <a:pPr lvl="1"/>
            <a:endParaRPr lang="en-US" sz="2400" smtClean="0"/>
          </a:p>
        </p:txBody>
      </p:sp>
      <p:pic>
        <p:nvPicPr>
          <p:cNvPr id="3891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052513"/>
            <a:ext cx="8713788" cy="2592387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5CABE-53E6-4564-9995-EA76DA76B618}" type="slidenum">
              <a:rPr lang="ar-SA"/>
              <a:pPr>
                <a:defRPr/>
              </a:pPr>
              <a:t>37</a:t>
            </a:fld>
            <a:endParaRPr lang="en-US"/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8569325" cy="561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B5C66-DC64-4D96-B067-2491FC609FA8}" type="slidenum">
              <a:rPr lang="ar-SA"/>
              <a:pPr>
                <a:defRPr/>
              </a:pPr>
              <a:t>38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792163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3200" b="1" smtClean="0">
                <a:solidFill>
                  <a:srgbClr val="FFFF00"/>
                </a:solidFill>
                <a:latin typeface="Arial Black" pitchFamily="34" charset="0"/>
              </a:rPr>
              <a:t>Clinical Presentation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3529013" cy="4752975"/>
          </a:xfrm>
          <a:solidFill>
            <a:srgbClr val="003366"/>
          </a:solidFill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rgbClr val="CCFFFF"/>
                </a:solidFill>
                <a:latin typeface="Arial Black" pitchFamily="34" charset="0"/>
              </a:rPr>
              <a:t>Type 1 DM</a:t>
            </a:r>
          </a:p>
          <a:p>
            <a:endParaRPr lang="en-US" sz="200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2800" b="1" smtClean="0"/>
              <a:t>Polyuria</a:t>
            </a:r>
          </a:p>
          <a:p>
            <a:pPr>
              <a:buFontTx/>
              <a:buChar char="-"/>
            </a:pPr>
            <a:r>
              <a:rPr lang="en-US" sz="2800" b="1" smtClean="0"/>
              <a:t>Polydipsia</a:t>
            </a:r>
          </a:p>
          <a:p>
            <a:pPr>
              <a:buFontTx/>
              <a:buChar char="-"/>
            </a:pPr>
            <a:r>
              <a:rPr lang="en-US" sz="2800" b="1" smtClean="0"/>
              <a:t>Polyphagia</a:t>
            </a:r>
          </a:p>
          <a:p>
            <a:pPr>
              <a:buFontTx/>
              <a:buChar char="-"/>
            </a:pPr>
            <a:r>
              <a:rPr lang="en-US" sz="2800" b="1" smtClean="0"/>
              <a:t>Weight loss</a:t>
            </a:r>
          </a:p>
          <a:p>
            <a:pPr>
              <a:buFontTx/>
              <a:buChar char="-"/>
            </a:pPr>
            <a:r>
              <a:rPr lang="en-US" sz="2800" b="1" smtClean="0"/>
              <a:t>Weakness</a:t>
            </a:r>
          </a:p>
          <a:p>
            <a:pPr>
              <a:buFontTx/>
              <a:buChar char="-"/>
            </a:pPr>
            <a:r>
              <a:rPr lang="en-US" sz="2800" b="1" smtClean="0"/>
              <a:t>Dry skin</a:t>
            </a:r>
          </a:p>
          <a:p>
            <a:pPr>
              <a:buFontTx/>
              <a:buChar char="-"/>
            </a:pPr>
            <a:r>
              <a:rPr lang="en-US" sz="2800" b="1" smtClean="0"/>
              <a:t>Ketoacidosis</a:t>
            </a:r>
          </a:p>
          <a:p>
            <a:pPr>
              <a:buFontTx/>
              <a:buChar char="-"/>
            </a:pPr>
            <a:endParaRPr lang="en-US" sz="2800" b="1" smtClean="0"/>
          </a:p>
          <a:p>
            <a:pPr>
              <a:buFontTx/>
              <a:buChar char="-"/>
            </a:pPr>
            <a:endParaRPr lang="en-US" sz="2800" b="1" smtClean="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284663" y="1484313"/>
            <a:ext cx="4657725" cy="4752975"/>
          </a:xfrm>
          <a:prstGeom prst="rect">
            <a:avLst/>
          </a:prstGeom>
          <a:solidFill>
            <a:srgbClr val="0033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FontTx/>
              <a:buChar char="•"/>
            </a:pPr>
            <a:r>
              <a:rPr lang="en-US" sz="3600">
                <a:solidFill>
                  <a:srgbClr val="CCFFFF"/>
                </a:solidFill>
              </a:rPr>
              <a:t>Type 2 DM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2000" b="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Patients can be asymptomatic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Polyuria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Polydipsia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Polyphagia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Fatigue 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Weight loss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Most patients are discovered while performing urine glucose screening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endParaRPr lang="en-US" sz="3200" b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F73B1-681F-44F0-97A9-DDFE8892810A}" type="slidenum">
              <a:rPr lang="ar-SA"/>
              <a:pPr>
                <a:defRPr/>
              </a:pPr>
              <a:t>39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679450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>Treatment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569325" cy="4464050"/>
          </a:xfrm>
          <a:solidFill>
            <a:srgbClr val="333399"/>
          </a:solidFill>
          <a:ln>
            <a:solidFill>
              <a:srgbClr val="FFFF66"/>
            </a:solidFill>
          </a:ln>
        </p:spPr>
        <p:txBody>
          <a:bodyPr/>
          <a:lstStyle/>
          <a:p>
            <a:pPr>
              <a:buFontTx/>
              <a:buChar char="-"/>
            </a:pPr>
            <a:r>
              <a:rPr lang="en-US" sz="2800" b="1" smtClean="0"/>
              <a:t>Relieve symptoms</a:t>
            </a:r>
          </a:p>
          <a:p>
            <a:pPr>
              <a:buFontTx/>
              <a:buChar char="-"/>
            </a:pPr>
            <a:r>
              <a:rPr lang="en-US" sz="2800" b="1" smtClean="0"/>
              <a:t>Reduce mortality</a:t>
            </a:r>
          </a:p>
          <a:p>
            <a:pPr>
              <a:buFontTx/>
              <a:buChar char="-"/>
            </a:pPr>
            <a:r>
              <a:rPr lang="en-US" sz="2800" b="1" smtClean="0"/>
              <a:t>Improve quality of life</a:t>
            </a:r>
          </a:p>
          <a:p>
            <a:pPr>
              <a:buFontTx/>
              <a:buChar char="-"/>
            </a:pPr>
            <a:r>
              <a:rPr lang="en-US" sz="2800" b="1" smtClean="0"/>
              <a:t>Reduce the risk of microvascular and macrovascular disease complications</a:t>
            </a:r>
          </a:p>
          <a:p>
            <a:pPr lvl="1">
              <a:buFontTx/>
              <a:buChar char="-"/>
            </a:pPr>
            <a:r>
              <a:rPr lang="en-US" sz="2400" b="1" u="sng" smtClean="0">
                <a:solidFill>
                  <a:srgbClr val="FFFF66"/>
                </a:solidFill>
                <a:latin typeface="Arial Black" pitchFamily="34" charset="0"/>
              </a:rPr>
              <a:t>Macrovascular complications:</a:t>
            </a:r>
            <a:r>
              <a:rPr lang="en-US" sz="2000" b="1" smtClean="0">
                <a:solidFill>
                  <a:srgbClr val="FFFFCC"/>
                </a:solidFill>
              </a:rPr>
              <a:t>  </a:t>
            </a:r>
          </a:p>
          <a:p>
            <a:pPr lvl="1">
              <a:buFontTx/>
              <a:buNone/>
            </a:pPr>
            <a:r>
              <a:rPr lang="en-US" sz="2000" b="1" smtClean="0"/>
              <a:t>    Coronary heart disease, stroke and peripheral vascular disease</a:t>
            </a:r>
          </a:p>
          <a:p>
            <a:pPr lvl="1">
              <a:buFontTx/>
              <a:buChar char="-"/>
            </a:pPr>
            <a:r>
              <a:rPr lang="en-US" sz="2400" b="1" u="sng" smtClean="0">
                <a:solidFill>
                  <a:srgbClr val="FFFF66"/>
                </a:solidFill>
                <a:latin typeface="Arial Black" pitchFamily="34" charset="0"/>
              </a:rPr>
              <a:t>Microvascular Complications:</a:t>
            </a:r>
            <a:r>
              <a:rPr lang="en-US" sz="2000" b="1" smtClean="0">
                <a:solidFill>
                  <a:srgbClr val="FFFF66"/>
                </a:solidFill>
              </a:rPr>
              <a:t> </a:t>
            </a:r>
          </a:p>
          <a:p>
            <a:pPr lvl="1">
              <a:buFontTx/>
              <a:buNone/>
            </a:pPr>
            <a:r>
              <a:rPr lang="en-US" sz="2000" b="1" smtClean="0"/>
              <a:t>     Retinopathy, nephropathy and neuropathy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2843213" y="1196975"/>
            <a:ext cx="3960812" cy="5794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3200">
                <a:solidFill>
                  <a:schemeClr val="tx1"/>
                </a:solidFill>
              </a:rPr>
              <a:t>Desired outcome</a:t>
            </a:r>
            <a:endParaRPr lang="de-DE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89176-6F85-4E64-8850-D210EB5317B3}" type="slidenum">
              <a:rPr lang="ar-SA"/>
              <a:pPr>
                <a:defRPr/>
              </a:pPr>
              <a:t>4</a:t>
            </a:fld>
            <a:endParaRPr lang="en-US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628775"/>
            <a:ext cx="8351837" cy="4981575"/>
          </a:xfrm>
          <a:ln>
            <a:solidFill>
              <a:srgbClr val="FFFF99"/>
            </a:solidFill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331913" y="260350"/>
            <a:ext cx="6176962" cy="1076325"/>
          </a:xfrm>
          <a:prstGeom prst="rect">
            <a:avLst/>
          </a:prstGeom>
          <a:solidFill>
            <a:srgbClr val="3333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en-US" sz="3200">
                <a:solidFill>
                  <a:srgbClr val="FFFF99"/>
                </a:solidFill>
              </a:rPr>
              <a:t>How Insuline Decrease Plasma Glucose Level</a:t>
            </a:r>
            <a:r>
              <a:rPr lang="de-DE" sz="3200">
                <a:solidFill>
                  <a:srgbClr val="FFFF99"/>
                </a:solidFill>
              </a:rPr>
              <a:t>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FB8D2-9636-477C-9194-0228C4AF4FEF}" type="slidenum">
              <a:rPr lang="ar-SA"/>
              <a:pPr>
                <a:defRPr/>
              </a:pPr>
              <a:t>40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68413"/>
            <a:ext cx="7632700" cy="641350"/>
          </a:xfrm>
          <a:solidFill>
            <a:schemeClr val="folHlink"/>
          </a:solidFill>
        </p:spPr>
        <p:txBody>
          <a:bodyPr anchor="t">
            <a:spAutoFit/>
          </a:bodyPr>
          <a:lstStyle/>
          <a:p>
            <a:pPr algn="l"/>
            <a:r>
              <a:rPr lang="en-US" sz="3600" b="1" smtClean="0">
                <a:solidFill>
                  <a:schemeClr val="tx1"/>
                </a:solidFill>
                <a:latin typeface="Arial Black" pitchFamily="34" charset="0"/>
              </a:rPr>
              <a:t>How to achieve the goals ?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205038"/>
            <a:ext cx="7620000" cy="4032250"/>
          </a:xfrm>
          <a:solidFill>
            <a:srgbClr val="003366"/>
          </a:solidFill>
          <a:ln>
            <a:solidFill>
              <a:srgbClr val="FFFF66"/>
            </a:solidFill>
          </a:ln>
        </p:spPr>
        <p:txBody>
          <a:bodyPr/>
          <a:lstStyle/>
          <a:p>
            <a:endParaRPr lang="en-US" sz="1200" smtClean="0"/>
          </a:p>
          <a:p>
            <a:pPr>
              <a:buFontTx/>
              <a:buChar char="-"/>
            </a:pPr>
            <a:r>
              <a:rPr lang="en-US" sz="2800" b="1" smtClean="0"/>
              <a:t>Near normal glycemic control reduce the risk of developing microvascular disease complications</a:t>
            </a:r>
          </a:p>
          <a:p>
            <a:pPr>
              <a:buFontTx/>
              <a:buChar char="-"/>
            </a:pPr>
            <a:endParaRPr lang="en-US" sz="2800" b="1" smtClean="0"/>
          </a:p>
          <a:p>
            <a:pPr>
              <a:buFontTx/>
              <a:buChar char="-"/>
            </a:pPr>
            <a:r>
              <a:rPr lang="en-US" sz="2800" b="1" smtClean="0"/>
              <a:t>Control of the traditional CV risk factors such as smoking, management of dyslipidemia, intensive BP control and antiplatelet therapy.</a:t>
            </a:r>
            <a:r>
              <a:rPr lang="en-US" sz="2800" smtClean="0"/>
              <a:t> </a:t>
            </a:r>
          </a:p>
          <a:p>
            <a:pPr>
              <a:buFontTx/>
              <a:buChar char="-"/>
            </a:pPr>
            <a:endParaRPr lang="en-US" sz="2800" smtClean="0"/>
          </a:p>
          <a:p>
            <a:pPr>
              <a:buFontTx/>
              <a:buChar char="-"/>
            </a:pPr>
            <a:endParaRPr lang="en-US" sz="2800" smtClean="0"/>
          </a:p>
          <a:p>
            <a:pPr>
              <a:buFontTx/>
              <a:buChar char="-"/>
            </a:pPr>
            <a:endParaRPr lang="en-US" sz="2800" smtClean="0"/>
          </a:p>
          <a:p>
            <a:pPr>
              <a:buFontTx/>
              <a:buChar char="-"/>
            </a:pPr>
            <a:endParaRPr lang="en-US" sz="280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US" sz="2800" smtClean="0">
              <a:solidFill>
                <a:schemeClr val="bg1"/>
              </a:solidFill>
            </a:endParaRP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250825" y="260350"/>
            <a:ext cx="8610600" cy="649288"/>
          </a:xfrm>
          <a:prstGeom prst="rect">
            <a:avLst/>
          </a:prstGeom>
          <a:solidFill>
            <a:srgbClr val="000080"/>
          </a:solidFill>
          <a:ln w="9525" algn="ctr">
            <a:solidFill>
              <a:srgbClr val="FFFF66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3600">
                <a:solidFill>
                  <a:srgbClr val="FFFF00"/>
                </a:solidFill>
              </a:rPr>
              <a:t>Treatment</a:t>
            </a:r>
          </a:p>
        </p:txBody>
      </p:sp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E44DE-4A07-4C37-84BD-82E1E547CC2A}" type="slidenum">
              <a:rPr lang="ar-SA"/>
              <a:pPr>
                <a:defRPr/>
              </a:pPr>
              <a:t>41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534400" cy="1943100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u="sng" smtClean="0">
                <a:solidFill>
                  <a:srgbClr val="FFFF00"/>
                </a:solidFill>
                <a:latin typeface="Arial Black" pitchFamily="34" charset="0"/>
              </a:rPr>
              <a:t>Treatment</a:t>
            </a:r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b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>General approaches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2781300"/>
            <a:ext cx="5832475" cy="2735263"/>
          </a:xfrm>
          <a:solidFill>
            <a:srgbClr val="003366"/>
          </a:solidFill>
          <a:ln>
            <a:solidFill>
              <a:srgbClr val="FFFF66"/>
            </a:solidFill>
          </a:ln>
        </p:spPr>
        <p:txBody>
          <a:bodyPr/>
          <a:lstStyle/>
          <a:p>
            <a:pPr>
              <a:buFontTx/>
              <a:buChar char="-"/>
            </a:pPr>
            <a:r>
              <a:rPr lang="en-US" sz="2800" b="1" smtClean="0"/>
              <a:t>Medications</a:t>
            </a:r>
          </a:p>
          <a:p>
            <a:pPr>
              <a:buFontTx/>
              <a:buChar char="-"/>
            </a:pPr>
            <a:r>
              <a:rPr lang="en-US" sz="2800" b="1" smtClean="0"/>
              <a:t>Dietary and exercise modification</a:t>
            </a:r>
          </a:p>
          <a:p>
            <a:pPr>
              <a:buFontTx/>
              <a:buChar char="-"/>
            </a:pPr>
            <a:r>
              <a:rPr lang="en-US" sz="2800" b="1" smtClean="0"/>
              <a:t>Regular complication monitoring</a:t>
            </a:r>
          </a:p>
          <a:p>
            <a:pPr>
              <a:buFontTx/>
              <a:buChar char="-"/>
            </a:pPr>
            <a:r>
              <a:rPr lang="en-US" sz="2800" b="1" smtClean="0"/>
              <a:t>Self monitoring of blood glucose</a:t>
            </a:r>
          </a:p>
          <a:p>
            <a:pPr>
              <a:buFontTx/>
              <a:buChar char="-"/>
            </a:pPr>
            <a:r>
              <a:rPr lang="en-US" sz="2800" b="1" smtClean="0"/>
              <a:t>Control of BP and lipid level</a:t>
            </a:r>
          </a:p>
        </p:txBody>
      </p:sp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63712-8B93-4F65-AEF1-4EC6CB8CA5DE}" type="slidenum">
              <a:rPr lang="ar-SA"/>
              <a:pPr>
                <a:defRPr/>
              </a:pPr>
              <a:t>42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u="sng" smtClean="0">
                <a:solidFill>
                  <a:srgbClr val="FFFF00"/>
                </a:solidFill>
                <a:latin typeface="Arial Black" pitchFamily="34" charset="0"/>
              </a:rPr>
              <a:t>Treatment</a:t>
            </a:r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b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>Glycemic goals</a:t>
            </a:r>
          </a:p>
        </p:txBody>
      </p:sp>
      <p:pic>
        <p:nvPicPr>
          <p:cNvPr id="45060" name="Picture 2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0213" y="1700213"/>
            <a:ext cx="8713787" cy="4392612"/>
          </a:xfrm>
        </p:spPr>
      </p:pic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E83D1-C5CB-486E-A584-B5517B78FE8F}" type="slidenum">
              <a:rPr lang="ar-SA"/>
              <a:pPr>
                <a:defRPr/>
              </a:pPr>
              <a:t>43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34400" cy="1152525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u="sng" smtClean="0">
                <a:solidFill>
                  <a:srgbClr val="FFFF00"/>
                </a:solidFill>
                <a:latin typeface="Arial Black" pitchFamily="34" charset="0"/>
              </a:rPr>
              <a:t>Treatment </a:t>
            </a:r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>Complication monitoring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2133600"/>
            <a:ext cx="4965700" cy="2667000"/>
          </a:xfrm>
          <a:solidFill>
            <a:srgbClr val="003366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pPr>
              <a:buFontTx/>
              <a:buChar char="-"/>
            </a:pPr>
            <a:r>
              <a:rPr lang="en-US" sz="2800" b="1" smtClean="0"/>
              <a:t>Annual eye examination</a:t>
            </a:r>
          </a:p>
          <a:p>
            <a:pPr>
              <a:buFontTx/>
              <a:buChar char="-"/>
            </a:pPr>
            <a:r>
              <a:rPr lang="en-US" sz="2800" b="1" smtClean="0"/>
              <a:t>Annual microalbuminuria</a:t>
            </a:r>
          </a:p>
          <a:p>
            <a:pPr>
              <a:buFontTx/>
              <a:buChar char="-"/>
            </a:pPr>
            <a:r>
              <a:rPr lang="en-US" sz="2800" b="1" smtClean="0"/>
              <a:t>Feet examination</a:t>
            </a:r>
          </a:p>
          <a:p>
            <a:pPr>
              <a:buFontTx/>
              <a:buChar char="-"/>
            </a:pPr>
            <a:r>
              <a:rPr lang="en-US" sz="2800" b="1" smtClean="0"/>
              <a:t>BP monitoring</a:t>
            </a:r>
          </a:p>
          <a:p>
            <a:pPr>
              <a:buFontTx/>
              <a:buChar char="-"/>
            </a:pPr>
            <a:r>
              <a:rPr lang="en-US" sz="2800" b="1" smtClean="0"/>
              <a:t>Lipid profile</a:t>
            </a:r>
          </a:p>
          <a:p>
            <a:pPr>
              <a:buFontTx/>
              <a:buChar char="-"/>
            </a:pPr>
            <a:endParaRPr lang="en-US" sz="2800" b="1" smtClean="0"/>
          </a:p>
        </p:txBody>
      </p:sp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9A9CF-F3A2-45F3-A60A-9F0506B37239}" type="slidenum">
              <a:rPr lang="ar-SA"/>
              <a:pPr>
                <a:defRPr/>
              </a:pPr>
              <a:t>44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477962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u="sng" smtClean="0">
                <a:solidFill>
                  <a:srgbClr val="FFFF00"/>
                </a:solidFill>
                <a:latin typeface="Arial Black" pitchFamily="34" charset="0"/>
              </a:rPr>
              <a:t>Treatment </a:t>
            </a:r>
            <a:br>
              <a:rPr lang="en-US" sz="3600" b="1" u="sng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>Self-monitoring of blood glucose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565400"/>
            <a:ext cx="6335713" cy="2663825"/>
          </a:xfrm>
          <a:solidFill>
            <a:srgbClr val="003366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pPr>
              <a:buFontTx/>
              <a:buChar char="-"/>
            </a:pPr>
            <a:r>
              <a:rPr lang="en-US" sz="2800" b="1" smtClean="0"/>
              <a:t>Frequent self monitoring of blood glucose to achieve near normal level</a:t>
            </a:r>
          </a:p>
          <a:p>
            <a:pPr>
              <a:buFontTx/>
              <a:buNone/>
            </a:pPr>
            <a:endParaRPr lang="en-US" sz="2800" b="1" smtClean="0"/>
          </a:p>
          <a:p>
            <a:pPr>
              <a:buFontTx/>
              <a:buChar char="-"/>
            </a:pPr>
            <a:r>
              <a:rPr lang="en-US" sz="2800" b="1" smtClean="0"/>
              <a:t>More intense insulin regimen require more frequent monitoring</a:t>
            </a:r>
          </a:p>
          <a:p>
            <a:pPr>
              <a:buFontTx/>
              <a:buChar char="-"/>
            </a:pPr>
            <a:endParaRPr lang="en-US" sz="2800" b="1" smtClean="0"/>
          </a:p>
        </p:txBody>
      </p:sp>
    </p:spTree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25D6B-C60E-4FF1-98AA-65C8C2F9916A}" type="slidenum">
              <a:rPr lang="ar-SA"/>
              <a:pPr>
                <a:defRPr/>
              </a:pPr>
              <a:t>45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477962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>Treatment </a:t>
            </a:r>
            <a:b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>Nonpharmacological therapy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357563"/>
            <a:ext cx="7559675" cy="2735262"/>
          </a:xfrm>
          <a:solidFill>
            <a:srgbClr val="003366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400" b="1" smtClean="0">
                <a:solidFill>
                  <a:srgbClr val="FF6600"/>
                </a:solidFill>
                <a:latin typeface="Arial Black" pitchFamily="34" charset="0"/>
              </a:rPr>
              <a:t>For type 1</a:t>
            </a:r>
            <a:r>
              <a:rPr lang="en-US" sz="2400" b="1" smtClean="0"/>
              <a:t> the goal is to regulate insulin administration with a balanced diet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smtClean="0"/>
              <a:t>In most cases, high carbohydrate, low fat, and low cholesterol diet is appropriate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sz="2400" b="1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smtClean="0">
                <a:solidFill>
                  <a:srgbClr val="FF6600"/>
                </a:solidFill>
                <a:latin typeface="Arial Black" pitchFamily="34" charset="0"/>
              </a:rPr>
              <a:t>Type 2 DM</a:t>
            </a:r>
            <a:r>
              <a:rPr lang="en-US" sz="2400" b="1" smtClean="0"/>
              <a:t> patients need caloric restriction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3851275" y="2133600"/>
            <a:ext cx="1584325" cy="830263"/>
          </a:xfrm>
          <a:prstGeom prst="rect">
            <a:avLst/>
          </a:prstGeom>
          <a:solidFill>
            <a:schemeClr val="folHlink"/>
          </a:solidFill>
          <a:ln w="5715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4800">
                <a:solidFill>
                  <a:schemeClr val="tx1"/>
                </a:solidFill>
                <a:latin typeface="Times New Roman" pitchFamily="18" charset="0"/>
              </a:rPr>
              <a:t>Diet</a:t>
            </a:r>
          </a:p>
        </p:txBody>
      </p:sp>
    </p:spTree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7CB83-011F-42F0-8569-70214A516547}" type="slidenum">
              <a:rPr lang="ar-SA"/>
              <a:pPr>
                <a:defRPr/>
              </a:pPr>
              <a:t>46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1152525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>Treatment </a:t>
            </a:r>
            <a:b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>Nonpharmacological therapy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708275"/>
            <a:ext cx="7993062" cy="3313113"/>
          </a:xfrm>
          <a:solidFill>
            <a:srgbClr val="003366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pPr>
              <a:buFontTx/>
              <a:buChar char="-"/>
            </a:pPr>
            <a:r>
              <a:rPr lang="en-US" sz="2800" b="1" u="sng" smtClean="0">
                <a:solidFill>
                  <a:schemeClr val="tx2"/>
                </a:solidFill>
                <a:latin typeface="Arial Black" pitchFamily="34" charset="0"/>
              </a:rPr>
              <a:t>Artificial sweeteners:</a:t>
            </a:r>
          </a:p>
          <a:p>
            <a:pPr lvl="1">
              <a:buFontTx/>
              <a:buChar char="-"/>
            </a:pPr>
            <a:r>
              <a:rPr lang="en-US" sz="2400" b="1" smtClean="0"/>
              <a:t>e.g. Aspartame, saccharin, sucralose, and acesulfame</a:t>
            </a:r>
          </a:p>
          <a:p>
            <a:pPr lvl="1">
              <a:buFontTx/>
              <a:buChar char="-"/>
            </a:pPr>
            <a:r>
              <a:rPr lang="en-US" sz="2400" b="1" smtClean="0"/>
              <a:t>Safe for use by all people with diabetes</a:t>
            </a:r>
          </a:p>
          <a:p>
            <a:pPr>
              <a:buFontTx/>
              <a:buChar char="-"/>
            </a:pPr>
            <a:r>
              <a:rPr lang="en-US" sz="2800" b="1" u="sng" smtClean="0">
                <a:solidFill>
                  <a:schemeClr val="tx2"/>
                </a:solidFill>
                <a:latin typeface="Arial Black" pitchFamily="34" charset="0"/>
              </a:rPr>
              <a:t>Nutritive sweeteners</a:t>
            </a:r>
            <a:r>
              <a:rPr lang="de-DE" sz="2800" b="1" u="sng" smtClean="0">
                <a:solidFill>
                  <a:schemeClr val="tx2"/>
                </a:solidFill>
                <a:latin typeface="Arial Black" pitchFamily="34" charset="0"/>
              </a:rPr>
              <a:t>:</a:t>
            </a:r>
            <a:endParaRPr lang="en-US" sz="2800" b="1" u="sng" smtClean="0">
              <a:solidFill>
                <a:schemeClr val="tx2"/>
              </a:solidFill>
              <a:latin typeface="Arial Black" pitchFamily="34" charset="0"/>
            </a:endParaRPr>
          </a:p>
          <a:p>
            <a:pPr lvl="1">
              <a:buFontTx/>
              <a:buChar char="-"/>
            </a:pPr>
            <a:r>
              <a:rPr lang="en-US" b="1" smtClean="0"/>
              <a:t>  </a:t>
            </a:r>
            <a:r>
              <a:rPr lang="en-US" sz="2400" b="1" smtClean="0"/>
              <a:t>e.g. fructose and sorbitol</a:t>
            </a:r>
          </a:p>
          <a:p>
            <a:pPr lvl="1">
              <a:buFontTx/>
              <a:buChar char="-"/>
            </a:pPr>
            <a:r>
              <a:rPr lang="en-US" sz="2400" b="1" smtClean="0"/>
              <a:t>	Their use is increasing except for acute diarrhea in </a:t>
            </a:r>
          </a:p>
          <a:p>
            <a:pPr>
              <a:buFontTx/>
              <a:buNone/>
            </a:pPr>
            <a:r>
              <a:rPr lang="en-US" sz="2400" b="1" smtClean="0"/>
              <a:t>            some patients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2843213" y="1700213"/>
            <a:ext cx="3311525" cy="685800"/>
          </a:xfrm>
          <a:prstGeom prst="rect">
            <a:avLst/>
          </a:prstGeom>
          <a:solidFill>
            <a:schemeClr val="folHlink"/>
          </a:solidFill>
          <a:ln w="38100" algn="ctr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Diet (Cont’d)</a:t>
            </a:r>
          </a:p>
        </p:txBody>
      </p:sp>
    </p:spTree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631A0-B177-49A8-8389-56F3EEB12894}" type="slidenum">
              <a:rPr lang="ar-SA"/>
              <a:pPr>
                <a:defRPr/>
              </a:pPr>
              <a:t>47</a:t>
            </a:fld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296987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u="sng" smtClean="0">
                <a:solidFill>
                  <a:srgbClr val="FFFF00"/>
                </a:solidFill>
                <a:latin typeface="Arial Black" pitchFamily="34" charset="0"/>
              </a:rPr>
              <a:t>Treatment</a:t>
            </a:r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b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>Nonpharmacological therapy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573463"/>
            <a:ext cx="8497888" cy="3035300"/>
          </a:xfrm>
          <a:solidFill>
            <a:srgbClr val="003366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pPr>
              <a:buFontTx/>
              <a:buChar char="-"/>
            </a:pPr>
            <a:r>
              <a:rPr lang="en-US" sz="2400" b="1" smtClean="0"/>
              <a:t>Exercise improves insulin resistance and achieving glycemic control.</a:t>
            </a:r>
          </a:p>
          <a:p>
            <a:pPr>
              <a:buFontTx/>
              <a:buNone/>
            </a:pPr>
            <a:endParaRPr lang="en-US" sz="2400" b="1" smtClean="0"/>
          </a:p>
          <a:p>
            <a:pPr>
              <a:buFontTx/>
              <a:buChar char="-"/>
            </a:pPr>
            <a:r>
              <a:rPr lang="en-US" sz="2400" b="1" smtClean="0"/>
              <a:t>Exercise should start slowly for patients with limited activity.</a:t>
            </a:r>
          </a:p>
          <a:p>
            <a:pPr>
              <a:buFontTx/>
              <a:buNone/>
            </a:pPr>
            <a:endParaRPr lang="en-US" sz="2400" b="1" smtClean="0"/>
          </a:p>
          <a:p>
            <a:pPr>
              <a:buFontTx/>
              <a:buChar char="-"/>
            </a:pPr>
            <a:r>
              <a:rPr lang="en-US" sz="2400" b="1" smtClean="0"/>
              <a:t>Patients with CV diseases should be evaluated before starting any exercise </a:t>
            </a:r>
          </a:p>
          <a:p>
            <a:pPr>
              <a:buFontTx/>
              <a:buChar char="-"/>
            </a:pPr>
            <a:endParaRPr lang="en-US" sz="2400" b="1" smtClean="0"/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2268538" y="2133600"/>
            <a:ext cx="3671887" cy="68580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Activity</a:t>
            </a:r>
          </a:p>
        </p:txBody>
      </p:sp>
      <p:pic>
        <p:nvPicPr>
          <p:cNvPr id="50182" name="Picture 5" descr="familybicyc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56325" y="1700213"/>
            <a:ext cx="2052638" cy="1689100"/>
          </a:xfrm>
        </p:spPr>
      </p:pic>
    </p:spTree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48DE-6D00-420B-8862-7B5B616E6263}" type="slidenum">
              <a:rPr lang="ar-SA"/>
              <a:pPr>
                <a:defRPr/>
              </a:pPr>
              <a:t>48</a:t>
            </a:fld>
            <a:endParaRPr lang="en-US"/>
          </a:p>
        </p:txBody>
      </p:sp>
      <p:pic>
        <p:nvPicPr>
          <p:cNvPr id="51203" name="Picture 4" descr="logo-no-smoking-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620713"/>
            <a:ext cx="489743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1BA2C-81B7-47B6-A738-F6C4B24B64E2}" type="slidenum">
              <a:rPr lang="ar-SA"/>
              <a:pPr>
                <a:defRPr/>
              </a:pPr>
              <a:t>49</a:t>
            </a:fld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477962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>Treatment</a:t>
            </a:r>
            <a:b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</a:rPr>
              <a:t>Pharmacological therapy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492375"/>
            <a:ext cx="7343775" cy="4151313"/>
          </a:xfrm>
          <a:solidFill>
            <a:srgbClr val="003366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/>
              <a:t>Insulin (Type 1 and Type 2 DM)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/>
              <a:t>Sulfonylurea (Type 2 DM)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/>
              <a:t>Biguanides (Type 2 DM)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/>
              <a:t>Meglitinides (Type 2 DM)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/>
              <a:t>Thiazolidinediones Glitazones (Type 2 DM)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mtClean="0">
                <a:latin typeface="Symbol" pitchFamily="18" charset="2"/>
              </a:rPr>
              <a:t>a</a:t>
            </a:r>
            <a:r>
              <a:rPr lang="en-US" sz="2800" b="1" smtClean="0"/>
              <a:t>-Glucosidase inhibitors (Type 2 DM)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/>
              <a:t>Dipeptidyl pepidase-4 inhibitors (Type 2 DM)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/>
              <a:t>Incretin mimetics (Type 2 DM)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sz="2800" b="1" smtClean="0"/>
          </a:p>
          <a:p>
            <a:pPr>
              <a:lnSpc>
                <a:spcPct val="90000"/>
              </a:lnSpc>
              <a:buFontTx/>
              <a:buChar char="-"/>
            </a:pPr>
            <a:endParaRPr lang="en-US" sz="2800" b="1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b="1" smtClean="0"/>
          </a:p>
          <a:p>
            <a:pPr>
              <a:lnSpc>
                <a:spcPct val="90000"/>
              </a:lnSpc>
              <a:buFontTx/>
              <a:buChar char="-"/>
            </a:pPr>
            <a:endParaRPr lang="en-US" sz="2800" b="1" smtClean="0"/>
          </a:p>
          <a:p>
            <a:pPr>
              <a:lnSpc>
                <a:spcPct val="90000"/>
              </a:lnSpc>
              <a:buFontTx/>
              <a:buChar char="-"/>
            </a:pPr>
            <a:endParaRPr lang="en-US" sz="2800" b="1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9BD1-AC5E-43DD-B11C-6FB3720B99F2}" type="slidenum">
              <a:rPr lang="ar-SA"/>
              <a:pPr>
                <a:defRPr/>
              </a:pPr>
              <a:t>5</a:t>
            </a:fld>
            <a:endParaRPr lang="en-US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79388" y="188913"/>
            <a:ext cx="8713787" cy="666750"/>
          </a:xfrm>
          <a:prstGeom prst="rect">
            <a:avLst/>
          </a:prstGeom>
          <a:solidFill>
            <a:srgbClr val="333399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3600">
                <a:solidFill>
                  <a:srgbClr val="FFFF00"/>
                </a:solidFill>
              </a:rPr>
              <a:t>Classification of DM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85225" cy="5399087"/>
          </a:xfrm>
          <a:solidFill>
            <a:srgbClr val="333399"/>
          </a:solidFill>
          <a:ln>
            <a:solidFill>
              <a:srgbClr val="FFFF99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u="sng" smtClean="0">
                <a:solidFill>
                  <a:srgbClr val="FFFF66"/>
                </a:solidFill>
                <a:latin typeface="Arial Black" pitchFamily="34" charset="0"/>
              </a:rPr>
              <a:t>1. Type 1 DM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u="sng" smtClean="0">
              <a:solidFill>
                <a:srgbClr val="FFFF66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smtClean="0"/>
              <a:t>It is due to insulin deficiency and is formerly known as.</a:t>
            </a:r>
          </a:p>
          <a:p>
            <a:pPr lvl="2">
              <a:lnSpc>
                <a:spcPct val="90000"/>
              </a:lnSpc>
            </a:pPr>
            <a:r>
              <a:rPr lang="en-US" sz="1800" b="1" smtClean="0">
                <a:solidFill>
                  <a:srgbClr val="FF6600"/>
                </a:solidFill>
                <a:latin typeface="Arial Black" pitchFamily="34" charset="0"/>
              </a:rPr>
              <a:t>Type I</a:t>
            </a:r>
          </a:p>
          <a:p>
            <a:pPr lvl="2">
              <a:lnSpc>
                <a:spcPct val="90000"/>
              </a:lnSpc>
            </a:pPr>
            <a:r>
              <a:rPr lang="en-US" sz="1800" b="1" smtClean="0">
                <a:solidFill>
                  <a:srgbClr val="FF6600"/>
                </a:solidFill>
                <a:latin typeface="Arial Black" pitchFamily="34" charset="0"/>
              </a:rPr>
              <a:t> Insulin Dependent DM  (IDDM)</a:t>
            </a:r>
          </a:p>
          <a:p>
            <a:pPr lvl="2">
              <a:lnSpc>
                <a:spcPct val="90000"/>
              </a:lnSpc>
            </a:pPr>
            <a:r>
              <a:rPr lang="en-US" sz="1800" b="1" smtClean="0">
                <a:solidFill>
                  <a:srgbClr val="FF6600"/>
                </a:solidFill>
                <a:latin typeface="Arial Black" pitchFamily="34" charset="0"/>
              </a:rPr>
              <a:t> Juvenile onset DM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sz="1800" b="1" smtClean="0">
              <a:solidFill>
                <a:srgbClr val="FF6600"/>
              </a:solidFill>
              <a:latin typeface="Arial Black" pitchFamily="34" charset="0"/>
            </a:endParaRPr>
          </a:p>
          <a:p>
            <a:pPr lvl="2">
              <a:lnSpc>
                <a:spcPct val="90000"/>
              </a:lnSpc>
            </a:pPr>
            <a:endParaRPr lang="en-US" sz="800" b="1" u="sng" smtClean="0">
              <a:solidFill>
                <a:srgbClr val="FFFF66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u="sng" smtClean="0">
                <a:solidFill>
                  <a:srgbClr val="FFFF66"/>
                </a:solidFill>
                <a:latin typeface="Arial Black" pitchFamily="34" charset="0"/>
              </a:rPr>
              <a:t>2. Type 2 DM</a:t>
            </a:r>
          </a:p>
          <a:p>
            <a:pPr>
              <a:lnSpc>
                <a:spcPct val="90000"/>
              </a:lnSpc>
            </a:pPr>
            <a:endParaRPr lang="en-US" sz="2400" b="1" smtClean="0">
              <a:solidFill>
                <a:srgbClr val="FFFF66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smtClean="0"/>
              <a:t>It is a combined insulin resistance and relative deficiency in insulin secretion and is frequently known as.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200" b="1" smtClean="0"/>
          </a:p>
          <a:p>
            <a:pPr lvl="2">
              <a:lnSpc>
                <a:spcPct val="90000"/>
              </a:lnSpc>
            </a:pPr>
            <a:r>
              <a:rPr lang="en-US" sz="1800" b="1" smtClean="0">
                <a:solidFill>
                  <a:srgbClr val="FF6600"/>
                </a:solidFill>
                <a:latin typeface="Arial Black" pitchFamily="34" charset="0"/>
              </a:rPr>
              <a:t>Type II</a:t>
            </a:r>
          </a:p>
          <a:p>
            <a:pPr lvl="2">
              <a:lnSpc>
                <a:spcPct val="90000"/>
              </a:lnSpc>
            </a:pPr>
            <a:r>
              <a:rPr lang="en-US" sz="1800" b="1" smtClean="0">
                <a:solidFill>
                  <a:srgbClr val="FF6600"/>
                </a:solidFill>
                <a:latin typeface="Arial Black" pitchFamily="34" charset="0"/>
              </a:rPr>
              <a:t> Noninsulin Dependent DM (NIDDM)</a:t>
            </a:r>
          </a:p>
          <a:p>
            <a:pPr lvl="2">
              <a:lnSpc>
                <a:spcPct val="90000"/>
              </a:lnSpc>
            </a:pPr>
            <a:r>
              <a:rPr lang="en-US" sz="1800" b="1" smtClean="0">
                <a:solidFill>
                  <a:srgbClr val="FF6600"/>
                </a:solidFill>
                <a:latin typeface="Arial Black" pitchFamily="34" charset="0"/>
              </a:rPr>
              <a:t> Adult onset DM </a:t>
            </a:r>
          </a:p>
          <a:p>
            <a:pPr lvl="2">
              <a:lnSpc>
                <a:spcPct val="90000"/>
              </a:lnSpc>
            </a:pPr>
            <a:endParaRPr lang="en-US" sz="1800" b="1" smtClean="0">
              <a:solidFill>
                <a:srgbClr val="FF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7198F-0F8A-458F-B0D1-2DADAAFAFBFD}" type="slidenum">
              <a:rPr lang="ar-SA"/>
              <a:pPr>
                <a:defRPr/>
              </a:pPr>
              <a:t>50</a:t>
            </a:fld>
            <a:endParaRPr lang="en-US"/>
          </a:p>
        </p:txBody>
      </p:sp>
      <p:sp>
        <p:nvSpPr>
          <p:cNvPr id="1101833" name="Text Box 9"/>
          <p:cNvSpPr txBox="1">
            <a:spLocks noChangeArrowheads="1"/>
          </p:cNvSpPr>
          <p:nvPr/>
        </p:nvSpPr>
        <p:spPr bwMode="auto">
          <a:xfrm>
            <a:off x="1476375" y="549275"/>
            <a:ext cx="6681788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Strategy for Controlling Hyperglycemia</a:t>
            </a:r>
          </a:p>
        </p:txBody>
      </p:sp>
      <p:sp>
        <p:nvSpPr>
          <p:cNvPr id="53252" name="Text Box 11"/>
          <p:cNvSpPr txBox="1">
            <a:spLocks noChangeArrowheads="1"/>
          </p:cNvSpPr>
          <p:nvPr/>
        </p:nvSpPr>
        <p:spPr bwMode="auto">
          <a:xfrm>
            <a:off x="1331913" y="2565400"/>
            <a:ext cx="2081212" cy="576263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sz="2000" b="0">
                <a:solidFill>
                  <a:schemeClr val="tx1"/>
                </a:solidFill>
              </a:rPr>
              <a:t>Serum Sugar</a:t>
            </a:r>
          </a:p>
        </p:txBody>
      </p:sp>
      <p:sp>
        <p:nvSpPr>
          <p:cNvPr id="53253" name="Line 12"/>
          <p:cNvSpPr>
            <a:spLocks noChangeShapeType="1"/>
          </p:cNvSpPr>
          <p:nvPr/>
        </p:nvSpPr>
        <p:spPr bwMode="auto">
          <a:xfrm>
            <a:off x="3779838" y="2781300"/>
            <a:ext cx="19446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53254" name="Oval 13"/>
          <p:cNvSpPr>
            <a:spLocks noChangeArrowheads="1"/>
          </p:cNvSpPr>
          <p:nvPr/>
        </p:nvSpPr>
        <p:spPr bwMode="auto">
          <a:xfrm>
            <a:off x="6084888" y="2060575"/>
            <a:ext cx="2882900" cy="1296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sz="2000" b="0">
                <a:solidFill>
                  <a:schemeClr val="tx1"/>
                </a:solidFill>
              </a:rPr>
              <a:t>Cellular Uptake</a:t>
            </a:r>
          </a:p>
        </p:txBody>
      </p:sp>
      <p:sp>
        <p:nvSpPr>
          <p:cNvPr id="53255" name="Text Box 14"/>
          <p:cNvSpPr txBox="1">
            <a:spLocks noChangeArrowheads="1"/>
          </p:cNvSpPr>
          <p:nvPr/>
        </p:nvSpPr>
        <p:spPr bwMode="auto">
          <a:xfrm>
            <a:off x="179388" y="1125538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>
                <a:solidFill>
                  <a:schemeClr val="tx1"/>
                </a:solidFill>
                <a:latin typeface="Century Gothic" pitchFamily="34" charset="0"/>
              </a:rPr>
              <a:t>Absorption from Diet</a:t>
            </a:r>
          </a:p>
        </p:txBody>
      </p:sp>
      <p:sp>
        <p:nvSpPr>
          <p:cNvPr id="53256" name="Line 15"/>
          <p:cNvSpPr>
            <a:spLocks noChangeShapeType="1"/>
          </p:cNvSpPr>
          <p:nvPr/>
        </p:nvSpPr>
        <p:spPr bwMode="auto">
          <a:xfrm>
            <a:off x="1908175" y="1557338"/>
            <a:ext cx="5334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53257" name="Text Box 16"/>
          <p:cNvSpPr txBox="1">
            <a:spLocks noChangeArrowheads="1"/>
          </p:cNvSpPr>
          <p:nvPr/>
        </p:nvSpPr>
        <p:spPr bwMode="auto">
          <a:xfrm>
            <a:off x="3276600" y="1052513"/>
            <a:ext cx="2551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000">
                <a:solidFill>
                  <a:schemeClr val="tx1"/>
                </a:solidFill>
                <a:latin typeface="Century Gothic" pitchFamily="34" charset="0"/>
              </a:rPr>
              <a:t>Biosynthesis in Liver</a:t>
            </a:r>
          </a:p>
        </p:txBody>
      </p:sp>
      <p:sp>
        <p:nvSpPr>
          <p:cNvPr id="53258" name="Line 17"/>
          <p:cNvSpPr>
            <a:spLocks noChangeShapeType="1"/>
          </p:cNvSpPr>
          <p:nvPr/>
        </p:nvSpPr>
        <p:spPr bwMode="auto">
          <a:xfrm flipH="1">
            <a:off x="3492500" y="1557338"/>
            <a:ext cx="7620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53259" name="Line 18"/>
          <p:cNvSpPr>
            <a:spLocks noChangeShapeType="1"/>
          </p:cNvSpPr>
          <p:nvPr/>
        </p:nvSpPr>
        <p:spPr bwMode="auto">
          <a:xfrm>
            <a:off x="3348038" y="3357563"/>
            <a:ext cx="1316037" cy="1673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53260" name="Text Box 19"/>
          <p:cNvSpPr txBox="1">
            <a:spLocks noChangeArrowheads="1"/>
          </p:cNvSpPr>
          <p:nvPr/>
        </p:nvSpPr>
        <p:spPr bwMode="auto">
          <a:xfrm>
            <a:off x="4859338" y="494188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>
                <a:solidFill>
                  <a:schemeClr val="tx1"/>
                </a:solidFill>
                <a:latin typeface="Century Gothic" pitchFamily="34" charset="0"/>
              </a:rPr>
              <a:t>Insulin</a:t>
            </a:r>
          </a:p>
        </p:txBody>
      </p:sp>
      <p:sp>
        <p:nvSpPr>
          <p:cNvPr id="53261" name="Text Box 20"/>
          <p:cNvSpPr txBox="1">
            <a:spLocks noChangeArrowheads="1"/>
          </p:cNvSpPr>
          <p:nvPr/>
        </p:nvSpPr>
        <p:spPr bwMode="auto">
          <a:xfrm>
            <a:off x="250825" y="1700213"/>
            <a:ext cx="1752600" cy="64135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160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a</a:t>
            </a:r>
            <a:r>
              <a:rPr lang="en-US" sz="16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-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Glucosidase Inhibitors</a:t>
            </a:r>
          </a:p>
        </p:txBody>
      </p:sp>
      <p:sp>
        <p:nvSpPr>
          <p:cNvPr id="53262" name="AutoShape 21"/>
          <p:cNvSpPr>
            <a:spLocks noChangeArrowheads="1"/>
          </p:cNvSpPr>
          <p:nvPr/>
        </p:nvSpPr>
        <p:spPr bwMode="auto">
          <a:xfrm>
            <a:off x="2484438" y="5105400"/>
            <a:ext cx="1773237" cy="195263"/>
          </a:xfrm>
          <a:prstGeom prst="rightArrow">
            <a:avLst>
              <a:gd name="adj1" fmla="val 50000"/>
              <a:gd name="adj2" fmla="val 227032"/>
            </a:avLst>
          </a:prstGeom>
          <a:solidFill>
            <a:srgbClr val="FF0000"/>
          </a:solidFill>
          <a:ln w="762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rtl="0"/>
            <a:endParaRPr lang="de-DE" sz="2400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263" name="Rectangle 22"/>
          <p:cNvSpPr>
            <a:spLocks noChangeArrowheads="1"/>
          </p:cNvSpPr>
          <p:nvPr/>
        </p:nvSpPr>
        <p:spPr bwMode="auto">
          <a:xfrm>
            <a:off x="1042988" y="4941888"/>
            <a:ext cx="13319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000">
                <a:solidFill>
                  <a:schemeClr val="tx1"/>
                </a:solidFill>
                <a:latin typeface="Century Gothic" pitchFamily="34" charset="0"/>
              </a:rPr>
              <a:t>Pancreas</a:t>
            </a:r>
          </a:p>
        </p:txBody>
      </p:sp>
      <p:sp>
        <p:nvSpPr>
          <p:cNvPr id="53264" name="Text Box 23"/>
          <p:cNvSpPr txBox="1">
            <a:spLocks noChangeArrowheads="1"/>
          </p:cNvSpPr>
          <p:nvPr/>
        </p:nvSpPr>
        <p:spPr bwMode="auto">
          <a:xfrm>
            <a:off x="2916238" y="5661025"/>
            <a:ext cx="2170112" cy="1068388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18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Sulfonylureas</a:t>
            </a:r>
          </a:p>
          <a:p>
            <a:pPr algn="ctr" rtl="0"/>
            <a:endParaRPr lang="en-US" sz="100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  <a:p>
            <a:pPr algn="ctr" rtl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Meglitinide</a:t>
            </a:r>
            <a:endParaRPr lang="en-US" sz="180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  <a:p>
            <a:pPr algn="ctr" rtl="0"/>
            <a:endParaRPr lang="en-US" sz="180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3265" name="Text Box 24"/>
          <p:cNvSpPr txBox="1">
            <a:spLocks noChangeArrowheads="1"/>
          </p:cNvSpPr>
          <p:nvPr/>
        </p:nvSpPr>
        <p:spPr bwMode="auto">
          <a:xfrm>
            <a:off x="3851275" y="2924175"/>
            <a:ext cx="2089150" cy="641350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18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Biguanides;</a:t>
            </a:r>
          </a:p>
          <a:p>
            <a:pPr algn="ctr" rtl="0"/>
            <a:r>
              <a:rPr lang="en-US" sz="18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thiazolidinediones</a:t>
            </a:r>
          </a:p>
        </p:txBody>
      </p:sp>
      <p:sp>
        <p:nvSpPr>
          <p:cNvPr id="53266" name="Text Box 25"/>
          <p:cNvSpPr txBox="1">
            <a:spLocks noChangeArrowheads="1"/>
          </p:cNvSpPr>
          <p:nvPr/>
        </p:nvSpPr>
        <p:spPr bwMode="auto">
          <a:xfrm>
            <a:off x="4211638" y="1700213"/>
            <a:ext cx="1512887" cy="366712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18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Biguanides</a:t>
            </a:r>
          </a:p>
        </p:txBody>
      </p:sp>
      <p:sp>
        <p:nvSpPr>
          <p:cNvPr id="53267" name="AutoShape 26"/>
          <p:cNvSpPr>
            <a:spLocks noChangeArrowheads="1"/>
          </p:cNvSpPr>
          <p:nvPr/>
        </p:nvSpPr>
        <p:spPr bwMode="auto">
          <a:xfrm flipV="1">
            <a:off x="6227763" y="2492375"/>
            <a:ext cx="73025" cy="360363"/>
          </a:xfrm>
          <a:prstGeom prst="downArrow">
            <a:avLst>
              <a:gd name="adj1" fmla="val 50000"/>
              <a:gd name="adj2" fmla="val 123370"/>
            </a:avLst>
          </a:prstGeo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rtl="0" eaLnBrk="0" hangingPunct="0"/>
            <a:endParaRPr lang="ar-IQ"/>
          </a:p>
        </p:txBody>
      </p:sp>
      <p:sp>
        <p:nvSpPr>
          <p:cNvPr id="53268" name="Rectangle 27"/>
          <p:cNvSpPr>
            <a:spLocks noChangeArrowheads="1"/>
          </p:cNvSpPr>
          <p:nvPr/>
        </p:nvSpPr>
        <p:spPr bwMode="auto">
          <a:xfrm>
            <a:off x="827088" y="0"/>
            <a:ext cx="7772400" cy="574675"/>
          </a:xfrm>
          <a:prstGeom prst="rect">
            <a:avLst/>
          </a:prstGeom>
          <a:solidFill>
            <a:srgbClr val="000080"/>
          </a:solidFill>
          <a:ln w="9525" algn="ctr">
            <a:solidFill>
              <a:srgbClr val="FFFF66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2400">
                <a:solidFill>
                  <a:srgbClr val="FFFF00"/>
                </a:solidFill>
              </a:rPr>
              <a:t>Pharmacological Treatment of Type 2 DM</a:t>
            </a:r>
          </a:p>
        </p:txBody>
      </p:sp>
      <p:pic>
        <p:nvPicPr>
          <p:cNvPr id="53269" name="Picture 28" descr="GIT"/>
          <p:cNvPicPr>
            <a:picLocks noChangeAspect="1" noChangeArrowheads="1"/>
          </p:cNvPicPr>
          <p:nvPr/>
        </p:nvPicPr>
        <p:blipFill>
          <a:blip r:embed="rId3"/>
          <a:srcRect l="4800" t="3000" r="40800" b="3000"/>
          <a:stretch>
            <a:fillRect/>
          </a:stretch>
        </p:blipFill>
        <p:spPr bwMode="auto">
          <a:xfrm>
            <a:off x="0" y="476250"/>
            <a:ext cx="8683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0" name="Picture 29" descr="LI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052513"/>
            <a:ext cx="7921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1" name="Picture 30" descr="muscles_anejo"/>
          <p:cNvPicPr>
            <a:picLocks noChangeAspect="1" noChangeArrowheads="1"/>
          </p:cNvPicPr>
          <p:nvPr/>
        </p:nvPicPr>
        <p:blipFill>
          <a:blip r:embed="rId5"/>
          <a:srcRect t="5083" b="10165"/>
          <a:stretch>
            <a:fillRect/>
          </a:stretch>
        </p:blipFill>
        <p:spPr bwMode="auto">
          <a:xfrm>
            <a:off x="6732588" y="3357563"/>
            <a:ext cx="15922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72" name="Group 31"/>
          <p:cNvGrpSpPr>
            <a:grpSpLocks/>
          </p:cNvGrpSpPr>
          <p:nvPr/>
        </p:nvGrpSpPr>
        <p:grpSpPr bwMode="auto">
          <a:xfrm>
            <a:off x="2411413" y="4221163"/>
            <a:ext cx="2016125" cy="1439862"/>
            <a:chOff x="3600" y="2496"/>
            <a:chExt cx="1833" cy="1388"/>
          </a:xfrm>
        </p:grpSpPr>
        <p:pic>
          <p:nvPicPr>
            <p:cNvPr id="53276" name="Picture 32" descr="illu_pancrease"/>
            <p:cNvPicPr>
              <a:picLocks noChangeAspect="1" noChangeArrowheads="1"/>
            </p:cNvPicPr>
            <p:nvPr/>
          </p:nvPicPr>
          <p:blipFill>
            <a:blip r:embed="rId6"/>
            <a:srcRect l="26225" t="7059" r="4768"/>
            <a:stretch>
              <a:fillRect/>
            </a:stretch>
          </p:blipFill>
          <p:spPr bwMode="auto">
            <a:xfrm>
              <a:off x="4416" y="2496"/>
              <a:ext cx="1017" cy="1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77" name="AutoShape 33"/>
            <p:cNvSpPr>
              <a:spLocks noChangeArrowheads="1"/>
            </p:cNvSpPr>
            <p:nvPr/>
          </p:nvSpPr>
          <p:spPr bwMode="auto">
            <a:xfrm>
              <a:off x="3600" y="3360"/>
              <a:ext cx="1077" cy="115"/>
            </a:xfrm>
            <a:prstGeom prst="rightArrow">
              <a:avLst>
                <a:gd name="adj1" fmla="val 50000"/>
                <a:gd name="adj2" fmla="val 234130"/>
              </a:avLst>
            </a:prstGeom>
            <a:solidFill>
              <a:srgbClr val="000000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hangingPunct="0"/>
              <a:endParaRPr lang="ar-IQ"/>
            </a:p>
          </p:txBody>
        </p:sp>
      </p:grpSp>
      <p:sp>
        <p:nvSpPr>
          <p:cNvPr id="53273" name="AutoShape 37"/>
          <p:cNvSpPr>
            <a:spLocks noChangeArrowheads="1"/>
          </p:cNvSpPr>
          <p:nvPr/>
        </p:nvSpPr>
        <p:spPr bwMode="auto">
          <a:xfrm>
            <a:off x="0" y="1125538"/>
            <a:ext cx="179388" cy="360362"/>
          </a:xfrm>
          <a:prstGeom prst="downArrow">
            <a:avLst>
              <a:gd name="adj1" fmla="val 50000"/>
              <a:gd name="adj2" fmla="val 50221"/>
            </a:avLst>
          </a:prstGeom>
          <a:solidFill>
            <a:srgbClr val="FFFF00"/>
          </a:solidFill>
          <a:ln w="9525" algn="ctr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endParaRPr lang="ar-IQ"/>
          </a:p>
        </p:txBody>
      </p:sp>
      <p:sp>
        <p:nvSpPr>
          <p:cNvPr id="53274" name="AutoShape 38"/>
          <p:cNvSpPr>
            <a:spLocks noChangeArrowheads="1"/>
          </p:cNvSpPr>
          <p:nvPr/>
        </p:nvSpPr>
        <p:spPr bwMode="auto">
          <a:xfrm>
            <a:off x="3132138" y="1125538"/>
            <a:ext cx="215900" cy="358775"/>
          </a:xfrm>
          <a:prstGeom prst="downArrow">
            <a:avLst>
              <a:gd name="adj1" fmla="val 50000"/>
              <a:gd name="adj2" fmla="val 41544"/>
            </a:avLst>
          </a:prstGeom>
          <a:solidFill>
            <a:srgbClr val="FFFF00"/>
          </a:solidFill>
          <a:ln w="9525" algn="ctr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endParaRPr lang="ar-IQ"/>
          </a:p>
        </p:txBody>
      </p:sp>
      <p:sp>
        <p:nvSpPr>
          <p:cNvPr id="53275" name="AutoShape 39"/>
          <p:cNvSpPr>
            <a:spLocks noChangeArrowheads="1"/>
          </p:cNvSpPr>
          <p:nvPr/>
        </p:nvSpPr>
        <p:spPr bwMode="auto">
          <a:xfrm rot="10800000">
            <a:off x="4716463" y="4868863"/>
            <a:ext cx="215900" cy="503237"/>
          </a:xfrm>
          <a:prstGeom prst="downArrow">
            <a:avLst>
              <a:gd name="adj1" fmla="val 50000"/>
              <a:gd name="adj2" fmla="val 58272"/>
            </a:avLst>
          </a:prstGeom>
          <a:solidFill>
            <a:srgbClr val="FFFF00"/>
          </a:solidFill>
          <a:ln w="9525" algn="ctr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endParaRPr lang="ar-IQ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9914-FE4C-4C9E-ACA4-B580CA3B8718}" type="slidenum">
              <a:rPr lang="ar-SA"/>
              <a:pPr>
                <a:defRPr/>
              </a:pPr>
              <a:t>51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534400" cy="1096963"/>
          </a:xfrm>
        </p:spPr>
        <p:txBody>
          <a:bodyPr/>
          <a:lstStyle/>
          <a:p>
            <a:pPr algn="l"/>
            <a:r>
              <a:rPr lang="en-US" sz="5400" b="1" smtClean="0">
                <a:solidFill>
                  <a:srgbClr val="FFFF00"/>
                </a:solidFill>
              </a:rPr>
              <a:t>1. Sulfonylureas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323850" y="1916113"/>
            <a:ext cx="4176713" cy="5048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Pharmacological effect</a:t>
            </a:r>
          </a:p>
        </p:txBody>
      </p:sp>
      <p:sp>
        <p:nvSpPr>
          <p:cNvPr id="5427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2708275"/>
            <a:ext cx="8569325" cy="792163"/>
          </a:xfrm>
          <a:solidFill>
            <a:srgbClr val="003366"/>
          </a:solidFill>
        </p:spPr>
        <p:txBody>
          <a:bodyPr/>
          <a:lstStyle/>
          <a:p>
            <a:r>
              <a:rPr lang="en-US" sz="3600" smtClean="0"/>
              <a:t>Stimulate the pancreatic secretion of insulin</a:t>
            </a:r>
          </a:p>
        </p:txBody>
      </p:sp>
    </p:spTree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CD4F5-EEFD-49FA-84BD-DC08FCCB3357}" type="slidenum">
              <a:rPr lang="ar-SA"/>
              <a:pPr>
                <a:defRPr/>
              </a:pPr>
              <a:t>52</a:t>
            </a:fld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534400" cy="908050"/>
          </a:xfrm>
        </p:spPr>
        <p:txBody>
          <a:bodyPr/>
          <a:lstStyle/>
          <a:p>
            <a:pPr algn="l"/>
            <a:r>
              <a:rPr lang="en-US" b="1" smtClean="0">
                <a:solidFill>
                  <a:srgbClr val="FFFF00"/>
                </a:solidFill>
              </a:rPr>
              <a:t>Sulfonylureas (Cont’d)</a:t>
            </a: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250825" y="908050"/>
            <a:ext cx="3168650" cy="57626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Classification</a:t>
            </a:r>
          </a:p>
        </p:txBody>
      </p:sp>
      <p:sp>
        <p:nvSpPr>
          <p:cNvPr id="553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58237" cy="5040313"/>
          </a:xfrm>
          <a:solidFill>
            <a:srgbClr val="003366"/>
          </a:solidFill>
        </p:spPr>
        <p:txBody>
          <a:bodyPr/>
          <a:lstStyle/>
          <a:p>
            <a:r>
              <a:rPr lang="en-US" b="1" u="sng" smtClean="0">
                <a:solidFill>
                  <a:schemeClr val="tx2"/>
                </a:solidFill>
                <a:latin typeface="Arial Black" pitchFamily="34" charset="0"/>
              </a:rPr>
              <a:t>First generation</a:t>
            </a:r>
          </a:p>
          <a:p>
            <a:pPr lvl="1">
              <a:buFontTx/>
              <a:buChar char="•"/>
            </a:pPr>
            <a:r>
              <a:rPr lang="en-US" smtClean="0"/>
              <a:t>e.g. tolbutamide, chlorpropamide, and acetohexamide</a:t>
            </a:r>
          </a:p>
          <a:p>
            <a:pPr lvl="1">
              <a:buFontTx/>
              <a:buChar char="•"/>
            </a:pPr>
            <a:r>
              <a:rPr lang="en-US" smtClean="0"/>
              <a:t>Lower potency, more potential for drug interactions and side effects </a:t>
            </a:r>
          </a:p>
          <a:p>
            <a:r>
              <a:rPr lang="en-US" b="1" u="sng" smtClean="0">
                <a:solidFill>
                  <a:schemeClr val="tx2"/>
                </a:solidFill>
                <a:latin typeface="Arial Black" pitchFamily="34" charset="0"/>
              </a:rPr>
              <a:t>Second generation</a:t>
            </a:r>
          </a:p>
          <a:p>
            <a:pPr lvl="1">
              <a:buFontTx/>
              <a:buChar char="•"/>
            </a:pPr>
            <a:r>
              <a:rPr lang="en-US" smtClean="0"/>
              <a:t>e.g. glimepiride, glipizide, and glyburide</a:t>
            </a:r>
          </a:p>
          <a:p>
            <a:pPr lvl="1">
              <a:buFontTx/>
              <a:buChar char="•"/>
            </a:pPr>
            <a:r>
              <a:rPr lang="en-US" smtClean="0"/>
              <a:t>higher potency, less potential for drug interactions and side effects</a:t>
            </a:r>
          </a:p>
          <a:p>
            <a:r>
              <a:rPr lang="en-US" sz="2400" b="1" smtClean="0">
                <a:solidFill>
                  <a:srgbClr val="FF6600"/>
                </a:solidFill>
              </a:rPr>
              <a:t>All sulfonylurea drugs are equally effective in reducing the blood glucose when given in equipotent doses.</a:t>
            </a:r>
          </a:p>
        </p:txBody>
      </p:sp>
    </p:spTree>
  </p:cSld>
  <p:clrMapOvr>
    <a:masterClrMapping/>
  </p:clrMapOvr>
  <p:transition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39ABC-F8B4-4E6A-BDE6-47F9BC00A822}" type="slidenum">
              <a:rPr lang="ar-SA"/>
              <a:pPr>
                <a:defRPr/>
              </a:pPr>
              <a:t>53</a:t>
            </a:fld>
            <a:endParaRPr lang="en-US"/>
          </a:p>
        </p:txBody>
      </p:sp>
      <p:sp>
        <p:nvSpPr>
          <p:cNvPr id="1105922" name="Text Box 2"/>
          <p:cNvSpPr txBox="1">
            <a:spLocks noChangeArrowheads="1"/>
          </p:cNvSpPr>
          <p:nvPr/>
        </p:nvSpPr>
        <p:spPr bwMode="auto">
          <a:xfrm>
            <a:off x="900113" y="404813"/>
            <a:ext cx="7327900" cy="436562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6493" tIns="43247" rIns="86493" bIns="43247">
            <a:spAutoFit/>
          </a:bodyPr>
          <a:lstStyle/>
          <a:p>
            <a:pPr algn="l" defTabSz="865188" rtl="0">
              <a:defRPr/>
            </a:pPr>
            <a:r>
              <a:rPr lang="en-US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+mn-cs"/>
              </a:rPr>
              <a:t>Major Pharmacokinetic Properties of Sulfonyl Ureas</a:t>
            </a:r>
          </a:p>
        </p:txBody>
      </p:sp>
      <p:graphicFrame>
        <p:nvGraphicFramePr>
          <p:cNvPr id="1105981" name="Group 61"/>
          <p:cNvGraphicFramePr>
            <a:graphicFrameLocks noGrp="1"/>
          </p:cNvGraphicFramePr>
          <p:nvPr/>
        </p:nvGraphicFramePr>
        <p:xfrm>
          <a:off x="395288" y="1268413"/>
          <a:ext cx="8320087" cy="5188270"/>
        </p:xfrm>
        <a:graphic>
          <a:graphicData uri="http://schemas.openxmlformats.org/drawingml/2006/table">
            <a:tbl>
              <a:tblPr/>
              <a:tblGrid>
                <a:gridCol w="2346325"/>
                <a:gridCol w="1354137"/>
                <a:gridCol w="1274763"/>
                <a:gridCol w="3344862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Eqv. Dose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(mg)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Duration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(h)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Active metabolites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 Black" pitchFamily="34" charset="0"/>
                        </a:rPr>
                        <a:t>First Generation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Tolbutamide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1000-1500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12-24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Yes (p-OH derivative)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Chlorpropamide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250-375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24-60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Yes (2’-OH and 3’OH groups)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Tolazamide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250-375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12-24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No (4-COOH derivative)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 Black" pitchFamily="34" charset="0"/>
                        </a:rPr>
                        <a:t>Second </a:t>
                      </a:r>
                      <a:r>
                        <a:rPr kumimoji="0" lang="en-U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 Black" pitchFamily="34" charset="0"/>
                        </a:rPr>
                        <a:t>generation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Glipizide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10-24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No (cleavage of pyrazine ring)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Glyburide (glibenclamide)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 Black" pitchFamily="34" charset="0"/>
                        </a:rPr>
                        <a:t>Third generation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16-24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Some (trans + cis 4’-OH groups)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Glimepiride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1-2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Yes (-OH on CH3 of R’ group)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4ADF0-6C6E-48BB-9834-853277402D5A}" type="slidenum">
              <a:rPr lang="ar-SA"/>
              <a:pPr>
                <a:defRPr/>
              </a:pPr>
              <a:t>54</a:t>
            </a:fld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096963"/>
          </a:xfrm>
        </p:spPr>
        <p:txBody>
          <a:bodyPr/>
          <a:lstStyle/>
          <a:p>
            <a:pPr algn="l"/>
            <a:r>
              <a:rPr lang="en-US" sz="5400" b="1" smtClean="0">
                <a:solidFill>
                  <a:srgbClr val="FFFF00"/>
                </a:solidFill>
              </a:rPr>
              <a:t>Sulfonylureas (Cont’d)</a:t>
            </a:r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611188" y="3860800"/>
            <a:ext cx="3671887" cy="50482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</a:rPr>
              <a:t>Adverse effects</a:t>
            </a:r>
          </a:p>
        </p:txBody>
      </p:sp>
      <p:sp>
        <p:nvSpPr>
          <p:cNvPr id="573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4508500"/>
            <a:ext cx="7127875" cy="1439863"/>
          </a:xfrm>
          <a:solidFill>
            <a:srgbClr val="003399"/>
          </a:solidFill>
        </p:spPr>
        <p:txBody>
          <a:bodyPr/>
          <a:lstStyle/>
          <a:p>
            <a:pPr>
              <a:buFontTx/>
              <a:buChar char="–"/>
            </a:pPr>
            <a:r>
              <a:rPr lang="en-US" sz="2200" b="1" smtClean="0"/>
              <a:t>Hypoglycemia</a:t>
            </a:r>
          </a:p>
          <a:p>
            <a:pPr>
              <a:buFontTx/>
              <a:buChar char="–"/>
            </a:pPr>
            <a:r>
              <a:rPr lang="en-US" sz="2200" b="1" smtClean="0"/>
              <a:t>Hyponatremia (with tolbutamide and chlorpropamide)</a:t>
            </a:r>
          </a:p>
          <a:p>
            <a:pPr>
              <a:buFontTx/>
              <a:buChar char="–"/>
            </a:pPr>
            <a:r>
              <a:rPr lang="en-US" sz="2200" b="1" smtClean="0"/>
              <a:t>Weight gain</a:t>
            </a:r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611188" y="1844675"/>
            <a:ext cx="7200900" cy="1439863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rtl="0" eaLnBrk="0" hangingPunct="0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HbA1c: 1.5 – 1.7% reduction.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FPG: 50 – 70 mg/dL reduction.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PPG: 92 mg/dL reduction.</a:t>
            </a:r>
          </a:p>
        </p:txBody>
      </p:sp>
      <p:sp>
        <p:nvSpPr>
          <p:cNvPr id="57351" name="Rectangle 6"/>
          <p:cNvSpPr>
            <a:spLocks noChangeArrowheads="1"/>
          </p:cNvSpPr>
          <p:nvPr/>
        </p:nvSpPr>
        <p:spPr bwMode="auto">
          <a:xfrm>
            <a:off x="611188" y="1196975"/>
            <a:ext cx="2016125" cy="5032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</a:rPr>
              <a:t>Efficacy</a:t>
            </a:r>
          </a:p>
        </p:txBody>
      </p:sp>
    </p:spTree>
  </p:cSld>
  <p:clrMapOvr>
    <a:masterClrMapping/>
  </p:clrMapOvr>
  <p:transition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24F8-3E2B-4445-A707-7AA4CA399DC0}" type="slidenum">
              <a:rPr lang="ar-SA"/>
              <a:pPr>
                <a:defRPr/>
              </a:pPr>
              <a:t>55</a:t>
            </a:fld>
            <a:endParaRPr 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772400" cy="792162"/>
          </a:xfrm>
        </p:spPr>
        <p:txBody>
          <a:bodyPr/>
          <a:lstStyle/>
          <a:p>
            <a:pPr algn="l"/>
            <a:r>
              <a:rPr lang="en-US" sz="4800" b="1" smtClean="0">
                <a:solidFill>
                  <a:srgbClr val="FFFF00"/>
                </a:solidFill>
              </a:rPr>
              <a:t>Sulfonylureas (Cont’d)</a:t>
            </a: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323850" y="1412875"/>
            <a:ext cx="3671888" cy="50482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</a:rPr>
              <a:t>Drug interactions</a:t>
            </a:r>
          </a:p>
        </p:txBody>
      </p:sp>
      <p:pic>
        <p:nvPicPr>
          <p:cNvPr id="58373" name="Picture 2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133600"/>
            <a:ext cx="8424863" cy="396081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D9DC6-8DC7-431F-9D11-E38ECE3D11FD}" type="slidenum">
              <a:rPr lang="ar-SA"/>
              <a:pPr>
                <a:defRPr/>
              </a:pPr>
              <a:t>56</a:t>
            </a:fld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920038" cy="719137"/>
          </a:xfrm>
        </p:spPr>
        <p:txBody>
          <a:bodyPr/>
          <a:lstStyle/>
          <a:p>
            <a:pPr algn="l"/>
            <a:r>
              <a:rPr lang="en-US" sz="4800" b="1" smtClean="0">
                <a:solidFill>
                  <a:srgbClr val="FFFF00"/>
                </a:solidFill>
              </a:rPr>
              <a:t>2. Short-acting Secretogogues</a:t>
            </a:r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468313" y="2852738"/>
            <a:ext cx="4835525" cy="50482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</a:rPr>
              <a:t>Pharmacological effect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3573463"/>
            <a:ext cx="8610600" cy="2519362"/>
          </a:xfrm>
          <a:solidFill>
            <a:srgbClr val="003399"/>
          </a:solidFill>
        </p:spPr>
        <p:txBody>
          <a:bodyPr/>
          <a:lstStyle/>
          <a:p>
            <a:pPr>
              <a:buFontTx/>
              <a:buChar char="–"/>
            </a:pPr>
            <a:r>
              <a:rPr lang="en-US" sz="2000" b="1" smtClean="0">
                <a:solidFill>
                  <a:srgbClr val="FFFF00"/>
                </a:solidFill>
                <a:latin typeface="Arial Black" pitchFamily="34" charset="0"/>
              </a:rPr>
              <a:t>Stimulation of the pancreatic secretion of insulin</a:t>
            </a:r>
          </a:p>
          <a:p>
            <a:pPr lvl="1"/>
            <a:r>
              <a:rPr lang="en-US" sz="2400" b="1" smtClean="0"/>
              <a:t>The insulin release is glucose dependent and is decreased at low blood glucose</a:t>
            </a:r>
          </a:p>
          <a:p>
            <a:pPr lvl="1"/>
            <a:r>
              <a:rPr lang="en-US" sz="2400" b="1" smtClean="0"/>
              <a:t>With lower potential for hypoglycemia (incidence 0.3%)</a:t>
            </a:r>
          </a:p>
          <a:p>
            <a:pPr lvl="1"/>
            <a:r>
              <a:rPr lang="en-US" sz="2400" b="1" smtClean="0"/>
              <a:t>Should be given before meal or with the first bite of each meal. If you skip a meal don’t take the dose!</a:t>
            </a:r>
          </a:p>
          <a:p>
            <a:pPr lvl="1"/>
            <a:endParaRPr lang="en-US" sz="2400" b="1" smtClean="0"/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468313" y="1196975"/>
            <a:ext cx="8370887" cy="1008063"/>
          </a:xfrm>
          <a:prstGeom prst="rect">
            <a:avLst/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Repaglinide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Nateglinide</a:t>
            </a:r>
          </a:p>
        </p:txBody>
      </p:sp>
    </p:spTree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5570E-BE3E-4D9D-97B9-3398DADE0E71}" type="slidenum">
              <a:rPr lang="ar-SA"/>
              <a:pPr>
                <a:defRPr/>
              </a:pPr>
              <a:t>57</a:t>
            </a:fld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6048375" cy="1096962"/>
          </a:xfrm>
        </p:spPr>
        <p:txBody>
          <a:bodyPr/>
          <a:lstStyle/>
          <a:p>
            <a:pPr algn="l"/>
            <a:r>
              <a:rPr lang="en-US" b="1" smtClean="0">
                <a:solidFill>
                  <a:srgbClr val="FFFF00"/>
                </a:solidFill>
              </a:rPr>
              <a:t>Secretogogues (Cont’d)</a:t>
            </a: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381000" y="1371600"/>
            <a:ext cx="3182938" cy="5445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</a:rPr>
              <a:t>Adverse effect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9144000" cy="576263"/>
          </a:xfrm>
          <a:solidFill>
            <a:srgbClr val="003399"/>
          </a:solidFill>
        </p:spPr>
        <p:txBody>
          <a:bodyPr/>
          <a:lstStyle/>
          <a:p>
            <a:pPr>
              <a:buFontTx/>
              <a:buChar char="–"/>
            </a:pPr>
            <a:r>
              <a:rPr lang="en-US" sz="2400" b="1" smtClean="0"/>
              <a:t>Incidence of hypoglycemia is very low about 0.3 %</a:t>
            </a:r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457200" y="3581400"/>
            <a:ext cx="3609975" cy="56832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</a:rPr>
              <a:t>Drug Interactions</a:t>
            </a:r>
          </a:p>
        </p:txBody>
      </p:sp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0" y="4365625"/>
            <a:ext cx="9144000" cy="1008063"/>
          </a:xfrm>
          <a:prstGeom prst="rect">
            <a:avLst/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Inducers or inhibitors of CYP3A4 affect the action of repaglinide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Nateglinide is an inhibitor of CYP2C9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–"/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0800F-E5BF-4EC8-8E29-885E359B47BA}" type="slidenum">
              <a:rPr lang="ar-SA"/>
              <a:pPr>
                <a:defRPr/>
              </a:pPr>
              <a:t>58</a:t>
            </a:fld>
            <a:endParaRPr lang="en-US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455988" cy="1096963"/>
          </a:xfrm>
        </p:spPr>
        <p:txBody>
          <a:bodyPr/>
          <a:lstStyle/>
          <a:p>
            <a:pPr algn="l"/>
            <a:r>
              <a:rPr lang="en-US" b="1" smtClean="0">
                <a:solidFill>
                  <a:srgbClr val="FFFF00"/>
                </a:solidFill>
              </a:rPr>
              <a:t>3. Biguanides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250825" y="1196975"/>
            <a:ext cx="4895850" cy="50323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</a:rPr>
              <a:t>Pharmacological effect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713788" cy="979488"/>
          </a:xfrm>
          <a:solidFill>
            <a:srgbClr val="003399"/>
          </a:solidFill>
        </p:spPr>
        <p:txBody>
          <a:bodyPr/>
          <a:lstStyle/>
          <a:p>
            <a:pPr>
              <a:buFontTx/>
              <a:buChar char="–"/>
            </a:pPr>
            <a:r>
              <a:rPr lang="en-US" sz="2400" b="1" smtClean="0"/>
              <a:t>Reduces hepatic glucose production</a:t>
            </a:r>
          </a:p>
          <a:p>
            <a:pPr>
              <a:buFontTx/>
              <a:buChar char="–"/>
            </a:pPr>
            <a:r>
              <a:rPr lang="en-US" sz="2400" b="1" smtClean="0"/>
              <a:t>Increases peripheral glucose utilization</a:t>
            </a:r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3708400" y="333375"/>
            <a:ext cx="4824413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200">
                <a:solidFill>
                  <a:srgbClr val="FFCC00"/>
                </a:solidFill>
                <a:latin typeface="Times New Roman" pitchFamily="18" charset="0"/>
              </a:rPr>
              <a:t>Metformin  (Glucophage)</a:t>
            </a:r>
          </a:p>
        </p:txBody>
      </p:sp>
      <p:sp>
        <p:nvSpPr>
          <p:cNvPr id="61447" name="Rectangle 6"/>
          <p:cNvSpPr>
            <a:spLocks noChangeArrowheads="1"/>
          </p:cNvSpPr>
          <p:nvPr/>
        </p:nvSpPr>
        <p:spPr bwMode="auto">
          <a:xfrm>
            <a:off x="323850" y="3213100"/>
            <a:ext cx="3690938" cy="50323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</a:rPr>
              <a:t>Adverse effects</a:t>
            </a:r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>
            <a:off x="395288" y="3860800"/>
            <a:ext cx="8748712" cy="2803525"/>
          </a:xfrm>
          <a:prstGeom prst="rect">
            <a:avLst/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Nausea, vomiting, diarrhea, and anorexia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–"/>
            </a:pPr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Phenformin:  another biguanide, was taken off the market because it causes lactic acidosis in almost 50% of patients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 As a precaution metformin should not be used in patients with renal insufficiency, CHF, conditions that lead to hypoxia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–"/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F2B40-BB4B-42E9-933A-1E25C39423B5}" type="slidenum">
              <a:rPr lang="ar-SA"/>
              <a:pPr>
                <a:defRPr/>
              </a:pPr>
              <a:t>59</a:t>
            </a:fld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91450" cy="647700"/>
          </a:xfrm>
        </p:spPr>
        <p:txBody>
          <a:bodyPr/>
          <a:lstStyle/>
          <a:p>
            <a:pPr algn="l"/>
            <a:r>
              <a:rPr lang="en-US" sz="4000" b="1" smtClean="0">
                <a:solidFill>
                  <a:srgbClr val="FFFF00"/>
                </a:solidFill>
              </a:rPr>
              <a:t>4. Glitazones (PPAR</a:t>
            </a:r>
            <a:r>
              <a:rPr lang="en-US" sz="4000" b="1" smtClean="0">
                <a:latin typeface="Symbol" pitchFamily="18" charset="2"/>
              </a:rPr>
              <a:t>g</a:t>
            </a:r>
            <a:r>
              <a:rPr lang="en-US" sz="4000" b="1" smtClean="0">
                <a:solidFill>
                  <a:srgbClr val="FF9900"/>
                </a:solidFill>
              </a:rPr>
              <a:t> </a:t>
            </a:r>
            <a:r>
              <a:rPr lang="en-US" sz="4000" b="1" smtClean="0">
                <a:solidFill>
                  <a:srgbClr val="FFFF00"/>
                </a:solidFill>
              </a:rPr>
              <a:t> Agonists)</a:t>
            </a: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212883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600">
                <a:solidFill>
                  <a:srgbClr val="FF9900"/>
                </a:solidFill>
                <a:latin typeface="Times New Roman" pitchFamily="18" charset="0"/>
              </a:rPr>
              <a:t>PPAR</a:t>
            </a:r>
            <a:r>
              <a:rPr lang="en-US" sz="4400">
                <a:solidFill>
                  <a:srgbClr val="FF9900"/>
                </a:solidFill>
                <a:latin typeface="Symbol" pitchFamily="18" charset="2"/>
              </a:rPr>
              <a:t>g</a:t>
            </a:r>
            <a:r>
              <a:rPr lang="en-US" sz="3600">
                <a:solidFill>
                  <a:srgbClr val="FF9900"/>
                </a:solidFill>
                <a:latin typeface="Times New Roman" pitchFamily="18" charset="0"/>
              </a:rPr>
              <a:t> Agonists: 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   Peroxisome proliferator-activated receptor </a:t>
            </a:r>
            <a:r>
              <a:rPr lang="en-US" sz="3200" b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 gonists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Rosiglitazone         -   Pioglitazone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3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4221163"/>
            <a:ext cx="9144000" cy="2160587"/>
          </a:xfrm>
          <a:solidFill>
            <a:srgbClr val="003399"/>
          </a:solidFill>
        </p:spPr>
        <p:txBody>
          <a:bodyPr/>
          <a:lstStyle/>
          <a:p>
            <a:pPr>
              <a:buFontTx/>
              <a:buChar char="–"/>
            </a:pPr>
            <a:r>
              <a:rPr lang="en-US" sz="2400" b="1" smtClean="0"/>
              <a:t>Reduces insulin resistance in the periphery (Sensitize muscle and fat to the action of insulin) and possibly in the liver</a:t>
            </a:r>
          </a:p>
          <a:p>
            <a:pPr>
              <a:buFontTx/>
              <a:buChar char="–"/>
            </a:pPr>
            <a:r>
              <a:rPr lang="en-US" sz="2400" b="1" smtClean="0"/>
              <a:t>The onset of action is slow taking 2-3 months to see the full effect</a:t>
            </a:r>
          </a:p>
          <a:p>
            <a:pPr>
              <a:buFontTx/>
              <a:buChar char="–"/>
            </a:pPr>
            <a:r>
              <a:rPr lang="en-US" sz="2400" b="1" smtClean="0"/>
              <a:t>Edema and weight gain are the most common side effects.  (no hepatotoxicity)</a:t>
            </a:r>
          </a:p>
          <a:p>
            <a:pPr>
              <a:buFontTx/>
              <a:buChar char="–"/>
            </a:pPr>
            <a:endParaRPr lang="en-US" sz="2400" b="1" smtClean="0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179388" y="3573463"/>
            <a:ext cx="4895850" cy="503237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</a:rPr>
              <a:t>Pharmacological effect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ED91B-9EE1-4695-881A-26458D3B95E6}" type="slidenum">
              <a:rPr lang="ar-SA"/>
              <a:pPr>
                <a:defRPr/>
              </a:pPr>
              <a:t>6</a:t>
            </a:fld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642350" cy="4464050"/>
          </a:xfrm>
          <a:solidFill>
            <a:srgbClr val="333399"/>
          </a:solidFill>
          <a:ln>
            <a:solidFill>
              <a:srgbClr val="FFFF99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2400" b="1" u="sng" smtClean="0">
                <a:solidFill>
                  <a:srgbClr val="FFFF66"/>
                </a:solidFill>
                <a:latin typeface="Arial Black" pitchFamily="34" charset="0"/>
              </a:rPr>
              <a:t>3. Gestational Diabetes Mellitus (GDM)</a:t>
            </a:r>
            <a:r>
              <a:rPr lang="de-DE" sz="2400" b="1" u="sng" smtClean="0">
                <a:solidFill>
                  <a:srgbClr val="FFFF66"/>
                </a:solidFill>
                <a:latin typeface="Arial Black" pitchFamily="34" charset="0"/>
              </a:rPr>
              <a:t>:</a:t>
            </a:r>
          </a:p>
          <a:p>
            <a:pPr>
              <a:buFontTx/>
              <a:buNone/>
            </a:pPr>
            <a:endParaRPr lang="en-US" sz="1600" b="1" u="sng" smtClean="0">
              <a:solidFill>
                <a:srgbClr val="FFFF66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smtClean="0">
                <a:cs typeface="Times New Roman" pitchFamily="18" charset="0"/>
              </a:rPr>
              <a:t>Gestational Diabetes Mellitus (GDM) developing during some cases of pregnancy but usually disappears after pregnancy.</a:t>
            </a:r>
          </a:p>
          <a:p>
            <a:endParaRPr lang="en-US" sz="2400" b="1" smtClean="0">
              <a:cs typeface="Times New Roman" pitchFamily="18" charset="0"/>
            </a:endParaRPr>
          </a:p>
          <a:p>
            <a:pPr>
              <a:buFontTx/>
              <a:buNone/>
            </a:pPr>
            <a:endParaRPr lang="en-US" sz="2800" b="1" smtClean="0">
              <a:solidFill>
                <a:srgbClr val="FFFF66"/>
              </a:solidFill>
              <a:latin typeface="Arial Black" pitchFamily="34" charset="0"/>
            </a:endParaRPr>
          </a:p>
          <a:p>
            <a:pPr>
              <a:buFontTx/>
              <a:buNone/>
            </a:pPr>
            <a:r>
              <a:rPr lang="en-US" sz="2400" b="1" u="sng" smtClean="0">
                <a:solidFill>
                  <a:srgbClr val="FFFF66"/>
                </a:solidFill>
                <a:latin typeface="Arial Black" pitchFamily="34" charset="0"/>
              </a:rPr>
              <a:t>4. Other types:</a:t>
            </a:r>
          </a:p>
          <a:p>
            <a:pPr>
              <a:buFontTx/>
              <a:buNone/>
            </a:pPr>
            <a:endParaRPr lang="en-US" sz="1600" b="1" u="sng" smtClean="0">
              <a:solidFill>
                <a:srgbClr val="FFFF66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smtClean="0">
                <a:latin typeface="Verdana" pitchFamily="34" charset="0"/>
              </a:rPr>
              <a:t> </a:t>
            </a:r>
            <a:r>
              <a:rPr lang="en-US" sz="2400" b="1" smtClean="0">
                <a:cs typeface="Times New Roman" pitchFamily="18" charset="0"/>
              </a:rPr>
              <a:t>Secondary DM</a:t>
            </a:r>
          </a:p>
          <a:p>
            <a:pPr lvl="1">
              <a:buFont typeface="Wingdings" pitchFamily="2" charset="2"/>
              <a:buChar char="Ø"/>
            </a:pPr>
            <a:endParaRPr lang="en-US" sz="2400" b="1" smtClean="0">
              <a:cs typeface="Times New Roman" pitchFamily="18" charset="0"/>
            </a:endParaRPr>
          </a:p>
          <a:p>
            <a:endParaRPr lang="de-DE" sz="2400" b="1" smtClean="0">
              <a:latin typeface="Verdan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9FA45-02E9-40BA-AB31-932C3DD8A7A5}" type="slidenum">
              <a:rPr lang="ar-SA"/>
              <a:pPr>
                <a:defRPr/>
              </a:pPr>
              <a:t>60</a:t>
            </a:fld>
            <a:endParaRPr lang="en-US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53200" cy="549275"/>
          </a:xfrm>
        </p:spPr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  <a:latin typeface="Symbol" pitchFamily="18" charset="2"/>
              </a:rPr>
              <a:t>5. a</a:t>
            </a:r>
            <a:r>
              <a:rPr lang="en-US" sz="4000" b="1" smtClean="0">
                <a:solidFill>
                  <a:srgbClr val="FFFF00"/>
                </a:solidFill>
              </a:rPr>
              <a:t>-Glucosidase Inhibitors</a:t>
            </a: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179388" y="1989138"/>
            <a:ext cx="5184775" cy="503237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</a:rPr>
              <a:t>Pharmacological effect</a:t>
            </a:r>
          </a:p>
        </p:txBody>
      </p:sp>
      <p:sp>
        <p:nvSpPr>
          <p:cNvPr id="6349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2636838"/>
            <a:ext cx="8964612" cy="3744912"/>
          </a:xfrm>
          <a:solidFill>
            <a:srgbClr val="003366"/>
          </a:solidFill>
        </p:spPr>
        <p:txBody>
          <a:bodyPr/>
          <a:lstStyle/>
          <a:p>
            <a:r>
              <a:rPr lang="en-US" sz="2800" b="1" smtClean="0">
                <a:solidFill>
                  <a:srgbClr val="FF6600"/>
                </a:solidFill>
              </a:rPr>
              <a:t>Prevent the breakdown of sucrose and complex carbohydrates</a:t>
            </a:r>
          </a:p>
          <a:p>
            <a:pPr lvl="1"/>
            <a:r>
              <a:rPr lang="en-US" sz="2400" b="1" smtClean="0"/>
              <a:t>The net effect is to reduce postprandial blood glucose rise</a:t>
            </a:r>
          </a:p>
          <a:p>
            <a:pPr lvl="1"/>
            <a:r>
              <a:rPr lang="en-US" sz="2400" b="1" smtClean="0"/>
              <a:t>The effect is limited to the luminal side of the intestine with limited systemic absorption. Majority eliminated in the feces.</a:t>
            </a:r>
          </a:p>
          <a:p>
            <a:pPr lvl="1"/>
            <a:r>
              <a:rPr lang="en-US" sz="2400" b="1" smtClean="0"/>
              <a:t>Postprandial glucose conc is reduced.</a:t>
            </a:r>
          </a:p>
          <a:p>
            <a:pPr lvl="1"/>
            <a:r>
              <a:rPr lang="en-US" sz="2400" b="1" smtClean="0"/>
              <a:t>FPG relatively unchanged.</a:t>
            </a:r>
          </a:p>
          <a:p>
            <a:pPr lvl="1"/>
            <a:r>
              <a:rPr lang="en-US" sz="2400" b="1" smtClean="0"/>
              <a:t>Average reduction in HbA1c: 0.3-1.0%</a:t>
            </a:r>
          </a:p>
          <a:p>
            <a:endParaRPr lang="en-US" sz="2400" smtClean="0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179388" y="765175"/>
            <a:ext cx="8964612" cy="64928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-  </a:t>
            </a: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Acarbose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          -   </a:t>
            </a: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Miglitol</a:t>
            </a:r>
          </a:p>
        </p:txBody>
      </p:sp>
    </p:spTree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0110C-EBDF-4D89-A21B-DFAA75645550}" type="slidenum">
              <a:rPr lang="ar-SA"/>
              <a:pPr>
                <a:defRPr/>
              </a:pPr>
              <a:t>61</a:t>
            </a:fld>
            <a:endParaRPr lang="en-US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488238" cy="1066800"/>
          </a:xfrm>
          <a:solidFill>
            <a:srgbClr val="333399"/>
          </a:solidFill>
        </p:spPr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</a:rPr>
              <a:t>Pharmacotherapy :Type 2 DM</a:t>
            </a: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250825" y="1844675"/>
            <a:ext cx="8664575" cy="421798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u="sng">
                <a:solidFill>
                  <a:schemeClr val="folHlink"/>
                </a:solidFill>
                <a:latin typeface="Times New Roman" pitchFamily="18" charset="0"/>
              </a:rPr>
              <a:t>General considerations: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Consider therapeutic life style changes (TLC) for all patients with Type 2 DM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endParaRPr lang="en-US" sz="1400" b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Initiation of therapy may depend on the level of HbA1C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000"/>
              <a:t>HbA1C  &lt; 7%</a:t>
            </a:r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 may benefit from TLC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000"/>
              <a:t>HbA1C 8-9%</a:t>
            </a:r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 may require one oral agent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000"/>
              <a:t>HbA1C &gt; 9-10%</a:t>
            </a:r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 my require more than one oral agent</a:t>
            </a:r>
          </a:p>
        </p:txBody>
      </p:sp>
    </p:spTree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8454-5E9D-4B3D-93C9-00F21D0444E1}" type="slidenum">
              <a:rPr lang="ar-SA"/>
              <a:pPr>
                <a:defRPr/>
              </a:pPr>
              <a:t>62</a:t>
            </a:fld>
            <a:endParaRPr lang="en-US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6931025" cy="792162"/>
          </a:xfrm>
        </p:spPr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</a:rPr>
              <a:t>Pharmacotherapy :Type 2 DM</a:t>
            </a:r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179388" y="1412875"/>
            <a:ext cx="6769100" cy="647700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Obese Patients &gt;120% LBW:</a:t>
            </a:r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3184525" y="2332038"/>
            <a:ext cx="24542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de-DE" sz="4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1828800" y="2438400"/>
            <a:ext cx="5181600" cy="519113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Metformin or glitazone</a:t>
            </a:r>
          </a:p>
        </p:txBody>
      </p:sp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1905000" y="3581400"/>
            <a:ext cx="5181600" cy="946150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 SU or short-acting insulin secretagogue</a:t>
            </a:r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1835150" y="5300663"/>
            <a:ext cx="5181600" cy="519112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 Insulin or glitazone</a:t>
            </a:r>
          </a:p>
        </p:txBody>
      </p:sp>
      <p:sp>
        <p:nvSpPr>
          <p:cNvPr id="65545" name="Line 8"/>
          <p:cNvSpPr>
            <a:spLocks noChangeShapeType="1"/>
          </p:cNvSpPr>
          <p:nvPr/>
        </p:nvSpPr>
        <p:spPr bwMode="auto">
          <a:xfrm>
            <a:off x="4427538" y="3068638"/>
            <a:ext cx="7937" cy="3857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65546" name="Line 9"/>
          <p:cNvSpPr>
            <a:spLocks noChangeShapeType="1"/>
          </p:cNvSpPr>
          <p:nvPr/>
        </p:nvSpPr>
        <p:spPr bwMode="auto">
          <a:xfrm>
            <a:off x="4419600" y="4572000"/>
            <a:ext cx="7938" cy="5857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ransition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59AC9-2164-474A-9D99-B6FCE1197787}" type="slidenum">
              <a:rPr lang="ar-SA"/>
              <a:pPr>
                <a:defRPr/>
              </a:pPr>
              <a:t>63</a:t>
            </a:fld>
            <a:endParaRPr lang="en-US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720725"/>
          </a:xfrm>
        </p:spPr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</a:rPr>
              <a:t>Pharmacotherapy :Type 2 DM</a:t>
            </a: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250825" y="1268413"/>
            <a:ext cx="7799388" cy="838200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Non-obese Patients &lt;120% LBW:</a:t>
            </a:r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3184525" y="2332038"/>
            <a:ext cx="24542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de-DE" sz="4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6566" name="Text Box 5"/>
          <p:cNvSpPr txBox="1">
            <a:spLocks noChangeArrowheads="1"/>
          </p:cNvSpPr>
          <p:nvPr/>
        </p:nvSpPr>
        <p:spPr bwMode="auto">
          <a:xfrm>
            <a:off x="1258888" y="2362200"/>
            <a:ext cx="6337300" cy="946150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pitchFamily="34" charset="0"/>
              </a:rPr>
              <a:t>SU or short-acting insulin secretagogue</a:t>
            </a:r>
          </a:p>
        </p:txBody>
      </p:sp>
      <p:sp>
        <p:nvSpPr>
          <p:cNvPr id="66567" name="Text Box 6"/>
          <p:cNvSpPr txBox="1">
            <a:spLocks noChangeArrowheads="1"/>
          </p:cNvSpPr>
          <p:nvPr/>
        </p:nvSpPr>
        <p:spPr bwMode="auto">
          <a:xfrm>
            <a:off x="2051050" y="3962400"/>
            <a:ext cx="4681538" cy="946150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pitchFamily="34" charset="0"/>
              </a:rPr>
              <a:t>Add Metformin or glitazone</a:t>
            </a:r>
          </a:p>
        </p:txBody>
      </p:sp>
      <p:sp>
        <p:nvSpPr>
          <p:cNvPr id="66568" name="Text Box 7"/>
          <p:cNvSpPr txBox="1">
            <a:spLocks noChangeArrowheads="1"/>
          </p:cNvSpPr>
          <p:nvPr/>
        </p:nvSpPr>
        <p:spPr bwMode="auto">
          <a:xfrm>
            <a:off x="2843213" y="5734050"/>
            <a:ext cx="2881312" cy="519113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pitchFamily="34" charset="0"/>
              </a:rPr>
              <a:t>Add Insulin</a:t>
            </a:r>
          </a:p>
        </p:txBody>
      </p:sp>
      <p:sp>
        <p:nvSpPr>
          <p:cNvPr id="66569" name="Line 8"/>
          <p:cNvSpPr>
            <a:spLocks noChangeShapeType="1"/>
          </p:cNvSpPr>
          <p:nvPr/>
        </p:nvSpPr>
        <p:spPr bwMode="auto">
          <a:xfrm>
            <a:off x="4419600" y="3276600"/>
            <a:ext cx="0" cy="6858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66570" name="Line 9"/>
          <p:cNvSpPr>
            <a:spLocks noChangeShapeType="1"/>
          </p:cNvSpPr>
          <p:nvPr/>
        </p:nvSpPr>
        <p:spPr bwMode="auto">
          <a:xfrm>
            <a:off x="4427538" y="4868863"/>
            <a:ext cx="0" cy="6858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ransition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14481-FEDE-4B90-B3B7-EC9AB82A27CB}" type="slidenum">
              <a:rPr lang="ar-SA"/>
              <a:pPr>
                <a:defRPr/>
              </a:pPr>
              <a:t>64</a:t>
            </a:fld>
            <a:endParaRPr lang="en-US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1066800"/>
          </a:xfrm>
        </p:spPr>
        <p:txBody>
          <a:bodyPr/>
          <a:lstStyle/>
          <a:p>
            <a:pPr algn="l"/>
            <a:r>
              <a:rPr lang="en-US" b="1" smtClean="0">
                <a:solidFill>
                  <a:srgbClr val="FFFF00"/>
                </a:solidFill>
              </a:rPr>
              <a:t>Pharmacotherapy :Type 2 DM</a:t>
            </a:r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228600" y="1125538"/>
            <a:ext cx="8915400" cy="1223962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  Elderly Patients with newly diagnosed DM :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3184525" y="2332038"/>
            <a:ext cx="24542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de-DE" sz="4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1835150" y="2781300"/>
            <a:ext cx="5181600" cy="1373188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b="0">
                <a:solidFill>
                  <a:schemeClr val="tx1"/>
                </a:solidFill>
                <a:latin typeface="Arial" pitchFamily="34" charset="0"/>
              </a:rPr>
              <a:t>SU or short-acting insulin secretagogue or a-glucosidase inhibitor or insulin</a:t>
            </a:r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1763713" y="5445125"/>
            <a:ext cx="5181600" cy="519113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b="0">
                <a:solidFill>
                  <a:schemeClr val="tx1"/>
                </a:solidFill>
                <a:latin typeface="Arial" pitchFamily="34" charset="0"/>
              </a:rPr>
              <a:t>Add or substitute insulin</a:t>
            </a:r>
          </a:p>
        </p:txBody>
      </p:sp>
      <p:sp>
        <p:nvSpPr>
          <p:cNvPr id="67592" name="Line 7"/>
          <p:cNvSpPr>
            <a:spLocks noChangeShapeType="1"/>
          </p:cNvSpPr>
          <p:nvPr/>
        </p:nvSpPr>
        <p:spPr bwMode="auto">
          <a:xfrm>
            <a:off x="4427538" y="4365625"/>
            <a:ext cx="0" cy="6858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ransition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7107A-BEF0-4568-9F7B-9E8B40791803}" type="slidenum">
              <a:rPr lang="ar-SA"/>
              <a:pPr>
                <a:defRPr/>
              </a:pPr>
              <a:t>65</a:t>
            </a:fld>
            <a:endParaRPr lang="en-US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1066800"/>
          </a:xfrm>
        </p:spPr>
        <p:txBody>
          <a:bodyPr/>
          <a:lstStyle/>
          <a:p>
            <a:pPr algn="l"/>
            <a:r>
              <a:rPr lang="en-US" b="1" smtClean="0">
                <a:solidFill>
                  <a:srgbClr val="FFFF00"/>
                </a:solidFill>
              </a:rPr>
              <a:t>Pharmacotherapy :Type 2 DM</a:t>
            </a: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179388" y="1268413"/>
            <a:ext cx="5711825" cy="838200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Early insulin resistance :</a:t>
            </a: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5181600" cy="519113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pitchFamily="34" charset="0"/>
              </a:rPr>
              <a:t>Metformin or glitazone</a:t>
            </a:r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1835150" y="3716338"/>
            <a:ext cx="5181600" cy="519112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pitchFamily="34" charset="0"/>
              </a:rPr>
              <a:t>Add glitazone or metformin</a:t>
            </a:r>
            <a:r>
              <a:rPr lang="en-US" sz="2800" b="0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1835150" y="5084763"/>
            <a:ext cx="5534025" cy="946150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pitchFamily="34" charset="0"/>
              </a:rPr>
              <a:t>Add SU or short-acting insulin secretagogue or insulin</a:t>
            </a:r>
            <a:r>
              <a:rPr lang="en-US" sz="2800" b="0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8616" name="Line 7"/>
          <p:cNvSpPr>
            <a:spLocks noChangeShapeType="1"/>
          </p:cNvSpPr>
          <p:nvPr/>
        </p:nvSpPr>
        <p:spPr bwMode="auto">
          <a:xfrm>
            <a:off x="4419600" y="2895600"/>
            <a:ext cx="0" cy="6858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68617" name="Line 8"/>
          <p:cNvSpPr>
            <a:spLocks noChangeShapeType="1"/>
          </p:cNvSpPr>
          <p:nvPr/>
        </p:nvSpPr>
        <p:spPr bwMode="auto">
          <a:xfrm>
            <a:off x="4427538" y="4365625"/>
            <a:ext cx="0" cy="6477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ransition>
    <p:rand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83028-23F4-496C-831B-CB447FC733EE}" type="slidenum">
              <a:rPr lang="ar-SA"/>
              <a:pPr>
                <a:defRPr/>
              </a:pPr>
              <a:t>66</a:t>
            </a:fld>
            <a:endParaRPr lang="en-US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381000" y="260350"/>
            <a:ext cx="8512175" cy="8366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>
                <a:solidFill>
                  <a:schemeClr val="tx1"/>
                </a:solidFill>
                <a:latin typeface="Arial" pitchFamily="34" charset="0"/>
              </a:rPr>
              <a:t>Clinical Trials:  Diabetes Mellitus</a:t>
            </a:r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323850" y="1628775"/>
            <a:ext cx="8208963" cy="6858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>
                <a:solidFill>
                  <a:srgbClr val="FF9900"/>
                </a:solidFill>
                <a:latin typeface="Times New Roman" pitchFamily="18" charset="0"/>
              </a:rPr>
              <a:t>1- Diabetes Prevention Program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250825" y="2565400"/>
            <a:ext cx="8305800" cy="403225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Population:  Over-weight patients with impaired glucose tolerance.</a:t>
            </a:r>
          </a:p>
          <a:p>
            <a:pPr marL="342900" indent="-342900" algn="l" rtl="0">
              <a:spcBef>
                <a:spcPct val="20000"/>
              </a:spcBef>
            </a:pP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 rtl="0">
              <a:spcBef>
                <a:spcPct val="20000"/>
              </a:spcBef>
              <a:buFontTx/>
              <a:buChar char="–"/>
            </a:pP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Intervention:  Low-fat diet and 150 min of exercise per week.</a:t>
            </a:r>
          </a:p>
          <a:p>
            <a:pPr marL="342900" indent="-342900" algn="l" rtl="0">
              <a:spcBef>
                <a:spcPct val="20000"/>
              </a:spcBef>
            </a:pP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Results:  Decrease the risk of progression to Type 2 DM by 58%  </a:t>
            </a:r>
          </a:p>
        </p:txBody>
      </p:sp>
    </p:spTree>
  </p:cSld>
  <p:clrMapOvr>
    <a:masterClrMapping/>
  </p:clrMapOvr>
  <p:transition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0B602-5085-47BA-813E-BB77DAF2A5E2}" type="slidenum">
              <a:rPr lang="ar-SA"/>
              <a:pPr>
                <a:defRPr/>
              </a:pPr>
              <a:t>67</a:t>
            </a:fld>
            <a:endParaRPr 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7146925" cy="1066800"/>
          </a:xfrm>
          <a:solidFill>
            <a:srgbClr val="333399"/>
          </a:solidFill>
        </p:spPr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</a:rPr>
              <a:t>Pharmacotherapy :Type 1 DM</a:t>
            </a: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395288" y="2133600"/>
            <a:ext cx="8231187" cy="26638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endParaRPr lang="en-US" sz="1200" b="0">
              <a:solidFill>
                <a:srgbClr val="FF9900"/>
              </a:solidFill>
              <a:latin typeface="Times New Roman" pitchFamily="18" charset="0"/>
            </a:endParaRPr>
          </a:p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3200">
                <a:solidFill>
                  <a:srgbClr val="FF9900"/>
                </a:solidFill>
              </a:rPr>
              <a:t>The choice of therapy is simple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endParaRPr lang="en-US" sz="3200">
              <a:solidFill>
                <a:srgbClr val="FF9900"/>
              </a:solidFill>
            </a:endParaRPr>
          </a:p>
          <a:p>
            <a:pPr marL="342900" indent="-342900" algn="ctr" rtl="0" eaLnBrk="0" hangingPunct="0">
              <a:spcBef>
                <a:spcPct val="20000"/>
              </a:spcBef>
            </a:pPr>
            <a:r>
              <a:rPr lang="en-US" sz="5400" b="0">
                <a:solidFill>
                  <a:schemeClr val="tx1"/>
                </a:solidFill>
                <a:latin typeface="Times New Roman" pitchFamily="18" charset="0"/>
              </a:rPr>
              <a:t>All patients need Insulin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D6277-D48E-4869-8A30-4D18A3D472CF}" type="slidenum">
              <a:rPr lang="ar-SA"/>
              <a:pPr>
                <a:defRPr/>
              </a:pPr>
              <a:t>68</a:t>
            </a:fld>
            <a:endParaRPr lang="en-US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096962"/>
          </a:xfrm>
          <a:solidFill>
            <a:srgbClr val="003366"/>
          </a:solidFill>
          <a:ln>
            <a:solidFill>
              <a:srgbClr val="FFCC00"/>
            </a:solidFill>
          </a:ln>
        </p:spPr>
        <p:txBody>
          <a:bodyPr/>
          <a:lstStyle/>
          <a:p>
            <a:r>
              <a:rPr lang="en-US" sz="5400" b="1" smtClean="0">
                <a:solidFill>
                  <a:srgbClr val="FFFF00"/>
                </a:solidFill>
              </a:rPr>
              <a:t>Insulin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49500"/>
            <a:ext cx="4171950" cy="4103688"/>
          </a:xfrm>
          <a:solidFill>
            <a:srgbClr val="333399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u="sng" smtClean="0">
                <a:solidFill>
                  <a:srgbClr val="FF9900"/>
                </a:solidFill>
              </a:rPr>
              <a:t>Anabolic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b="1" u="sng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/>
              <a:t>Glucose uptake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/>
              <a:t>Glycogen synthesis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/>
              <a:t>Lipogenesis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/>
              <a:t>Protein synthesis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/>
              <a:t>Triglyceride uptake</a:t>
            </a:r>
            <a:r>
              <a:rPr lang="en-US" sz="3600" smtClean="0"/>
              <a:t>  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sz="3600" smtClean="0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395288" y="1628775"/>
            <a:ext cx="4895850" cy="50482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</a:rPr>
              <a:t>Pharmacological effect: </a:t>
            </a:r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4211638" y="2349500"/>
            <a:ext cx="4495800" cy="41036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u="sng">
                <a:solidFill>
                  <a:schemeClr val="bg2"/>
                </a:solidFill>
                <a:latin typeface="Times New Roman" pitchFamily="18" charset="0"/>
              </a:rPr>
              <a:t>Anticatabolic</a:t>
            </a: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</a:pPr>
            <a:endParaRPr lang="en-US" sz="36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bg2"/>
                </a:solidFill>
                <a:latin typeface="Times New Roman" pitchFamily="18" charset="0"/>
              </a:rPr>
              <a:t>Inhibits gluconeogenesis</a:t>
            </a: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bg2"/>
                </a:solidFill>
                <a:latin typeface="Times New Roman" pitchFamily="18" charset="0"/>
              </a:rPr>
              <a:t>Inhibits glycogenolysis</a:t>
            </a: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bg2"/>
                </a:solidFill>
                <a:latin typeface="Times New Roman" pitchFamily="18" charset="0"/>
              </a:rPr>
              <a:t>Inhibits lipolysis</a:t>
            </a: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bg2"/>
                </a:solidFill>
                <a:latin typeface="Times New Roman" pitchFamily="18" charset="0"/>
              </a:rPr>
              <a:t>Inhibits proteolysis</a:t>
            </a: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bg2"/>
                </a:solidFill>
                <a:latin typeface="Times New Roman" pitchFamily="18" charset="0"/>
              </a:rPr>
              <a:t>Inhibits fatty acid oxidation</a:t>
            </a:r>
            <a:endParaRPr lang="en-US" sz="3600">
              <a:solidFill>
                <a:schemeClr val="bg2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3600" b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E56DF-289F-4F62-998C-5129E2335E45}" type="slidenum">
              <a:rPr lang="ar-SA"/>
              <a:pPr>
                <a:defRPr/>
              </a:pPr>
              <a:t>69</a:t>
            </a:fld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633412"/>
          </a:xfrm>
          <a:solidFill>
            <a:srgbClr val="333399"/>
          </a:solidFill>
        </p:spPr>
        <p:txBody>
          <a:bodyPr/>
          <a:lstStyle/>
          <a:p>
            <a:pPr algn="l"/>
            <a:r>
              <a:rPr lang="en-US" sz="4800" b="1" smtClean="0">
                <a:solidFill>
                  <a:srgbClr val="FFFF00"/>
                </a:solidFill>
              </a:rPr>
              <a:t>Insulin (Cont’d)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05038"/>
            <a:ext cx="8534400" cy="1219200"/>
          </a:xfrm>
          <a:solidFill>
            <a:srgbClr val="003366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3600" b="1" smtClean="0"/>
              <a:t>The number of units/ml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smtClean="0"/>
              <a:t>		e.g.  U-100 , U-20, U-10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sz="3600" b="1" smtClean="0"/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323850" y="1412875"/>
            <a:ext cx="2016125" cy="50323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</a:rPr>
              <a:t>Strength</a:t>
            </a: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323850" y="3789363"/>
            <a:ext cx="2016125" cy="50482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</a:rPr>
              <a:t>Source</a:t>
            </a: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323850" y="4437063"/>
            <a:ext cx="8458200" cy="194468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</a:rPr>
              <a:t>Pork: Differs by one a.a.</a:t>
            </a: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</a:rPr>
              <a:t>Beef-Pork</a:t>
            </a: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</a:rPr>
              <a:t>Human (recombinant DNA technology)</a:t>
            </a: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</a:pPr>
            <a:endParaRPr lang="en-US" sz="36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6E714-7FA8-4621-A954-12CB885591AA}" type="slidenum">
              <a:rPr lang="ar-SA"/>
              <a:pPr>
                <a:defRPr/>
              </a:pPr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993062" cy="549275"/>
          </a:xfrm>
          <a:solidFill>
            <a:srgbClr val="333399"/>
          </a:solidFill>
          <a:ln cap="flat" algn="ctr">
            <a:solidFill>
              <a:srgbClr val="FFFF66"/>
            </a:solidFill>
          </a:ln>
        </p:spPr>
        <p:txBody>
          <a:bodyPr/>
          <a:lstStyle/>
          <a:p>
            <a:r>
              <a:rPr lang="en-US" sz="3200" b="1" smtClean="0">
                <a:solidFill>
                  <a:srgbClr val="FFFF66"/>
                </a:solidFill>
                <a:latin typeface="Arial Black" pitchFamily="34" charset="0"/>
              </a:rPr>
              <a:t>Etiology</a:t>
            </a:r>
            <a:endParaRPr lang="de-DE" sz="3200" b="1" smtClean="0">
              <a:solidFill>
                <a:srgbClr val="FFFF66"/>
              </a:solidFill>
              <a:latin typeface="Arial Black" pitchFamily="34" charset="0"/>
            </a:endParaRPr>
          </a:p>
        </p:txBody>
      </p:sp>
      <p:pic>
        <p:nvPicPr>
          <p:cNvPr id="9220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2276475"/>
            <a:ext cx="8064500" cy="3744913"/>
          </a:xfrm>
          <a:ln>
            <a:solidFill>
              <a:srgbClr val="FFFF66"/>
            </a:solidFill>
          </a:ln>
        </p:spPr>
      </p:pic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39750" y="1484313"/>
            <a:ext cx="6021388" cy="528637"/>
          </a:xfrm>
          <a:prstGeom prst="rect">
            <a:avLst/>
          </a:prstGeom>
          <a:solidFill>
            <a:srgbClr val="FFFF99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de-DE" sz="2800">
                <a:solidFill>
                  <a:schemeClr val="bg2"/>
                </a:solidFill>
              </a:rPr>
              <a:t>1. Etiology of Type 1 Diabetes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0E844-DB77-4476-A4C9-B3026E45C73A}" type="slidenum">
              <a:rPr lang="ar-SA"/>
              <a:pPr>
                <a:defRPr/>
              </a:pPr>
              <a:t>70</a:t>
            </a:fld>
            <a:endParaRPr lang="en-US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692150"/>
          </a:xfrm>
          <a:solidFill>
            <a:srgbClr val="333399"/>
          </a:solidFill>
        </p:spPr>
        <p:txBody>
          <a:bodyPr/>
          <a:lstStyle/>
          <a:p>
            <a:r>
              <a:rPr lang="en-US" sz="4800" b="1" smtClean="0">
                <a:solidFill>
                  <a:srgbClr val="FFFF00"/>
                </a:solidFill>
              </a:rPr>
              <a:t>Insulin (Cont’d)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92375"/>
            <a:ext cx="8583613" cy="3960813"/>
          </a:xfrm>
          <a:solidFill>
            <a:srgbClr val="003366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smtClean="0"/>
              <a:t>   </a:t>
            </a:r>
            <a:r>
              <a:rPr lang="en-US" sz="2800" b="1" smtClean="0">
                <a:solidFill>
                  <a:srgbClr val="FF6600"/>
                </a:solidFill>
              </a:rPr>
              <a:t>Changing the properties of insulin preparation can alter the onset and duration of action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900" b="1" smtClean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>
                <a:solidFill>
                  <a:srgbClr val="FF6600"/>
                </a:solidFill>
              </a:rPr>
              <a:t>Lispro:</a:t>
            </a:r>
            <a:r>
              <a:rPr lang="en-US" sz="2800" b="1" smtClean="0"/>
              <a:t>  </a:t>
            </a:r>
            <a:r>
              <a:rPr lang="en-US" sz="2800" b="1" smtClean="0">
                <a:solidFill>
                  <a:srgbClr val="99FF99"/>
                </a:solidFill>
              </a:rPr>
              <a:t>(Monomeric)</a:t>
            </a:r>
            <a:r>
              <a:rPr lang="en-US" sz="2800" b="1" smtClean="0"/>
              <a:t>  absorbed to the circulation very rapidly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900" b="1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>
                <a:solidFill>
                  <a:srgbClr val="FF6600"/>
                </a:solidFill>
              </a:rPr>
              <a:t>Aspart:</a:t>
            </a:r>
            <a:r>
              <a:rPr lang="en-US" sz="2800" b="1" smtClean="0"/>
              <a:t>	</a:t>
            </a:r>
            <a:r>
              <a:rPr lang="en-US" sz="2800" b="1" smtClean="0">
                <a:solidFill>
                  <a:srgbClr val="99FF99"/>
                </a:solidFill>
              </a:rPr>
              <a:t>(Mono- and dimeric)</a:t>
            </a:r>
            <a:r>
              <a:rPr lang="en-US" sz="2800" b="1" smtClean="0"/>
              <a:t> absorbed to the circulation very rapidly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sz="900" b="1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>
                <a:solidFill>
                  <a:srgbClr val="FF6600"/>
                </a:solidFill>
              </a:rPr>
              <a:t>Regular:</a:t>
            </a:r>
            <a:r>
              <a:rPr lang="en-US" sz="2800" b="1" smtClean="0"/>
              <a:t>   </a:t>
            </a:r>
            <a:r>
              <a:rPr lang="en-US" sz="2800" b="1" smtClean="0">
                <a:solidFill>
                  <a:srgbClr val="99FF99"/>
                </a:solidFill>
              </a:rPr>
              <a:t>(Hexameric)</a:t>
            </a:r>
            <a:r>
              <a:rPr lang="en-US" sz="2800" b="1" smtClean="0"/>
              <a:t>  absorbed rapidly but slower than lispro and aspart</a:t>
            </a:r>
            <a:r>
              <a:rPr lang="en-US" sz="2400" b="1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900" b="1" smtClean="0"/>
          </a:p>
          <a:p>
            <a:pPr lvl="2">
              <a:lnSpc>
                <a:spcPct val="90000"/>
              </a:lnSpc>
              <a:buFontTx/>
              <a:buChar char="-"/>
            </a:pPr>
            <a:endParaRPr lang="en-US" sz="2000" b="1" smtClean="0"/>
          </a:p>
          <a:p>
            <a:pPr>
              <a:lnSpc>
                <a:spcPct val="90000"/>
              </a:lnSpc>
              <a:buFontTx/>
              <a:buChar char="-"/>
            </a:pPr>
            <a:endParaRPr lang="en-US" sz="2000" b="1" smtClean="0">
              <a:solidFill>
                <a:schemeClr val="bg1"/>
              </a:solidFill>
            </a:endParaRPr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250825" y="1341438"/>
            <a:ext cx="5834063" cy="68580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</a:rPr>
              <a:t>Onset and duration of effect</a:t>
            </a:r>
          </a:p>
        </p:txBody>
      </p:sp>
    </p:spTree>
  </p:cSld>
  <p:clrMapOvr>
    <a:masterClrMapping/>
  </p:clrMapOvr>
  <p:transition>
    <p:rand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34CA3-4B18-485A-B903-1F9B141140BD}" type="slidenum">
              <a:rPr lang="ar-SA"/>
              <a:pPr>
                <a:defRPr/>
              </a:pPr>
              <a:t>71</a:t>
            </a:fld>
            <a:endParaRPr lang="en-US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692150"/>
          </a:xfrm>
          <a:solidFill>
            <a:srgbClr val="333399"/>
          </a:solidFill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Insulin (Cont’d)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8763000" cy="4608512"/>
          </a:xfrm>
          <a:solidFill>
            <a:srgbClr val="003366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400" b="1" smtClean="0">
                <a:solidFill>
                  <a:srgbClr val="FFFF66"/>
                </a:solidFill>
                <a:latin typeface="Arial Black" pitchFamily="34" charset="0"/>
              </a:rPr>
              <a:t>Lent insulin:</a:t>
            </a:r>
            <a:r>
              <a:rPr lang="en-US" sz="2800" b="1" smtClean="0"/>
              <a:t>   Amorphous precipitate of insulin and zinc and insoluble crystals of insulin and zinc.  Releases insulin slowly to the circulation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900" b="1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smtClean="0">
                <a:solidFill>
                  <a:srgbClr val="FFFF66"/>
                </a:solidFill>
                <a:latin typeface="Arial Black" pitchFamily="34" charset="0"/>
              </a:rPr>
              <a:t>NPH:</a:t>
            </a:r>
            <a:r>
              <a:rPr lang="en-US" sz="2800" b="1" smtClean="0"/>
              <a:t>  R-insulin + Protamine zinc insulin.  Releases insulin slowly to the systemic circulation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sz="900" b="1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smtClean="0">
                <a:solidFill>
                  <a:srgbClr val="FFFF66"/>
                </a:solidFill>
                <a:latin typeface="Arial Black" pitchFamily="34" charset="0"/>
              </a:rPr>
              <a:t>Insulin glargine:</a:t>
            </a:r>
            <a:r>
              <a:rPr lang="en-US" sz="2800" b="1" smtClean="0"/>
              <a:t>  Prepared by modification of the insulin structure.  Precipitate  after S.C. injection to form microcrystals that slowly release insulin to the systemic circulation (N.B. cannot be mixed with other insulins)</a:t>
            </a:r>
            <a:r>
              <a:rPr lang="en-US" b="1" smtClean="0"/>
              <a:t> </a:t>
            </a:r>
            <a:endParaRPr lang="en-US" sz="2400" b="1" smtClean="0">
              <a:solidFill>
                <a:schemeClr val="bg1"/>
              </a:solidFill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250825" y="1196975"/>
            <a:ext cx="5761038" cy="50323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</a:rPr>
              <a:t>Onset and duration of effect</a:t>
            </a:r>
          </a:p>
        </p:txBody>
      </p:sp>
    </p:spTree>
  </p:cSld>
  <p:clrMapOvr>
    <a:masterClrMapping/>
  </p:clrMapOvr>
  <p:transition>
    <p:rand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E7182-5BFE-42E7-9AF0-D920E69775FC}" type="slidenum">
              <a:rPr lang="ar-SA"/>
              <a:pPr>
                <a:defRPr/>
              </a:pPr>
              <a:t>72</a:t>
            </a:fld>
            <a:endParaRPr lang="en-US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7848600" cy="765175"/>
          </a:xfrm>
          <a:solidFill>
            <a:srgbClr val="333399"/>
          </a:solidFill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Insulin (Cont’d)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42350" cy="4852987"/>
          </a:xfrm>
          <a:solidFill>
            <a:srgbClr val="003366"/>
          </a:solidFill>
        </p:spPr>
        <p:txBody>
          <a:bodyPr/>
          <a:lstStyle/>
          <a:p>
            <a:pPr>
              <a:buFontTx/>
              <a:buChar char="-"/>
            </a:pPr>
            <a:r>
              <a:rPr lang="en-US" sz="2400" b="1" smtClean="0">
                <a:solidFill>
                  <a:srgbClr val="FFFF66"/>
                </a:solidFill>
                <a:latin typeface="Arial Black" pitchFamily="34" charset="0"/>
              </a:rPr>
              <a:t>Rapid-acting insulin</a:t>
            </a:r>
          </a:p>
          <a:p>
            <a:pPr lvl="2">
              <a:buFontTx/>
              <a:buChar char="-"/>
            </a:pPr>
            <a:r>
              <a:rPr lang="en-US" b="1" smtClean="0"/>
              <a:t>e.g.  Insulin lispro and insulin aspart</a:t>
            </a:r>
          </a:p>
          <a:p>
            <a:pPr>
              <a:buFontTx/>
              <a:buChar char="-"/>
            </a:pPr>
            <a:r>
              <a:rPr lang="en-US" sz="2400" b="1" smtClean="0">
                <a:solidFill>
                  <a:srgbClr val="FFFF66"/>
                </a:solidFill>
                <a:latin typeface="Arial Black" pitchFamily="34" charset="0"/>
              </a:rPr>
              <a:t>Short-acting insulin</a:t>
            </a:r>
          </a:p>
          <a:p>
            <a:pPr lvl="2">
              <a:buFontTx/>
              <a:buChar char="-"/>
            </a:pPr>
            <a:r>
              <a:rPr lang="en-US" b="1" smtClean="0"/>
              <a:t>e.g.  Regular insulin</a:t>
            </a:r>
          </a:p>
          <a:p>
            <a:pPr>
              <a:buFontTx/>
              <a:buChar char="-"/>
            </a:pPr>
            <a:r>
              <a:rPr lang="en-US" sz="2400" b="1" smtClean="0">
                <a:solidFill>
                  <a:srgbClr val="FFFF66"/>
                </a:solidFill>
                <a:latin typeface="Arial Black" pitchFamily="34" charset="0"/>
              </a:rPr>
              <a:t>Intermediate-acting insulin</a:t>
            </a:r>
          </a:p>
          <a:p>
            <a:pPr lvl="2">
              <a:buFontTx/>
              <a:buChar char="-"/>
            </a:pPr>
            <a:r>
              <a:rPr lang="en-US" b="1" smtClean="0"/>
              <a:t>e.g.  NPH and Lente insulin</a:t>
            </a:r>
          </a:p>
          <a:p>
            <a:pPr>
              <a:buFontTx/>
              <a:buChar char="-"/>
            </a:pPr>
            <a:r>
              <a:rPr lang="en-US" sz="2400" b="1" smtClean="0">
                <a:solidFill>
                  <a:srgbClr val="FFFF66"/>
                </a:solidFill>
                <a:latin typeface="Arial Black" pitchFamily="34" charset="0"/>
              </a:rPr>
              <a:t>Long-acting insulin</a:t>
            </a:r>
          </a:p>
          <a:p>
            <a:pPr lvl="2">
              <a:buFontTx/>
              <a:buChar char="-"/>
            </a:pPr>
            <a:r>
              <a:rPr lang="en-US" b="1" smtClean="0"/>
              <a:t>e.g.  Insulin Glargine</a:t>
            </a:r>
          </a:p>
          <a:p>
            <a:pPr>
              <a:buFontTx/>
              <a:buChar char="-"/>
            </a:pPr>
            <a:r>
              <a:rPr lang="en-US" sz="2400" b="1" smtClean="0">
                <a:solidFill>
                  <a:srgbClr val="FFFF66"/>
                </a:solidFill>
                <a:latin typeface="Arial Black" pitchFamily="34" charset="0"/>
              </a:rPr>
              <a:t>Mixture of insulin</a:t>
            </a:r>
            <a:r>
              <a:rPr lang="en-US" sz="2400" b="1" smtClean="0"/>
              <a:t> can provide glycemic control over extended period of time</a:t>
            </a:r>
          </a:p>
          <a:p>
            <a:pPr lvl="2">
              <a:buFontTx/>
              <a:buChar char="-"/>
            </a:pPr>
            <a:r>
              <a:rPr lang="en-US" b="1" smtClean="0"/>
              <a:t>e.g.  Humalin 70/30  (NPH + regular) </a:t>
            </a:r>
          </a:p>
          <a:p>
            <a:pPr lvl="2">
              <a:buFontTx/>
              <a:buChar char="-"/>
            </a:pPr>
            <a:endParaRPr lang="en-US" b="1" smtClean="0"/>
          </a:p>
          <a:p>
            <a:pPr>
              <a:buFontTx/>
              <a:buChar char="-"/>
            </a:pPr>
            <a:endParaRPr lang="en-US" sz="2400" b="1" smtClean="0"/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250825" y="1125538"/>
            <a:ext cx="5832475" cy="5746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</a:rPr>
              <a:t>Onset and duration of effect</a:t>
            </a:r>
          </a:p>
        </p:txBody>
      </p:sp>
    </p:spTree>
  </p:cSld>
  <p:clrMapOvr>
    <a:masterClrMapping/>
  </p:clrMapOvr>
  <p:transition>
    <p:rand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7DD0F-E902-4D81-9618-4395EF1F5DB2}" type="slidenum">
              <a:rPr lang="ar-SA"/>
              <a:pPr>
                <a:defRPr/>
              </a:pPr>
              <a:t>73</a:t>
            </a:fld>
            <a:endParaRPr lang="en-US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24863" cy="620712"/>
          </a:xfrm>
          <a:solidFill>
            <a:srgbClr val="333399"/>
          </a:solidFill>
        </p:spPr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</a:rPr>
              <a:t>Insulin (Cont’d)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569325" cy="4824412"/>
          </a:xfrm>
          <a:solidFill>
            <a:srgbClr val="000080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400" b="1" smtClean="0">
                <a:solidFill>
                  <a:srgbClr val="FFFF66"/>
                </a:solidFill>
                <a:latin typeface="Arial Black" pitchFamily="34" charset="0"/>
              </a:rPr>
              <a:t>Hypoglycemia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400" b="1" smtClean="0">
                <a:solidFill>
                  <a:srgbClr val="FF6600"/>
                </a:solidFill>
                <a:latin typeface="Arial Black" pitchFamily="34" charset="0"/>
              </a:rPr>
              <a:t>Treatment:</a:t>
            </a:r>
            <a:r>
              <a:rPr lang="en-US" sz="2000" smtClean="0"/>
              <a:t>  </a:t>
            </a:r>
          </a:p>
          <a:p>
            <a:pPr lvl="3">
              <a:lnSpc>
                <a:spcPct val="90000"/>
              </a:lnSpc>
              <a:buFontTx/>
              <a:buChar char="-"/>
            </a:pPr>
            <a:r>
              <a:rPr lang="en-US" b="1" smtClean="0"/>
              <a:t>Patients should be aware of symptoms of hypoglycemia</a:t>
            </a:r>
          </a:p>
          <a:p>
            <a:pPr lvl="3">
              <a:lnSpc>
                <a:spcPct val="90000"/>
              </a:lnSpc>
              <a:buFontTx/>
              <a:buChar char="-"/>
            </a:pPr>
            <a:r>
              <a:rPr lang="en-US" b="1" smtClean="0"/>
              <a:t>Oral administration of 10-15 gm glucose </a:t>
            </a:r>
          </a:p>
          <a:p>
            <a:pPr lvl="3">
              <a:lnSpc>
                <a:spcPct val="90000"/>
              </a:lnSpc>
              <a:buFontTx/>
              <a:buChar char="-"/>
            </a:pPr>
            <a:r>
              <a:rPr lang="en-US" b="1" smtClean="0"/>
              <a:t>IV dextrose in patients with lost consciousness</a:t>
            </a:r>
          </a:p>
          <a:p>
            <a:pPr lvl="3">
              <a:lnSpc>
                <a:spcPct val="90000"/>
              </a:lnSpc>
              <a:buFontTx/>
              <a:buChar char="-"/>
            </a:pPr>
            <a:r>
              <a:rPr lang="en-US" b="1" smtClean="0"/>
              <a:t>1 gm glucagon IM if IV access is not available</a:t>
            </a:r>
          </a:p>
          <a:p>
            <a:pPr lvl="3">
              <a:lnSpc>
                <a:spcPct val="90000"/>
              </a:lnSpc>
              <a:buFontTx/>
              <a:buNone/>
            </a:pPr>
            <a:endParaRPr lang="en-US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smtClean="0">
                <a:solidFill>
                  <a:srgbClr val="FFFF66"/>
                </a:solidFill>
                <a:latin typeface="Arial Black" pitchFamily="34" charset="0"/>
              </a:rPr>
              <a:t>Skin rash at injection site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400" b="1" smtClean="0">
                <a:solidFill>
                  <a:srgbClr val="FF6600"/>
                </a:solidFill>
                <a:latin typeface="Arial Black" pitchFamily="34" charset="0"/>
              </a:rPr>
              <a:t>Treatment:</a:t>
            </a:r>
            <a:r>
              <a:rPr lang="en-US" sz="2000" smtClean="0"/>
              <a:t>  </a:t>
            </a:r>
            <a:r>
              <a:rPr lang="en-US" sz="2000" b="1" smtClean="0"/>
              <a:t>Use more purified insulin preparation</a:t>
            </a:r>
          </a:p>
          <a:p>
            <a:pPr lvl="3">
              <a:lnSpc>
                <a:spcPct val="90000"/>
              </a:lnSpc>
              <a:buFontTx/>
              <a:buNone/>
            </a:pPr>
            <a:endParaRPr lang="en-US" b="1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smtClean="0">
                <a:solidFill>
                  <a:srgbClr val="FFFF66"/>
                </a:solidFill>
                <a:latin typeface="Arial Black" pitchFamily="34" charset="0"/>
              </a:rPr>
              <a:t>Lipodystrophies</a:t>
            </a:r>
            <a:r>
              <a:rPr lang="en-US" sz="2400" smtClean="0"/>
              <a:t> (increase in fat mass) at injection site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400" b="1" smtClean="0">
                <a:solidFill>
                  <a:srgbClr val="FF6600"/>
                </a:solidFill>
                <a:latin typeface="Arial Black" pitchFamily="34" charset="0"/>
              </a:rPr>
              <a:t>Treatment:</a:t>
            </a:r>
            <a:r>
              <a:rPr lang="en-US" sz="2000" smtClean="0"/>
              <a:t>  </a:t>
            </a:r>
            <a:r>
              <a:rPr lang="en-US" sz="2000" b="1" smtClean="0"/>
              <a:t>rotate the site of injection</a:t>
            </a:r>
          </a:p>
          <a:p>
            <a:pPr lvl="2">
              <a:lnSpc>
                <a:spcPct val="90000"/>
              </a:lnSpc>
              <a:buFontTx/>
              <a:buChar char="-"/>
            </a:pPr>
            <a:endParaRPr lang="en-US" sz="2000" b="1" smtClean="0"/>
          </a:p>
          <a:p>
            <a:pPr>
              <a:lnSpc>
                <a:spcPct val="90000"/>
              </a:lnSpc>
              <a:buFontTx/>
              <a:buChar char="-"/>
            </a:pPr>
            <a:endParaRPr lang="en-US" sz="2400" smtClean="0"/>
          </a:p>
        </p:txBody>
      </p:sp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323850" y="1125538"/>
            <a:ext cx="3311525" cy="503237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</a:rPr>
              <a:t>Adverse effects</a:t>
            </a:r>
          </a:p>
        </p:txBody>
      </p:sp>
    </p:spTree>
  </p:cSld>
  <p:clrMapOvr>
    <a:masterClrMapping/>
  </p:clrMapOvr>
  <p:transition>
    <p:rand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13B20-5979-4213-9A50-74CDF0E9E658}" type="slidenum">
              <a:rPr lang="ar-SA"/>
              <a:pPr>
                <a:defRPr/>
              </a:pPr>
              <a:t>74</a:t>
            </a:fld>
            <a:endParaRPr 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33375"/>
            <a:ext cx="5616575" cy="692150"/>
          </a:xfrm>
          <a:solidFill>
            <a:srgbClr val="333399"/>
          </a:solidFill>
        </p:spPr>
        <p:txBody>
          <a:bodyPr/>
          <a:lstStyle/>
          <a:p>
            <a:r>
              <a:rPr lang="en-US" sz="4800" b="1" smtClean="0">
                <a:solidFill>
                  <a:srgbClr val="FFFF00"/>
                </a:solidFill>
              </a:rPr>
              <a:t>Insulin (Cont’d)</a:t>
            </a:r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179388" y="1412875"/>
            <a:ext cx="8280400" cy="6207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</a:rPr>
              <a:t>Drugs interfering with glucose tolerance</a:t>
            </a:r>
          </a:p>
        </p:txBody>
      </p:sp>
      <p:sp>
        <p:nvSpPr>
          <p:cNvPr id="778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8785225" cy="4525963"/>
          </a:xfrm>
          <a:solidFill>
            <a:srgbClr val="00008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smtClean="0">
                <a:solidFill>
                  <a:srgbClr val="FF6600"/>
                </a:solidFill>
                <a:latin typeface="Arial Black" pitchFamily="34" charset="0"/>
              </a:rPr>
              <a:t>The most significant interactions are with drugs that alter the blood glucose level: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00" b="1" smtClean="0">
              <a:solidFill>
                <a:srgbClr val="FF6600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/>
              <a:t>Diazoxide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/>
              <a:t>Thiazide diuretics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/>
              <a:t>Corticosteroids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/>
              <a:t>Oral contraceptives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/>
              <a:t>Streptazocine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smtClean="0"/>
              <a:t>Phenytoin</a:t>
            </a:r>
          </a:p>
          <a:p>
            <a:pPr>
              <a:lnSpc>
                <a:spcPct val="90000"/>
              </a:lnSpc>
            </a:pPr>
            <a:r>
              <a:rPr lang="en-US" sz="2000" b="1" smtClean="0">
                <a:solidFill>
                  <a:srgbClr val="FF6600"/>
                </a:solidFill>
                <a:latin typeface="Arial Black" pitchFamily="34" charset="0"/>
              </a:rPr>
              <a:t>All these drugs increase the blood glucoseconcentration.  </a:t>
            </a:r>
          </a:p>
          <a:p>
            <a:pPr>
              <a:lnSpc>
                <a:spcPct val="90000"/>
              </a:lnSpc>
            </a:pPr>
            <a:r>
              <a:rPr lang="en-US" sz="2000" b="1" smtClean="0">
                <a:solidFill>
                  <a:srgbClr val="FF6600"/>
                </a:solidFill>
                <a:latin typeface="Arial Black" pitchFamily="34" charset="0"/>
              </a:rPr>
              <a:t>Monitoring of BG is required</a:t>
            </a:r>
          </a:p>
        </p:txBody>
      </p:sp>
    </p:spTree>
  </p:cSld>
  <p:clrMapOvr>
    <a:masterClrMapping/>
  </p:clrMapOvr>
  <p:transition>
    <p:random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4B678-468D-40BE-87D7-39AF96704144}" type="slidenum">
              <a:rPr lang="ar-SA"/>
              <a:pPr>
                <a:defRPr/>
              </a:pPr>
              <a:t>75</a:t>
            </a:fld>
            <a:endParaRPr lang="en-US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20712"/>
          </a:xfrm>
          <a:solidFill>
            <a:srgbClr val="333399"/>
          </a:solidFill>
        </p:spPr>
        <p:txBody>
          <a:bodyPr/>
          <a:lstStyle/>
          <a:p>
            <a:r>
              <a:rPr lang="en-US" sz="4800" b="1" smtClean="0">
                <a:solidFill>
                  <a:srgbClr val="FFFF00"/>
                </a:solidFill>
              </a:rPr>
              <a:t>Insulin (Cont’d)</a:t>
            </a:r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395288" y="1628775"/>
            <a:ext cx="6697662" cy="6175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Methods of Insulin Administration</a:t>
            </a:r>
          </a:p>
        </p:txBody>
      </p:sp>
      <p:sp>
        <p:nvSpPr>
          <p:cNvPr id="788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2492375"/>
            <a:ext cx="8229600" cy="2952750"/>
          </a:xfrm>
          <a:solidFill>
            <a:srgbClr val="003366"/>
          </a:solidFill>
        </p:spPr>
        <p:txBody>
          <a:bodyPr/>
          <a:lstStyle/>
          <a:p>
            <a:r>
              <a:rPr lang="en-US" smtClean="0"/>
              <a:t>Insulin syringes and needles</a:t>
            </a:r>
          </a:p>
          <a:p>
            <a:pPr>
              <a:buFontTx/>
              <a:buNone/>
            </a:pPr>
            <a:endParaRPr lang="en-US" smtClean="0"/>
          </a:p>
          <a:p>
            <a:r>
              <a:rPr lang="en-US" smtClean="0"/>
              <a:t>Pen-sized injectors</a:t>
            </a:r>
          </a:p>
          <a:p>
            <a:endParaRPr lang="en-US" smtClean="0"/>
          </a:p>
          <a:p>
            <a:r>
              <a:rPr lang="en-US" smtClean="0"/>
              <a:t>Insulin Pumps</a:t>
            </a:r>
          </a:p>
        </p:txBody>
      </p:sp>
    </p:spTree>
  </p:cSld>
  <p:clrMapOvr>
    <a:masterClrMapping/>
  </p:clrMapOvr>
  <p:transition>
    <p:random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382A3-2106-4F7B-84E8-82D6EDB4CBD8}" type="slidenum">
              <a:rPr lang="ar-SA"/>
              <a:pPr>
                <a:defRPr/>
              </a:pPr>
              <a:t>76</a:t>
            </a:fld>
            <a:endParaRPr lang="en-US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00113"/>
          </a:xfrm>
          <a:solidFill>
            <a:srgbClr val="333399"/>
          </a:solidFill>
        </p:spPr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</a:rPr>
              <a:t>Pharmacotherapy :Type 1 DM</a:t>
            </a:r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323850" y="1600200"/>
            <a:ext cx="8496300" cy="355758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200">
                <a:solidFill>
                  <a:schemeClr val="folHlink"/>
                </a:solidFill>
              </a:rPr>
              <a:t>The goal is: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1000">
              <a:solidFill>
                <a:srgbClr val="FF9900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</a:rPr>
              <a:t>To balance the caloric intake with the glucose lowering processes (insulin and exercise), and allowing the patient to live as normal a life as possible 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endParaRPr lang="en-US" sz="5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7AAE6-A00A-4201-AED3-A1E555509996}" type="slidenum">
              <a:rPr lang="ar-SA"/>
              <a:pPr>
                <a:defRPr/>
              </a:pPr>
              <a:t>77</a:t>
            </a:fld>
            <a:endParaRPr lang="en-US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12775"/>
          </a:xfrm>
          <a:solidFill>
            <a:srgbClr val="333399"/>
          </a:solidFill>
        </p:spPr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</a:rPr>
              <a:t>Pharmacotherapy :Type 1 DM</a:t>
            </a:r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1066800" y="1524000"/>
            <a:ext cx="72390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endParaRPr lang="de-DE" sz="4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0901" name="Freeform 4"/>
          <p:cNvSpPr>
            <a:spLocks/>
          </p:cNvSpPr>
          <p:nvPr/>
        </p:nvSpPr>
        <p:spPr bwMode="auto">
          <a:xfrm>
            <a:off x="1055688" y="2060575"/>
            <a:ext cx="2370137" cy="1509713"/>
          </a:xfrm>
          <a:custGeom>
            <a:avLst/>
            <a:gdLst>
              <a:gd name="T0" fmla="*/ 0 w 1493"/>
              <a:gd name="T1" fmla="*/ 2147174079 h 951"/>
              <a:gd name="T2" fmla="*/ 551913327 w 1493"/>
              <a:gd name="T3" fmla="*/ 2127012827 h 951"/>
              <a:gd name="T4" fmla="*/ 572074566 w 1493"/>
              <a:gd name="T5" fmla="*/ 1943042201 h 951"/>
              <a:gd name="T6" fmla="*/ 594756753 w 1493"/>
              <a:gd name="T7" fmla="*/ 1554937713 h 951"/>
              <a:gd name="T8" fmla="*/ 839211183 w 1493"/>
              <a:gd name="T9" fmla="*/ 899697039 h 951"/>
              <a:gd name="T10" fmla="*/ 1267637515 w 1493"/>
              <a:gd name="T11" fmla="*/ 0 h 951"/>
              <a:gd name="T12" fmla="*/ 1330642181 w 1493"/>
              <a:gd name="T13" fmla="*/ 20161258 h 951"/>
              <a:gd name="T14" fmla="*/ 1370964659 w 1493"/>
              <a:gd name="T15" fmla="*/ 143649760 h 951"/>
              <a:gd name="T16" fmla="*/ 1635580129 w 1493"/>
              <a:gd name="T17" fmla="*/ 1411288002 h 951"/>
              <a:gd name="T18" fmla="*/ 1859875106 w 1493"/>
              <a:gd name="T19" fmla="*/ 1819553742 h 951"/>
              <a:gd name="T20" fmla="*/ 2147483647 w 1493"/>
              <a:gd name="T21" fmla="*/ 2043848458 h 9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93"/>
              <a:gd name="T34" fmla="*/ 0 h 951"/>
              <a:gd name="T35" fmla="*/ 1493 w 1493"/>
              <a:gd name="T36" fmla="*/ 951 h 9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93" h="951">
                <a:moveTo>
                  <a:pt x="0" y="852"/>
                </a:moveTo>
                <a:cubicBezTo>
                  <a:pt x="73" y="849"/>
                  <a:pt x="150" y="869"/>
                  <a:pt x="219" y="844"/>
                </a:cubicBezTo>
                <a:cubicBezTo>
                  <a:pt x="242" y="836"/>
                  <a:pt x="225" y="795"/>
                  <a:pt x="227" y="771"/>
                </a:cubicBezTo>
                <a:cubicBezTo>
                  <a:pt x="231" y="720"/>
                  <a:pt x="231" y="668"/>
                  <a:pt x="236" y="617"/>
                </a:cubicBezTo>
                <a:cubicBezTo>
                  <a:pt x="244" y="524"/>
                  <a:pt x="297" y="439"/>
                  <a:pt x="333" y="357"/>
                </a:cubicBezTo>
                <a:cubicBezTo>
                  <a:pt x="387" y="233"/>
                  <a:pt x="376" y="85"/>
                  <a:pt x="503" y="0"/>
                </a:cubicBezTo>
                <a:cubicBezTo>
                  <a:pt x="511" y="3"/>
                  <a:pt x="523" y="1"/>
                  <a:pt x="528" y="8"/>
                </a:cubicBezTo>
                <a:cubicBezTo>
                  <a:pt x="538" y="22"/>
                  <a:pt x="544" y="57"/>
                  <a:pt x="544" y="57"/>
                </a:cubicBezTo>
                <a:cubicBezTo>
                  <a:pt x="557" y="231"/>
                  <a:pt x="608" y="392"/>
                  <a:pt x="649" y="560"/>
                </a:cubicBezTo>
                <a:cubicBezTo>
                  <a:pt x="663" y="616"/>
                  <a:pt x="678" y="702"/>
                  <a:pt x="738" y="722"/>
                </a:cubicBezTo>
                <a:cubicBezTo>
                  <a:pt x="900" y="951"/>
                  <a:pt x="1262" y="811"/>
                  <a:pt x="1493" y="8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0" eaLnBrk="0" hangingPunct="0"/>
            <a:endParaRPr lang="ar-IQ"/>
          </a:p>
        </p:txBody>
      </p:sp>
      <p:sp>
        <p:nvSpPr>
          <p:cNvPr id="80902" name="Freeform 5"/>
          <p:cNvSpPr>
            <a:spLocks/>
          </p:cNvSpPr>
          <p:nvPr/>
        </p:nvSpPr>
        <p:spPr bwMode="auto">
          <a:xfrm>
            <a:off x="6234113" y="2170113"/>
            <a:ext cx="1917700" cy="1217612"/>
          </a:xfrm>
          <a:custGeom>
            <a:avLst/>
            <a:gdLst>
              <a:gd name="T0" fmla="*/ 0 w 1208"/>
              <a:gd name="T1" fmla="*/ 1932958435 h 767"/>
              <a:gd name="T2" fmla="*/ 80644992 w 1208"/>
              <a:gd name="T3" fmla="*/ 766127140 h 767"/>
              <a:gd name="T4" fmla="*/ 204131830 w 1208"/>
              <a:gd name="T5" fmla="*/ 481348898 h 767"/>
              <a:gd name="T6" fmla="*/ 367942763 w 1208"/>
              <a:gd name="T7" fmla="*/ 153728675 h 767"/>
              <a:gd name="T8" fmla="*/ 652721197 w 1208"/>
              <a:gd name="T9" fmla="*/ 133567440 h 767"/>
              <a:gd name="T10" fmla="*/ 816530493 w 1208"/>
              <a:gd name="T11" fmla="*/ 521671368 h 767"/>
              <a:gd name="T12" fmla="*/ 940017504 w 1208"/>
              <a:gd name="T13" fmla="*/ 929936582 h 767"/>
              <a:gd name="T14" fmla="*/ 1000501230 w 1208"/>
              <a:gd name="T15" fmla="*/ 1113908647 h 767"/>
              <a:gd name="T16" fmla="*/ 1083667146 w 1208"/>
              <a:gd name="T17" fmla="*/ 1217234185 h 767"/>
              <a:gd name="T18" fmla="*/ 1204634597 w 1208"/>
              <a:gd name="T19" fmla="*/ 1297879126 h 767"/>
              <a:gd name="T20" fmla="*/ 1244957081 w 1208"/>
              <a:gd name="T21" fmla="*/ 1358362832 h 767"/>
              <a:gd name="T22" fmla="*/ 1368445481 w 1208"/>
              <a:gd name="T23" fmla="*/ 1401206250 h 767"/>
              <a:gd name="T24" fmla="*/ 1512093536 w 1208"/>
              <a:gd name="T25" fmla="*/ 1481851192 h 767"/>
              <a:gd name="T26" fmla="*/ 2043845893 w 1208"/>
              <a:gd name="T27" fmla="*/ 1685983302 h 767"/>
              <a:gd name="T28" fmla="*/ 2147483647 w 1208"/>
              <a:gd name="T29" fmla="*/ 1849794133 h 767"/>
              <a:gd name="T30" fmla="*/ 2147483647 w 1208"/>
              <a:gd name="T31" fmla="*/ 1890116603 h 767"/>
              <a:gd name="T32" fmla="*/ 2147483647 w 1208"/>
              <a:gd name="T33" fmla="*/ 1912797199 h 7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8"/>
              <a:gd name="T52" fmla="*/ 0 h 767"/>
              <a:gd name="T53" fmla="*/ 1208 w 1208"/>
              <a:gd name="T54" fmla="*/ 767 h 7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8" h="767">
                <a:moveTo>
                  <a:pt x="0" y="767"/>
                </a:moveTo>
                <a:cubicBezTo>
                  <a:pt x="47" y="621"/>
                  <a:pt x="1" y="457"/>
                  <a:pt x="32" y="304"/>
                </a:cubicBezTo>
                <a:cubicBezTo>
                  <a:pt x="40" y="264"/>
                  <a:pt x="51" y="219"/>
                  <a:pt x="81" y="191"/>
                </a:cubicBezTo>
                <a:cubicBezTo>
                  <a:pt x="96" y="144"/>
                  <a:pt x="109" y="96"/>
                  <a:pt x="146" y="61"/>
                </a:cubicBezTo>
                <a:cubicBezTo>
                  <a:pt x="165" y="0"/>
                  <a:pt x="213" y="38"/>
                  <a:pt x="259" y="53"/>
                </a:cubicBezTo>
                <a:cubicBezTo>
                  <a:pt x="291" y="101"/>
                  <a:pt x="292" y="159"/>
                  <a:pt x="324" y="207"/>
                </a:cubicBezTo>
                <a:cubicBezTo>
                  <a:pt x="338" y="262"/>
                  <a:pt x="355" y="315"/>
                  <a:pt x="373" y="369"/>
                </a:cubicBezTo>
                <a:cubicBezTo>
                  <a:pt x="380" y="390"/>
                  <a:pt x="385" y="424"/>
                  <a:pt x="397" y="442"/>
                </a:cubicBezTo>
                <a:cubicBezTo>
                  <a:pt x="408" y="459"/>
                  <a:pt x="414" y="471"/>
                  <a:pt x="430" y="483"/>
                </a:cubicBezTo>
                <a:cubicBezTo>
                  <a:pt x="445" y="495"/>
                  <a:pt x="478" y="515"/>
                  <a:pt x="478" y="515"/>
                </a:cubicBezTo>
                <a:cubicBezTo>
                  <a:pt x="483" y="523"/>
                  <a:pt x="486" y="534"/>
                  <a:pt x="494" y="539"/>
                </a:cubicBezTo>
                <a:cubicBezTo>
                  <a:pt x="509" y="548"/>
                  <a:pt x="529" y="546"/>
                  <a:pt x="543" y="556"/>
                </a:cubicBezTo>
                <a:cubicBezTo>
                  <a:pt x="601" y="595"/>
                  <a:pt x="528" y="548"/>
                  <a:pt x="600" y="588"/>
                </a:cubicBezTo>
                <a:cubicBezTo>
                  <a:pt x="666" y="625"/>
                  <a:pt x="738" y="651"/>
                  <a:pt x="811" y="669"/>
                </a:cubicBezTo>
                <a:cubicBezTo>
                  <a:pt x="901" y="691"/>
                  <a:pt x="978" y="722"/>
                  <a:pt x="1070" y="734"/>
                </a:cubicBezTo>
                <a:cubicBezTo>
                  <a:pt x="1108" y="746"/>
                  <a:pt x="1092" y="742"/>
                  <a:pt x="1143" y="750"/>
                </a:cubicBezTo>
                <a:cubicBezTo>
                  <a:pt x="1165" y="753"/>
                  <a:pt x="1208" y="759"/>
                  <a:pt x="1208" y="75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0" eaLnBrk="0" hangingPunct="0"/>
            <a:endParaRPr lang="ar-IQ"/>
          </a:p>
        </p:txBody>
      </p:sp>
      <p:sp>
        <p:nvSpPr>
          <p:cNvPr id="80903" name="Text Box 6"/>
          <p:cNvSpPr txBox="1">
            <a:spLocks noChangeArrowheads="1"/>
          </p:cNvSpPr>
          <p:nvPr/>
        </p:nvSpPr>
        <p:spPr bwMode="auto">
          <a:xfrm>
            <a:off x="3048000" y="6096000"/>
            <a:ext cx="24542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de-DE" sz="4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0904" name="Text Box 7"/>
          <p:cNvSpPr txBox="1">
            <a:spLocks noChangeArrowheads="1"/>
          </p:cNvSpPr>
          <p:nvPr/>
        </p:nvSpPr>
        <p:spPr bwMode="auto">
          <a:xfrm>
            <a:off x="1219200" y="1600200"/>
            <a:ext cx="125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000" b="0">
                <a:solidFill>
                  <a:srgbClr val="0000CC"/>
                </a:solidFill>
                <a:latin typeface="Arial" pitchFamily="34" charset="0"/>
              </a:rPr>
              <a:t>Breakfast</a:t>
            </a:r>
          </a:p>
        </p:txBody>
      </p:sp>
      <p:sp>
        <p:nvSpPr>
          <p:cNvPr id="80905" name="Text Box 8"/>
          <p:cNvSpPr txBox="1">
            <a:spLocks noChangeArrowheads="1"/>
          </p:cNvSpPr>
          <p:nvPr/>
        </p:nvSpPr>
        <p:spPr bwMode="auto">
          <a:xfrm>
            <a:off x="3276600" y="1600200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000" b="0">
                <a:solidFill>
                  <a:srgbClr val="0000CC"/>
                </a:solidFill>
                <a:latin typeface="Arial" pitchFamily="34" charset="0"/>
              </a:rPr>
              <a:t>Lunch</a:t>
            </a:r>
          </a:p>
        </p:txBody>
      </p:sp>
      <p:sp>
        <p:nvSpPr>
          <p:cNvPr id="80906" name="Text Box 9"/>
          <p:cNvSpPr txBox="1">
            <a:spLocks noChangeArrowheads="1"/>
          </p:cNvSpPr>
          <p:nvPr/>
        </p:nvSpPr>
        <p:spPr bwMode="auto">
          <a:xfrm>
            <a:off x="6019800" y="1524000"/>
            <a:ext cx="100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000" b="0">
                <a:solidFill>
                  <a:srgbClr val="0000CC"/>
                </a:solidFill>
                <a:latin typeface="Arial" pitchFamily="34" charset="0"/>
              </a:rPr>
              <a:t>Supper</a:t>
            </a:r>
          </a:p>
        </p:txBody>
      </p:sp>
      <p:sp>
        <p:nvSpPr>
          <p:cNvPr id="80907" name="Text Box 10"/>
          <p:cNvSpPr txBox="1">
            <a:spLocks noChangeArrowheads="1"/>
          </p:cNvSpPr>
          <p:nvPr/>
        </p:nvSpPr>
        <p:spPr bwMode="auto">
          <a:xfrm rot="-5400000">
            <a:off x="-400843" y="2186781"/>
            <a:ext cx="1960562" cy="701675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000" b="0">
                <a:solidFill>
                  <a:schemeClr val="tx1"/>
                </a:solidFill>
                <a:latin typeface="Arial" pitchFamily="34" charset="0"/>
              </a:rPr>
              <a:t>Insulin</a:t>
            </a:r>
          </a:p>
          <a:p>
            <a:pPr algn="ctr" rtl="0"/>
            <a:r>
              <a:rPr lang="en-US" sz="2000" b="0">
                <a:solidFill>
                  <a:schemeClr val="tx1"/>
                </a:solidFill>
                <a:latin typeface="Arial" pitchFamily="34" charset="0"/>
              </a:rPr>
              <a:t>Concentration</a:t>
            </a:r>
          </a:p>
        </p:txBody>
      </p:sp>
      <p:sp>
        <p:nvSpPr>
          <p:cNvPr id="80908" name="Text Box 11"/>
          <p:cNvSpPr txBox="1">
            <a:spLocks noChangeArrowheads="1"/>
          </p:cNvSpPr>
          <p:nvPr/>
        </p:nvSpPr>
        <p:spPr bwMode="auto">
          <a:xfrm>
            <a:off x="3200400" y="3657600"/>
            <a:ext cx="2743200" cy="396875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000" b="0">
                <a:solidFill>
                  <a:schemeClr val="tx1"/>
                </a:solidFill>
                <a:latin typeface="Arial" pitchFamily="34" charset="0"/>
              </a:rPr>
              <a:t>Time of day</a:t>
            </a:r>
          </a:p>
        </p:txBody>
      </p:sp>
      <p:sp>
        <p:nvSpPr>
          <p:cNvPr id="80909" name="Text Box 12"/>
          <p:cNvSpPr txBox="1">
            <a:spLocks noChangeArrowheads="1"/>
          </p:cNvSpPr>
          <p:nvPr/>
        </p:nvSpPr>
        <p:spPr bwMode="auto">
          <a:xfrm>
            <a:off x="539750" y="4292600"/>
            <a:ext cx="8229600" cy="20113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>
                <a:solidFill>
                  <a:schemeClr val="tx1"/>
                </a:solidFill>
                <a:latin typeface="Arial" pitchFamily="34" charset="0"/>
              </a:rPr>
              <a:t>Normal insulin secretion during he day</a:t>
            </a:r>
          </a:p>
          <a:p>
            <a:pPr algn="l" rtl="0"/>
            <a:endParaRPr lang="en-US" sz="2000">
              <a:solidFill>
                <a:schemeClr val="tx1"/>
              </a:solidFill>
              <a:latin typeface="Arial" pitchFamily="34" charset="0"/>
            </a:endParaRPr>
          </a:p>
          <a:p>
            <a:pPr algn="l" rtl="0"/>
            <a:r>
              <a:rPr lang="en-US" sz="3200">
                <a:solidFill>
                  <a:schemeClr val="tx1"/>
                </a:solidFill>
                <a:latin typeface="Arial" pitchFamily="34" charset="0"/>
              </a:rPr>
              <a:t>-   Constant background level (basal)</a:t>
            </a:r>
          </a:p>
          <a:p>
            <a:pPr algn="l" rtl="0"/>
            <a:endParaRPr lang="en-US" sz="1000">
              <a:solidFill>
                <a:schemeClr val="tx1"/>
              </a:solidFill>
              <a:latin typeface="Arial" pitchFamily="34" charset="0"/>
            </a:endParaRPr>
          </a:p>
          <a:p>
            <a:pPr algn="l" rtl="0"/>
            <a:r>
              <a:rPr lang="en-US" sz="3200">
                <a:solidFill>
                  <a:schemeClr val="tx1"/>
                </a:solidFill>
                <a:latin typeface="Arial" pitchFamily="34" charset="0"/>
              </a:rPr>
              <a:t>-   Spikes of insulin secretion after eating</a:t>
            </a:r>
          </a:p>
        </p:txBody>
      </p:sp>
      <p:sp>
        <p:nvSpPr>
          <p:cNvPr id="80910" name="Freeform 13"/>
          <p:cNvSpPr>
            <a:spLocks/>
          </p:cNvSpPr>
          <p:nvPr/>
        </p:nvSpPr>
        <p:spPr bwMode="auto">
          <a:xfrm>
            <a:off x="3400425" y="2227263"/>
            <a:ext cx="2806700" cy="1238250"/>
          </a:xfrm>
          <a:custGeom>
            <a:avLst/>
            <a:gdLst>
              <a:gd name="T0" fmla="*/ 0 w 1768"/>
              <a:gd name="T1" fmla="*/ 1779230549 h 780"/>
              <a:gd name="T2" fmla="*/ 80645003 w 1768"/>
              <a:gd name="T3" fmla="*/ 1615420841 h 780"/>
              <a:gd name="T4" fmla="*/ 183972199 w 1768"/>
              <a:gd name="T5" fmla="*/ 1350803724 h 780"/>
              <a:gd name="T6" fmla="*/ 244455982 w 1768"/>
              <a:gd name="T7" fmla="*/ 1207154069 h 780"/>
              <a:gd name="T8" fmla="*/ 304938128 w 1768"/>
              <a:gd name="T9" fmla="*/ 635079375 h 780"/>
              <a:gd name="T10" fmla="*/ 428426643 w 1768"/>
              <a:gd name="T11" fmla="*/ 0 h 780"/>
              <a:gd name="T12" fmla="*/ 776208109 w 1768"/>
              <a:gd name="T13" fmla="*/ 186491554 h 780"/>
              <a:gd name="T14" fmla="*/ 879535479 w 1768"/>
              <a:gd name="T15" fmla="*/ 347781553 h 780"/>
              <a:gd name="T16" fmla="*/ 980341701 w 1768"/>
              <a:gd name="T17" fmla="*/ 594756887 h 780"/>
              <a:gd name="T18" fmla="*/ 1227315358 w 1768"/>
              <a:gd name="T19" fmla="*/ 1126509094 h 780"/>
              <a:gd name="T20" fmla="*/ 1635582145 w 1768"/>
              <a:gd name="T21" fmla="*/ 1083667245 h 780"/>
              <a:gd name="T22" fmla="*/ 1696066275 w 1768"/>
              <a:gd name="T23" fmla="*/ 1126509094 h 780"/>
              <a:gd name="T24" fmla="*/ 1716227520 w 1768"/>
              <a:gd name="T25" fmla="*/ 1186992825 h 780"/>
              <a:gd name="T26" fmla="*/ 1839714348 w 1768"/>
              <a:gd name="T27" fmla="*/ 1267637800 h 780"/>
              <a:gd name="T28" fmla="*/ 2147173326 w 1768"/>
              <a:gd name="T29" fmla="*/ 1494453379 h 780"/>
              <a:gd name="T30" fmla="*/ 2147483647 w 1768"/>
              <a:gd name="T31" fmla="*/ 1658262690 h 780"/>
              <a:gd name="T32" fmla="*/ 2147483647 w 1768"/>
              <a:gd name="T33" fmla="*/ 1822073986 h 780"/>
              <a:gd name="T34" fmla="*/ 2147483647 w 1768"/>
              <a:gd name="T35" fmla="*/ 1822073986 h 78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68"/>
              <a:gd name="T55" fmla="*/ 0 h 780"/>
              <a:gd name="T56" fmla="*/ 1768 w 1768"/>
              <a:gd name="T57" fmla="*/ 780 h 78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68" h="780">
                <a:moveTo>
                  <a:pt x="0" y="706"/>
                </a:moveTo>
                <a:cubicBezTo>
                  <a:pt x="18" y="651"/>
                  <a:pt x="4" y="670"/>
                  <a:pt x="32" y="641"/>
                </a:cubicBezTo>
                <a:cubicBezTo>
                  <a:pt x="44" y="605"/>
                  <a:pt x="52" y="568"/>
                  <a:pt x="73" y="536"/>
                </a:cubicBezTo>
                <a:cubicBezTo>
                  <a:pt x="78" y="516"/>
                  <a:pt x="93" y="499"/>
                  <a:pt x="97" y="479"/>
                </a:cubicBezTo>
                <a:cubicBezTo>
                  <a:pt x="111" y="405"/>
                  <a:pt x="109" y="327"/>
                  <a:pt x="121" y="252"/>
                </a:cubicBezTo>
                <a:cubicBezTo>
                  <a:pt x="122" y="220"/>
                  <a:pt x="91" y="30"/>
                  <a:pt x="170" y="0"/>
                </a:cubicBezTo>
                <a:cubicBezTo>
                  <a:pt x="268" y="14"/>
                  <a:pt x="249" y="11"/>
                  <a:pt x="308" y="74"/>
                </a:cubicBezTo>
                <a:cubicBezTo>
                  <a:pt x="317" y="101"/>
                  <a:pt x="328" y="118"/>
                  <a:pt x="349" y="138"/>
                </a:cubicBezTo>
                <a:cubicBezTo>
                  <a:pt x="360" y="173"/>
                  <a:pt x="377" y="200"/>
                  <a:pt x="389" y="236"/>
                </a:cubicBezTo>
                <a:cubicBezTo>
                  <a:pt x="415" y="317"/>
                  <a:pt x="423" y="383"/>
                  <a:pt x="487" y="447"/>
                </a:cubicBezTo>
                <a:cubicBezTo>
                  <a:pt x="588" y="412"/>
                  <a:pt x="534" y="420"/>
                  <a:pt x="649" y="430"/>
                </a:cubicBezTo>
                <a:cubicBezTo>
                  <a:pt x="657" y="436"/>
                  <a:pt x="667" y="439"/>
                  <a:pt x="673" y="447"/>
                </a:cubicBezTo>
                <a:cubicBezTo>
                  <a:pt x="678" y="454"/>
                  <a:pt x="675" y="465"/>
                  <a:pt x="681" y="471"/>
                </a:cubicBezTo>
                <a:cubicBezTo>
                  <a:pt x="695" y="485"/>
                  <a:pt x="717" y="489"/>
                  <a:pt x="730" y="503"/>
                </a:cubicBezTo>
                <a:cubicBezTo>
                  <a:pt x="762" y="537"/>
                  <a:pt x="807" y="579"/>
                  <a:pt x="852" y="593"/>
                </a:cubicBezTo>
                <a:cubicBezTo>
                  <a:pt x="885" y="615"/>
                  <a:pt x="903" y="646"/>
                  <a:pt x="941" y="658"/>
                </a:cubicBezTo>
                <a:cubicBezTo>
                  <a:pt x="1026" y="715"/>
                  <a:pt x="1135" y="715"/>
                  <a:pt x="1233" y="723"/>
                </a:cubicBezTo>
                <a:cubicBezTo>
                  <a:pt x="1404" y="780"/>
                  <a:pt x="1589" y="723"/>
                  <a:pt x="1768" y="7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0" eaLnBrk="0" hangingPunct="0"/>
            <a:endParaRPr lang="ar-IQ"/>
          </a:p>
        </p:txBody>
      </p:sp>
    </p:spTree>
  </p:cSld>
  <p:clrMapOvr>
    <a:masterClrMapping/>
  </p:clrMapOvr>
  <p:transition>
    <p:random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41F79-22D8-4E07-80BC-145A126DB334}" type="slidenum">
              <a:rPr lang="ar-SA"/>
              <a:pPr>
                <a:defRPr/>
              </a:pPr>
              <a:t>78</a:t>
            </a:fld>
            <a:endParaRPr lang="en-US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99450" cy="935038"/>
          </a:xfrm>
          <a:solidFill>
            <a:srgbClr val="333399"/>
          </a:solidFill>
        </p:spPr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Pharmacotherapy :Type 1 DM</a:t>
            </a:r>
          </a:p>
        </p:txBody>
      </p:sp>
      <p:sp>
        <p:nvSpPr>
          <p:cNvPr id="81924" name="Rectangle 3"/>
          <p:cNvSpPr>
            <a:spLocks noChangeArrowheads="1"/>
          </p:cNvSpPr>
          <p:nvPr/>
        </p:nvSpPr>
        <p:spPr bwMode="auto">
          <a:xfrm>
            <a:off x="468313" y="1844675"/>
            <a:ext cx="8382000" cy="39973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-The insulin regimen has to mimic the physiological secretion of insulin</a:t>
            </a: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With the availability of the SMBG and HbA1C tests adequacy of the insulin regimen can be assessed</a:t>
            </a: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More intense insulin regimen require more intense monitoring </a:t>
            </a: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21B9-B5A8-4715-8F92-23270D884FDA}" type="slidenum">
              <a:rPr lang="ar-SA"/>
              <a:pPr>
                <a:defRPr/>
              </a:pPr>
              <a:t>79</a:t>
            </a:fld>
            <a:endParaRPr lang="en-US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755650"/>
          </a:xfrm>
          <a:solidFill>
            <a:srgbClr val="333399"/>
          </a:solidFill>
        </p:spPr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  <a:cs typeface="Arial" pitchFamily="34" charset="0"/>
              </a:rPr>
              <a:t>Pharmacotherapy :Type 1 DM</a:t>
            </a:r>
          </a:p>
        </p:txBody>
      </p:sp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179388" y="1341438"/>
            <a:ext cx="8785225" cy="4953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200" u="sng">
                <a:solidFill>
                  <a:srgbClr val="FF9900"/>
                </a:solidFill>
              </a:rPr>
              <a:t>Example: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1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1- Morning dose (before breakfast):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</a:rPr>
              <a:t>  		Regular  + NPH or Lente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2- Before evening meal: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</a:rPr>
              <a:t>		Regular  + NPH or Lente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16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folHlink"/>
                </a:solidFill>
                <a:latin typeface="Times New Roman" pitchFamily="18" charset="0"/>
              </a:rPr>
              <a:t>    Require strict adherence to the timing of meal and injections	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endParaRPr lang="en-US" sz="5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7A47C-537A-4EA9-AD45-61800CD9DE38}" type="slidenum">
              <a:rPr lang="ar-SA"/>
              <a:pPr>
                <a:defRPr/>
              </a:pPr>
              <a:t>8</a:t>
            </a:fld>
            <a:endParaRPr lang="en-US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88913"/>
            <a:ext cx="8569325" cy="6418262"/>
          </a:xfrm>
          <a:ln>
            <a:solidFill>
              <a:srgbClr val="FFFF66"/>
            </a:solidFill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71F19-DDD9-4071-BB35-59C80D7D8D00}" type="slidenum">
              <a:rPr lang="ar-SA"/>
              <a:pPr>
                <a:defRPr/>
              </a:pPr>
              <a:t>80</a:t>
            </a:fld>
            <a:endParaRPr lang="en-US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96300" cy="765175"/>
          </a:xfrm>
          <a:solidFill>
            <a:srgbClr val="333399"/>
          </a:solidFill>
        </p:spPr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  <a:cs typeface="Arial" pitchFamily="34" charset="0"/>
              </a:rPr>
              <a:t>Pharmacotherapy :Type 1 DM</a:t>
            </a:r>
          </a:p>
        </p:txBody>
      </p:sp>
      <p:sp>
        <p:nvSpPr>
          <p:cNvPr id="83972" name="Rectangle 3"/>
          <p:cNvSpPr>
            <a:spLocks noChangeArrowheads="1"/>
          </p:cNvSpPr>
          <p:nvPr/>
        </p:nvSpPr>
        <p:spPr bwMode="auto">
          <a:xfrm>
            <a:off x="250825" y="1557338"/>
            <a:ext cx="8610600" cy="345598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600" u="sng">
                <a:solidFill>
                  <a:srgbClr val="FF9900"/>
                </a:solidFill>
                <a:latin typeface="Times New Roman" pitchFamily="18" charset="0"/>
              </a:rPr>
              <a:t>Modification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1200" u="sng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NPH evening dose can be moved to bedtime 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Three injections of regular or rapid acting insulin before each meal + long acting insulin at bedtime (4 injections)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The choice of the regimen will depend on the patient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endParaRPr lang="en-US" sz="36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36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endParaRPr lang="en-US" sz="5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7E028-3308-472F-AEF5-695041252CDC}" type="slidenum">
              <a:rPr lang="ar-SA"/>
              <a:pPr>
                <a:defRPr/>
              </a:pPr>
              <a:t>81</a:t>
            </a:fld>
            <a:endParaRPr lang="en-US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43913" cy="900113"/>
          </a:xfrm>
          <a:solidFill>
            <a:srgbClr val="333399"/>
          </a:solidFill>
        </p:spPr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  <a:cs typeface="Arial" pitchFamily="34" charset="0"/>
              </a:rPr>
              <a:t>Pharmacotherapy :Type 1 DM</a:t>
            </a:r>
          </a:p>
        </p:txBody>
      </p:sp>
      <p:sp>
        <p:nvSpPr>
          <p:cNvPr id="84996" name="Rectangle 3"/>
          <p:cNvSpPr>
            <a:spLocks noChangeArrowheads="1"/>
          </p:cNvSpPr>
          <p:nvPr/>
        </p:nvSpPr>
        <p:spPr bwMode="auto">
          <a:xfrm>
            <a:off x="228600" y="1341438"/>
            <a:ext cx="8610600" cy="536416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600">
                <a:solidFill>
                  <a:srgbClr val="FF9900"/>
                </a:solidFill>
                <a:latin typeface="Times New Roman" pitchFamily="18" charset="0"/>
              </a:rPr>
              <a:t>How much insulin ?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1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</a:rPr>
              <a:t>A good starting dose is  0.6 U/kg/day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</a:rPr>
              <a:t>The total dose should be divided to: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45% for basal insulin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55% for prandial insulin</a:t>
            </a:r>
          </a:p>
          <a:p>
            <a:pPr marL="1600200" lvl="3" indent="-2286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The prandial dose is divided to</a:t>
            </a:r>
          </a:p>
          <a:p>
            <a:pPr marL="1600200" lvl="3" indent="-2286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2000">
                <a:solidFill>
                  <a:schemeClr val="folHlink"/>
                </a:solidFill>
              </a:rPr>
              <a:t>-	25%  pre-breakfast</a:t>
            </a:r>
          </a:p>
          <a:p>
            <a:pPr marL="1600200" lvl="3" indent="-228600" algn="l" rtl="0" eaLnBrk="0" hangingPunct="0">
              <a:spcBef>
                <a:spcPct val="20000"/>
              </a:spcBef>
            </a:pPr>
            <a:r>
              <a:rPr lang="en-US" sz="2000">
                <a:solidFill>
                  <a:schemeClr val="folHlink"/>
                </a:solidFill>
              </a:rPr>
              <a:t>	- 15%  pre-lunch</a:t>
            </a:r>
          </a:p>
          <a:p>
            <a:pPr marL="1600200" lvl="3" indent="-228600" algn="l" rtl="0" eaLnBrk="0" hangingPunct="0">
              <a:spcBef>
                <a:spcPct val="20000"/>
              </a:spcBef>
            </a:pPr>
            <a:r>
              <a:rPr lang="en-US" sz="2000">
                <a:solidFill>
                  <a:schemeClr val="folHlink"/>
                </a:solidFill>
              </a:rPr>
              <a:t>	- 15% pre-supper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36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endParaRPr lang="en-US" sz="5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BAD36-BBFE-4081-AFCB-C307FC85E1A5}" type="slidenum">
              <a:rPr lang="ar-SA"/>
              <a:pPr>
                <a:defRPr/>
              </a:pPr>
              <a:t>82</a:t>
            </a:fld>
            <a:endParaRPr lang="en-US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88975"/>
          </a:xfrm>
          <a:solidFill>
            <a:srgbClr val="333399"/>
          </a:solidFill>
        </p:spPr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  <a:cs typeface="Arial" pitchFamily="34" charset="0"/>
              </a:rPr>
              <a:t>Pharmacotherapy :Type 1 DM</a:t>
            </a:r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228600" y="1143000"/>
            <a:ext cx="8839200" cy="5562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600" u="sng">
                <a:solidFill>
                  <a:srgbClr val="FF9900"/>
                </a:solidFill>
                <a:latin typeface="Times New Roman" pitchFamily="18" charset="0"/>
              </a:rPr>
              <a:t>Example:  For a 50 kg patient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1200" b="0" u="sng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</a:rPr>
              <a:t>The total dose = 0.6X50 = 30 U/day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13.5 U for basal insulin (45% of dose)</a:t>
            </a:r>
          </a:p>
          <a:p>
            <a:pPr marL="1143000" lvl="2" indent="-2286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Administered in one or two doses</a:t>
            </a:r>
          </a:p>
          <a:p>
            <a:pPr marL="1143000" lvl="2" indent="-228600" algn="l" rtl="0" eaLnBrk="0" hangingPunct="0">
              <a:spcBef>
                <a:spcPct val="20000"/>
              </a:spcBef>
            </a:pPr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16.5 U for prandial insulin (55% of dose)</a:t>
            </a:r>
          </a:p>
          <a:p>
            <a:pPr marL="1600200" lvl="3" indent="-228600" algn="l" rtl="0" eaLnBrk="0" hangingPunct="0">
              <a:spcBef>
                <a:spcPct val="20000"/>
              </a:spcBef>
            </a:pPr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The 16.5 U are divided to:</a:t>
            </a:r>
          </a:p>
          <a:p>
            <a:pPr marL="1600200" lvl="3" indent="-228600" algn="l" rtl="0" eaLnBrk="0" hangingPunct="0">
              <a:spcBef>
                <a:spcPct val="20000"/>
              </a:spcBef>
            </a:pPr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2000">
                <a:solidFill>
                  <a:schemeClr val="folHlink"/>
                </a:solidFill>
              </a:rPr>
              <a:t>-	7.5 U  pre-breakfast (25%)</a:t>
            </a:r>
          </a:p>
          <a:p>
            <a:pPr marL="1600200" lvl="3" indent="-228600" algn="l" rtl="0" eaLnBrk="0" hangingPunct="0">
              <a:spcBef>
                <a:spcPct val="20000"/>
              </a:spcBef>
            </a:pPr>
            <a:r>
              <a:rPr lang="en-US" sz="2000">
                <a:solidFill>
                  <a:schemeClr val="folHlink"/>
                </a:solidFill>
              </a:rPr>
              <a:t>	- 4.5 U  pre-lunch (15%)</a:t>
            </a:r>
          </a:p>
          <a:p>
            <a:pPr marL="1600200" lvl="3" indent="-228600" algn="l" rtl="0" eaLnBrk="0" hangingPunct="0">
              <a:spcBef>
                <a:spcPct val="20000"/>
              </a:spcBef>
            </a:pPr>
            <a:r>
              <a:rPr lang="en-US" sz="2000">
                <a:solidFill>
                  <a:schemeClr val="folHlink"/>
                </a:solidFill>
              </a:rPr>
              <a:t>	- 4.5 U pre-supper (15%) 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endParaRPr lang="en-US" sz="2000">
              <a:solidFill>
                <a:schemeClr val="folHlink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3600" b="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600" b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endParaRPr lang="en-US" sz="5400" b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1A74B-990F-4F99-93C5-F11D22EC4DC1}" type="slidenum">
              <a:rPr lang="ar-SA"/>
              <a:pPr>
                <a:defRPr/>
              </a:pPr>
              <a:t>83</a:t>
            </a:fld>
            <a:endParaRPr lang="en-US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534400" cy="647700"/>
          </a:xfrm>
          <a:solidFill>
            <a:srgbClr val="333399"/>
          </a:solidFill>
        </p:spPr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  <a:cs typeface="Arial" pitchFamily="34" charset="0"/>
              </a:rPr>
              <a:t>Pharmacotherapy :Type 1 DM</a:t>
            </a:r>
          </a:p>
        </p:txBody>
      </p:sp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228600" y="1143000"/>
            <a:ext cx="8839200" cy="5562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600" u="sng">
                <a:solidFill>
                  <a:srgbClr val="FF9900"/>
                </a:solidFill>
                <a:latin typeface="Times New Roman" pitchFamily="18" charset="0"/>
              </a:rPr>
              <a:t>Monitoring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1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</a:rPr>
              <a:t>Most Type 1 patients require 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</a:rPr>
              <a:t>			</a:t>
            </a:r>
            <a:r>
              <a:rPr lang="en-US" sz="3600">
                <a:solidFill>
                  <a:schemeClr val="folHlink"/>
                </a:solidFill>
              </a:rPr>
              <a:t>0.5-1.0 U/kg/d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</a:rPr>
              <a:t>The initial regimen should be modified based on: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3200">
                <a:solidFill>
                  <a:schemeClr val="folHlink"/>
                </a:solidFill>
                <a:latin typeface="Times New Roman" pitchFamily="18" charset="0"/>
              </a:rPr>
              <a:t>Symptoms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3200">
                <a:solidFill>
                  <a:schemeClr val="folHlink"/>
                </a:solidFill>
                <a:latin typeface="Times New Roman" pitchFamily="18" charset="0"/>
              </a:rPr>
              <a:t>SMBG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3200">
                <a:solidFill>
                  <a:schemeClr val="folHlink"/>
                </a:solidFill>
                <a:latin typeface="Times New Roman" pitchFamily="18" charset="0"/>
              </a:rPr>
              <a:t>HbA1C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endParaRPr lang="en-US" sz="2800">
              <a:solidFill>
                <a:schemeClr val="folHlink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36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endParaRPr lang="en-US" sz="5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73C34-42E9-45CE-BFB1-3C85C6C127DC}" type="slidenum">
              <a:rPr lang="ar-SA"/>
              <a:pPr>
                <a:defRPr/>
              </a:pPr>
              <a:t>84</a:t>
            </a:fld>
            <a:endParaRPr lang="en-US"/>
          </a:p>
        </p:txBody>
      </p:sp>
      <p:sp>
        <p:nvSpPr>
          <p:cNvPr id="88067" name="Rectangle 2"/>
          <p:cNvSpPr>
            <a:spLocks noChangeArrowheads="1"/>
          </p:cNvSpPr>
          <p:nvPr/>
        </p:nvSpPr>
        <p:spPr bwMode="auto">
          <a:xfrm>
            <a:off x="395288" y="333375"/>
            <a:ext cx="8229600" cy="549275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Pharmacotherapy :Type 1 DM</a:t>
            </a:r>
          </a:p>
        </p:txBody>
      </p:sp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304800" y="1196975"/>
            <a:ext cx="2827338" cy="685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>
                <a:solidFill>
                  <a:srgbClr val="FF9900"/>
                </a:solidFill>
                <a:latin typeface="Times New Roman" pitchFamily="18" charset="0"/>
              </a:rPr>
              <a:t>Monitoring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3600" b="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endParaRPr lang="en-US" sz="28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3600" b="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600" b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342900" indent="-342900" algn="ctr" rtl="0" eaLnBrk="0" hangingPunct="0">
              <a:spcBef>
                <a:spcPct val="20000"/>
              </a:spcBef>
            </a:pPr>
            <a:endParaRPr lang="en-US" sz="5400" b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88069" name="Picture 4" descr="Glucose T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205038"/>
            <a:ext cx="5645150" cy="4373562"/>
          </a:xfrm>
          <a:prstGeom prst="rect">
            <a:avLst/>
          </a:prstGeom>
          <a:solidFill>
            <a:srgbClr val="FF6600"/>
          </a:solidFill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8742D-BA47-45D4-81D8-68D2D5960361}" type="slidenum">
              <a:rPr lang="ar-SA"/>
              <a:pPr>
                <a:defRPr/>
              </a:pPr>
              <a:t>85</a:t>
            </a:fld>
            <a:endParaRPr lang="en-US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34400" cy="544513"/>
          </a:xfrm>
          <a:solidFill>
            <a:srgbClr val="333399"/>
          </a:solidFill>
        </p:spPr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</a:rPr>
              <a:t>Pharmacotherapy :Type 1 DM</a:t>
            </a:r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304800" y="1066800"/>
            <a:ext cx="8839200" cy="5562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>
                <a:solidFill>
                  <a:srgbClr val="FF9900"/>
                </a:solidFill>
                <a:latin typeface="Times New Roman" pitchFamily="18" charset="0"/>
              </a:rPr>
              <a:t>Insulin Pump Therapy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800" b="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This involves continuous SC administration of short-acting insulin using a small pump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The pump can be programmed to deliver basal insulin and spikes of insulin at the time of the meals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Requires intense SMBG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Requires highly motivated patients because failure to deliver insulin will have serious consequences</a:t>
            </a:r>
          </a:p>
        </p:txBody>
      </p:sp>
    </p:spTree>
  </p:cSld>
  <p:clrMapOvr>
    <a:masterClrMapping/>
  </p:clrMapOvr>
  <p:transition>
    <p:random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2FAC7-1981-4525-9C73-806DD9FC7E2F}" type="slidenum">
              <a:rPr lang="ar-SA"/>
              <a:pPr>
                <a:defRPr/>
              </a:pPr>
              <a:t>86</a:t>
            </a:fld>
            <a:endParaRPr lang="en-US"/>
          </a:p>
        </p:txBody>
      </p:sp>
      <p:sp>
        <p:nvSpPr>
          <p:cNvPr id="90115" name="Rectangle 2"/>
          <p:cNvSpPr>
            <a:spLocks noChangeArrowheads="1"/>
          </p:cNvSpPr>
          <p:nvPr/>
        </p:nvSpPr>
        <p:spPr bwMode="auto">
          <a:xfrm>
            <a:off x="2667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endParaRPr lang="ar-IQ"/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4400">
                <a:solidFill>
                  <a:srgbClr val="FFFF00"/>
                </a:solidFill>
                <a:latin typeface="Arial" pitchFamily="34" charset="0"/>
              </a:rPr>
              <a:t>Pharmacotherapy :Type 1 DM</a:t>
            </a:r>
          </a:p>
        </p:txBody>
      </p:sp>
      <p:sp>
        <p:nvSpPr>
          <p:cNvPr id="90117" name="Rectangle 4"/>
          <p:cNvSpPr>
            <a:spLocks noChangeArrowheads="1"/>
          </p:cNvSpPr>
          <p:nvPr/>
        </p:nvSpPr>
        <p:spPr bwMode="auto">
          <a:xfrm>
            <a:off x="1116013" y="1268413"/>
            <a:ext cx="7164387" cy="5184775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u="sng">
                <a:solidFill>
                  <a:srgbClr val="FF9900"/>
                </a:solidFill>
                <a:latin typeface="Times New Roman" pitchFamily="18" charset="0"/>
              </a:rPr>
              <a:t>Insulin Pump</a:t>
            </a:r>
            <a:endParaRPr lang="en-US" sz="800" u="sng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90118" name="Picture 5" descr="insulin-pu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349500"/>
            <a:ext cx="48006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CF278-D706-4E8D-B7DF-685FDD625C79}" type="slidenum">
              <a:rPr lang="ar-SA"/>
              <a:pPr>
                <a:defRPr/>
              </a:pPr>
              <a:t>87</a:t>
            </a:fld>
            <a:endParaRPr lang="en-US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549275"/>
            <a:ext cx="5326062" cy="1090613"/>
          </a:xfrm>
          <a:solidFill>
            <a:schemeClr val="accent1"/>
          </a:solidFill>
          <a:ln w="57150">
            <a:solidFill>
              <a:srgbClr val="003399"/>
            </a:solidFill>
          </a:ln>
        </p:spPr>
        <p:txBody>
          <a:bodyPr/>
          <a:lstStyle/>
          <a:p>
            <a:r>
              <a:rPr lang="en-US" sz="4000" b="1" smtClean="0">
                <a:solidFill>
                  <a:schemeClr val="tx1"/>
                </a:solidFill>
              </a:rPr>
              <a:t>II. Surgery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205038"/>
            <a:ext cx="8569325" cy="4114800"/>
          </a:xfrm>
          <a:solidFill>
            <a:srgbClr val="003366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Islet transplantation has been investigated as a treatment for type 1 diabetes mellitus in selected patients with inadequate glucose control despite insulin therapy.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Observations in patients with type 1 diabetes indicate that islet transplantation can result in insulin independence with excellent metabolic control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 smtClean="0"/>
          </a:p>
        </p:txBody>
      </p:sp>
      <p:pic>
        <p:nvPicPr>
          <p:cNvPr id="91141" name="Picture 4" descr="http://www.familydoctor.co.uk/htdocs/THYROID/images/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985000" y="0"/>
            <a:ext cx="2159000" cy="1944688"/>
          </a:xfrm>
          <a:ln>
            <a:solidFill>
              <a:srgbClr val="99CC00"/>
            </a:solidFill>
          </a:ln>
        </p:spPr>
      </p:pic>
    </p:spTree>
  </p:cSld>
  <p:clrMapOvr>
    <a:masterClrMapping/>
  </p:clrMapOvr>
  <p:transition>
    <p:random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2DD5A-DB2E-4064-99F3-5CF767EDB718}" type="slidenum">
              <a:rPr lang="ar-SA"/>
              <a:pPr>
                <a:defRPr/>
              </a:pPr>
              <a:t>88</a:t>
            </a:fld>
            <a:endParaRPr lang="en-US"/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395288" y="188913"/>
            <a:ext cx="8064500" cy="6889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>
                <a:solidFill>
                  <a:srgbClr val="FFFF00"/>
                </a:solidFill>
                <a:latin typeface="Arial" pitchFamily="34" charset="0"/>
              </a:rPr>
              <a:t>Diabetes Mellitus Complications</a:t>
            </a:r>
          </a:p>
        </p:txBody>
      </p:sp>
      <p:sp>
        <p:nvSpPr>
          <p:cNvPr id="92164" name="Rectangle 3"/>
          <p:cNvSpPr>
            <a:spLocks noChangeArrowheads="1"/>
          </p:cNvSpPr>
          <p:nvPr/>
        </p:nvSpPr>
        <p:spPr bwMode="auto">
          <a:xfrm>
            <a:off x="395288" y="1125538"/>
            <a:ext cx="8229600" cy="546258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200" u="sng">
                <a:solidFill>
                  <a:srgbClr val="FF9900"/>
                </a:solidFill>
              </a:rPr>
              <a:t>1. Hypoglycemia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1600" u="sng">
              <a:solidFill>
                <a:srgbClr val="FF990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folHlink"/>
                </a:solidFill>
              </a:rPr>
              <a:t>Cause:</a:t>
            </a:r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  Missing meals or excessive exercise or too much insulin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folHlink"/>
                </a:solidFill>
              </a:rPr>
              <a:t>Symptoms:</a:t>
            </a:r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  Tachycardia, palpitation, sweating, nausea, and vomiting.  Progress to mental confusion, bizarre behavior and coma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folHlink"/>
                </a:solidFill>
              </a:rPr>
              <a:t> Treatment:</a:t>
            </a:r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 	 Candy or sugar</a:t>
            </a:r>
          </a:p>
          <a:p>
            <a:pPr marL="2057400" lvl="4" indent="-228600" algn="l" rtl="0" eaLnBrk="0" hangingPunct="0">
              <a:spcBef>
                <a:spcPct val="20000"/>
              </a:spcBef>
            </a:pPr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		 IV glucose</a:t>
            </a:r>
          </a:p>
          <a:p>
            <a:pPr marL="2057400" lvl="4" indent="-228600" algn="l" rtl="0" eaLnBrk="0" hangingPunct="0">
              <a:spcBef>
                <a:spcPct val="20000"/>
              </a:spcBef>
            </a:pPr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		 Glucagon 1 gm IM</a:t>
            </a:r>
            <a:endParaRPr lang="en-US" sz="1800" b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	</a:t>
            </a:r>
            <a:endParaRPr lang="en-US" sz="3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6A40E-2E35-4A85-B61D-534BD448817F}" type="slidenum">
              <a:rPr lang="ar-SA"/>
              <a:pPr>
                <a:defRPr/>
              </a:pPr>
              <a:t>89</a:t>
            </a:fld>
            <a:endParaRPr lang="en-US"/>
          </a:p>
        </p:txBody>
      </p:sp>
      <p:sp>
        <p:nvSpPr>
          <p:cNvPr id="93187" name="Rectangle 2"/>
          <p:cNvSpPr>
            <a:spLocks noChangeArrowheads="1"/>
          </p:cNvSpPr>
          <p:nvPr/>
        </p:nvSpPr>
        <p:spPr bwMode="auto">
          <a:xfrm>
            <a:off x="323850" y="333375"/>
            <a:ext cx="8229600" cy="561975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>
                <a:solidFill>
                  <a:srgbClr val="FFFF00"/>
                </a:solidFill>
                <a:latin typeface="Arial" pitchFamily="34" charset="0"/>
              </a:rPr>
              <a:t>Diabetes Mellitus Complications</a:t>
            </a:r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250825" y="1341438"/>
            <a:ext cx="5867400" cy="482441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200" u="sng">
                <a:solidFill>
                  <a:srgbClr val="FF9900"/>
                </a:solidFill>
              </a:rPr>
              <a:t>2. Diabetes retinopathy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3200" u="sng">
              <a:solidFill>
                <a:srgbClr val="FF990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Microaneurysm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Hemorrhage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Exudates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Retinal edema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other	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-"/>
            </a:pPr>
            <a:endParaRPr lang="en-US" sz="28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93189" name="Picture 4" descr="Diabetic Retinopath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133600"/>
            <a:ext cx="50038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EEBAB-460A-4221-A685-BC58C93EE484}" type="slidenum">
              <a:rPr lang="ar-SA"/>
              <a:pPr>
                <a:defRPr/>
              </a:pPr>
              <a:t>9</a:t>
            </a:fld>
            <a:endParaRPr lang="en-US"/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908050"/>
            <a:ext cx="8280400" cy="5786438"/>
          </a:xfrm>
          <a:ln>
            <a:solidFill>
              <a:srgbClr val="FFFF66"/>
            </a:solidFill>
          </a:ln>
        </p:spPr>
      </p:pic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395288" y="188913"/>
            <a:ext cx="6021387" cy="528637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3333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de-DE" sz="2800">
                <a:solidFill>
                  <a:schemeClr val="bg2"/>
                </a:solidFill>
              </a:rPr>
              <a:t>2. Etiology of Type 2 Diabetes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60D9C-4371-4DFD-8E98-7FF281B6A37F}" type="slidenum">
              <a:rPr lang="ar-SA"/>
              <a:pPr>
                <a:defRPr/>
              </a:pPr>
              <a:t>90</a:t>
            </a:fld>
            <a:endParaRPr lang="en-US"/>
          </a:p>
        </p:txBody>
      </p:sp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323850" y="260350"/>
            <a:ext cx="8534400" cy="544513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>
                <a:solidFill>
                  <a:srgbClr val="FFFF00"/>
                </a:solidFill>
                <a:latin typeface="Arial" pitchFamily="34" charset="0"/>
              </a:rPr>
              <a:t>Diabetes Mellitus Complications</a:t>
            </a:r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323850" y="1341438"/>
            <a:ext cx="8512175" cy="475297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200" u="sng">
                <a:solidFill>
                  <a:srgbClr val="FF9900"/>
                </a:solidFill>
              </a:rPr>
              <a:t>3. Diabetes nephropathy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1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30-40 % of all type 1 DM patients develop nephropathy in 20 years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15-20 % of type 2 DM patients develop nephropathy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folHlink"/>
                </a:solidFill>
                <a:latin typeface="Times New Roman" pitchFamily="18" charset="0"/>
              </a:rPr>
              <a:t>Manifested as: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Microalbuminuria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Progressive diabetic nephropathy leading to  end-stage renal disease</a:t>
            </a:r>
          </a:p>
        </p:txBody>
      </p:sp>
    </p:spTree>
  </p:cSld>
  <p:clrMapOvr>
    <a:masterClrMapping/>
  </p:clrMapOvr>
  <p:transition>
    <p:random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E2B8D-6329-410D-B6FA-3D01136E087D}" type="slidenum">
              <a:rPr lang="ar-SA"/>
              <a:pPr>
                <a:defRPr/>
              </a:pPr>
              <a:t>91</a:t>
            </a:fld>
            <a:endParaRPr lang="en-US"/>
          </a:p>
        </p:txBody>
      </p:sp>
      <p:sp>
        <p:nvSpPr>
          <p:cNvPr id="95235" name="Rectangle 2"/>
          <p:cNvSpPr>
            <a:spLocks noChangeArrowheads="1"/>
          </p:cNvSpPr>
          <p:nvPr/>
        </p:nvSpPr>
        <p:spPr bwMode="auto">
          <a:xfrm>
            <a:off x="304800" y="333375"/>
            <a:ext cx="8534400" cy="574675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>
                <a:solidFill>
                  <a:srgbClr val="FFFF00"/>
                </a:solidFill>
                <a:latin typeface="Arial" pitchFamily="34" charset="0"/>
              </a:rPr>
              <a:t>Diabetes Mellitus Complications</a:t>
            </a:r>
          </a:p>
        </p:txBody>
      </p:sp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381000" y="1219200"/>
            <a:ext cx="8763000" cy="516255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3200" u="sng">
                <a:solidFill>
                  <a:srgbClr val="FF9900"/>
                </a:solidFill>
              </a:rPr>
              <a:t>Diabetes nephropathy (Cont’d)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1200" u="sng">
              <a:solidFill>
                <a:srgbClr val="FF990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All diabetic patients should be screened annually for microalbuminurea to detect patients at high risk of developing progressive diabetic nephropathy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Tight glycemic control and management of the blood pressure can significantly decrease the risk of developing diabetic nephropathy.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ACE-inhibitors are recommended to decrease the progression of nephropathy</a:t>
            </a:r>
          </a:p>
        </p:txBody>
      </p:sp>
    </p:spTree>
  </p:cSld>
  <p:clrMapOvr>
    <a:masterClrMapping/>
  </p:clrMapOvr>
  <p:transition>
    <p:random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20F7A-5CB8-4D19-9CF5-3330134B97E2}" type="slidenum">
              <a:rPr lang="ar-SA"/>
              <a:pPr>
                <a:defRPr/>
              </a:pPr>
              <a:t>92</a:t>
            </a:fld>
            <a:endParaRPr lang="en-US"/>
          </a:p>
        </p:txBody>
      </p:sp>
      <p:sp>
        <p:nvSpPr>
          <p:cNvPr id="96259" name="Rectangle 2"/>
          <p:cNvSpPr>
            <a:spLocks noChangeArrowheads="1"/>
          </p:cNvSpPr>
          <p:nvPr/>
        </p:nvSpPr>
        <p:spPr bwMode="auto">
          <a:xfrm>
            <a:off x="323850" y="0"/>
            <a:ext cx="8534400" cy="620713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>
                <a:solidFill>
                  <a:srgbClr val="FFFF00"/>
                </a:solidFill>
                <a:latin typeface="Arial" pitchFamily="34" charset="0"/>
              </a:rPr>
              <a:t>Diabetes Mellitus Complications</a:t>
            </a:r>
          </a:p>
        </p:txBody>
      </p:sp>
      <p:sp>
        <p:nvSpPr>
          <p:cNvPr id="96260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5545137" cy="579437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20000"/>
              </a:spcBef>
            </a:pPr>
            <a:r>
              <a:rPr lang="en-US" sz="3200">
                <a:solidFill>
                  <a:srgbClr val="003399"/>
                </a:solidFill>
              </a:rPr>
              <a:t>4. Diabetes neuropathy</a:t>
            </a:r>
            <a:endParaRPr lang="de-DE" sz="32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9626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773238"/>
            <a:ext cx="8713787" cy="2789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6262" name="Rectangle 12"/>
          <p:cNvSpPr>
            <a:spLocks noChangeArrowheads="1"/>
          </p:cNvSpPr>
          <p:nvPr/>
        </p:nvSpPr>
        <p:spPr bwMode="auto">
          <a:xfrm>
            <a:off x="468313" y="4652963"/>
            <a:ext cx="8675687" cy="20161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400" u="sng">
                <a:solidFill>
                  <a:srgbClr val="FFFF66"/>
                </a:solidFill>
              </a:rPr>
              <a:t>Autonomic neuropathy: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  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Manifested by orthostatic hypotension, diabetic diarrhea, erectile dysfunction, and difficulty in urination.	</a:t>
            </a:r>
          </a:p>
        </p:txBody>
      </p:sp>
    </p:spTree>
  </p:cSld>
  <p:clrMapOvr>
    <a:masterClrMapping/>
  </p:clrMapOvr>
  <p:transition>
    <p:random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6E3A5-D235-494A-88A4-A88CC9756571}" type="slidenum">
              <a:rPr lang="ar-SA"/>
              <a:pPr>
                <a:defRPr/>
              </a:pPr>
              <a:t>93</a:t>
            </a:fld>
            <a:endParaRPr lang="en-US"/>
          </a:p>
        </p:txBody>
      </p:sp>
      <p:sp>
        <p:nvSpPr>
          <p:cNvPr id="97283" name="Rectangle 2"/>
          <p:cNvSpPr>
            <a:spLocks noChangeArrowheads="1"/>
          </p:cNvSpPr>
          <p:nvPr/>
        </p:nvSpPr>
        <p:spPr bwMode="auto">
          <a:xfrm>
            <a:off x="323850" y="188913"/>
            <a:ext cx="8229600" cy="576262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Diabetes Mellitus Complications</a:t>
            </a:r>
          </a:p>
        </p:txBody>
      </p:sp>
      <p:sp>
        <p:nvSpPr>
          <p:cNvPr id="97284" name="Rectangle 3"/>
          <p:cNvSpPr>
            <a:spLocks noChangeArrowheads="1"/>
          </p:cNvSpPr>
          <p:nvPr/>
        </p:nvSpPr>
        <p:spPr bwMode="auto">
          <a:xfrm>
            <a:off x="228600" y="990600"/>
            <a:ext cx="8763000" cy="58674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 rtl="0" eaLnBrk="0" hangingPunct="0">
              <a:spcBef>
                <a:spcPct val="20000"/>
              </a:spcBef>
            </a:pPr>
            <a:endParaRPr lang="en-US" sz="800" b="0">
              <a:solidFill>
                <a:srgbClr val="FF9900"/>
              </a:solidFill>
              <a:latin typeface="Times New Roman" pitchFamily="18" charset="0"/>
            </a:endParaRPr>
          </a:p>
          <a:p>
            <a:pPr marL="609600" indent="-609600" algn="l" rtl="0" eaLnBrk="0" hangingPunct="0">
              <a:spcBef>
                <a:spcPct val="20000"/>
              </a:spcBef>
            </a:pPr>
            <a:r>
              <a:rPr lang="en-US" sz="2400">
                <a:solidFill>
                  <a:schemeClr val="folHlink"/>
                </a:solidFill>
              </a:rPr>
              <a:t>5. Peripheral vascular disease and foot ulcer</a:t>
            </a:r>
          </a:p>
          <a:p>
            <a:pPr marL="609600" indent="-6096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Incidence of gangrene </a:t>
            </a:r>
          </a:p>
          <a:p>
            <a:pPr marL="609600" indent="-6096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of the feet in DM is 20 </a:t>
            </a:r>
          </a:p>
          <a:p>
            <a:pPr marL="609600" indent="-6096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fold higher than control </a:t>
            </a:r>
          </a:p>
          <a:p>
            <a:pPr marL="609600" indent="-6096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group due to:</a:t>
            </a:r>
          </a:p>
          <a:p>
            <a:pPr marL="609600" indent="-6096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-  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Ischemia</a:t>
            </a:r>
          </a:p>
          <a:p>
            <a:pPr marL="609600" indent="-6096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-  Peripheral neuropathy</a:t>
            </a:r>
          </a:p>
          <a:p>
            <a:pPr marL="609600" indent="-6096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-  Secondary infection</a:t>
            </a:r>
          </a:p>
        </p:txBody>
      </p:sp>
      <p:pic>
        <p:nvPicPr>
          <p:cNvPr id="97285" name="Picture 4" descr="Diabetic Blood Circulation in Fo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773238"/>
            <a:ext cx="3635375" cy="2909887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72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4675188"/>
            <a:ext cx="4681537" cy="2182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F77C0-3566-40F5-A07E-13E3C43F7382}" type="slidenum">
              <a:rPr lang="ar-SA"/>
              <a:pPr>
                <a:defRPr/>
              </a:pPr>
              <a:t>94</a:t>
            </a:fld>
            <a:endParaRPr lang="en-US"/>
          </a:p>
        </p:txBody>
      </p:sp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228600" y="228600"/>
            <a:ext cx="8534400" cy="1066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Special Patient Population</a:t>
            </a:r>
          </a:p>
        </p:txBody>
      </p:sp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323850" y="1844675"/>
            <a:ext cx="8534400" cy="345598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u="sng">
                <a:solidFill>
                  <a:schemeClr val="folHlink"/>
                </a:solidFill>
                <a:latin typeface="Times New Roman" pitchFamily="18" charset="0"/>
              </a:rPr>
              <a:t>1. Adolescent Type 2 DM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1400" b="0">
              <a:solidFill>
                <a:schemeClr val="folHlink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Type 2 DM is increasing in adolescent 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Lifestyle modification is essential in these patients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If lifestyle modification alone is not effective, metformin the only labeled oral agent for use in children (10-16 years)</a:t>
            </a:r>
          </a:p>
        </p:txBody>
      </p:sp>
    </p:spTree>
  </p:cSld>
  <p:clrMapOvr>
    <a:masterClrMapping/>
  </p:clrMapOvr>
  <p:transition>
    <p:random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7101-ACDA-45F9-985C-5DF429553C94}" type="slidenum">
              <a:rPr lang="ar-SA"/>
              <a:pPr>
                <a:defRPr/>
              </a:pPr>
              <a:t>95</a:t>
            </a:fld>
            <a:endParaRPr lang="en-US"/>
          </a:p>
        </p:txBody>
      </p:sp>
      <p:sp>
        <p:nvSpPr>
          <p:cNvPr id="99331" name="Rectangle 2"/>
          <p:cNvSpPr>
            <a:spLocks noChangeArrowheads="1"/>
          </p:cNvSpPr>
          <p:nvPr/>
        </p:nvSpPr>
        <p:spPr bwMode="auto">
          <a:xfrm>
            <a:off x="179388" y="188913"/>
            <a:ext cx="8534400" cy="6921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Special Patient Population</a:t>
            </a:r>
          </a:p>
        </p:txBody>
      </p:sp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0" y="1196975"/>
            <a:ext cx="9144000" cy="453707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u="sng">
                <a:solidFill>
                  <a:schemeClr val="folHlink"/>
                </a:solidFill>
                <a:latin typeface="Times New Roman" pitchFamily="18" charset="0"/>
              </a:rPr>
              <a:t>2. Gestational DM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1400" b="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Dietary control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If blood glucose is not controlled by dietary control, insulin therapy is initiated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One dose of NPH  or  NPH + regular insulin (2:1) given before breakfast.  Adjust regimen according to SMBG.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Sulfonylureas:   Effective, but require further studies to demonstrate safety.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random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97B76-75D0-465C-A431-EA0909EB6C50}" type="slidenum">
              <a:rPr lang="ar-SA"/>
              <a:pPr>
                <a:defRPr/>
              </a:pPr>
              <a:t>96</a:t>
            </a:fld>
            <a:endParaRPr lang="en-US"/>
          </a:p>
        </p:txBody>
      </p:sp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323850" y="188913"/>
            <a:ext cx="8461375" cy="720725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4800">
                <a:solidFill>
                  <a:srgbClr val="FFFF00"/>
                </a:solidFill>
                <a:latin typeface="Times New Roman" pitchFamily="18" charset="0"/>
              </a:rPr>
              <a:t>Special Situations</a:t>
            </a:r>
          </a:p>
        </p:txBody>
      </p:sp>
      <p:sp>
        <p:nvSpPr>
          <p:cNvPr id="100356" name="Rectangle 3"/>
          <p:cNvSpPr>
            <a:spLocks noChangeArrowheads="1"/>
          </p:cNvSpPr>
          <p:nvPr/>
        </p:nvSpPr>
        <p:spPr bwMode="auto">
          <a:xfrm>
            <a:off x="282575" y="1125538"/>
            <a:ext cx="8610600" cy="547211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 u="sng">
                <a:solidFill>
                  <a:schemeClr val="folHlink"/>
                </a:solidFill>
                <a:latin typeface="Times New Roman" pitchFamily="18" charset="0"/>
              </a:rPr>
              <a:t>3. Diabetic ketoacidosis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1400" b="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It is a true emergency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16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Usually results from omitting insulin in type 1 DM or increase insulin requirements in other illness (e.g. infection, trauma) in type 1 DM and type 2 DM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16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accent1"/>
                </a:solidFill>
              </a:rPr>
              <a:t>Signs and symptoms:</a:t>
            </a:r>
          </a:p>
          <a:p>
            <a:pPr marL="742950" lvl="1" indent="-28575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Fatigue, nausea, vomiting, evidence of dehydration, rapid deep breathing, fruity breath odor, hypotension and tachycardia	</a:t>
            </a:r>
          </a:p>
        </p:txBody>
      </p:sp>
    </p:spTree>
  </p:cSld>
  <p:clrMapOvr>
    <a:masterClrMapping/>
  </p:clrMapOvr>
  <p:transition>
    <p:random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D7C10-C297-45B4-9AA1-CC79F78F0144}" type="slidenum">
              <a:rPr lang="ar-SA"/>
              <a:pPr>
                <a:defRPr/>
              </a:pPr>
              <a:t>97</a:t>
            </a:fld>
            <a:endParaRPr lang="en-US"/>
          </a:p>
        </p:txBody>
      </p:sp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228600" y="228600"/>
            <a:ext cx="8534400" cy="752475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4800">
                <a:solidFill>
                  <a:srgbClr val="FFFF00"/>
                </a:solidFill>
                <a:latin typeface="Times New Roman" pitchFamily="18" charset="0"/>
              </a:rPr>
              <a:t>Special Situations</a:t>
            </a:r>
          </a:p>
        </p:txBody>
      </p:sp>
      <p:sp>
        <p:nvSpPr>
          <p:cNvPr id="101380" name="Rectangle 3"/>
          <p:cNvSpPr>
            <a:spLocks noChangeArrowheads="1"/>
          </p:cNvSpPr>
          <p:nvPr/>
        </p:nvSpPr>
        <p:spPr bwMode="auto">
          <a:xfrm>
            <a:off x="684213" y="1412875"/>
            <a:ext cx="7561262" cy="450215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>
                <a:solidFill>
                  <a:schemeClr val="folHlink"/>
                </a:solidFill>
                <a:latin typeface="Times New Roman" pitchFamily="18" charset="0"/>
              </a:rPr>
              <a:t>Diabetic ketoacidosis (Cont’d)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endParaRPr lang="en-US" sz="1400">
              <a:solidFill>
                <a:schemeClr val="folHlink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accent1"/>
                </a:solidFill>
              </a:rPr>
              <a:t>Diagnosis</a:t>
            </a:r>
          </a:p>
          <a:p>
            <a:pPr marL="1143000" lvl="2" indent="-2286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Hyperglycemia, acidosis, low serum bicarbonate, and positive serum ketones </a:t>
            </a:r>
            <a:endParaRPr lang="en-US" sz="20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accent1"/>
                </a:solidFill>
              </a:rPr>
              <a:t>Abnormalities: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		 -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Dehydration, acidosis, sodium and   			   potassium deficit</a:t>
            </a: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accent1"/>
                </a:solidFill>
              </a:rPr>
              <a:t>Patient education</a:t>
            </a:r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 is important</a:t>
            </a:r>
          </a:p>
        </p:txBody>
      </p:sp>
    </p:spTree>
  </p:cSld>
  <p:clrMapOvr>
    <a:masterClrMapping/>
  </p:clrMapOvr>
  <p:transition>
    <p:random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C8942-3943-4749-A130-3A251B3515DC}" type="slidenum">
              <a:rPr lang="ar-SA"/>
              <a:pPr>
                <a:defRPr/>
              </a:pPr>
              <a:t>98</a:t>
            </a:fld>
            <a:endParaRPr lang="en-US"/>
          </a:p>
        </p:txBody>
      </p:sp>
      <p:sp>
        <p:nvSpPr>
          <p:cNvPr id="102403" name="Rectangle 2"/>
          <p:cNvSpPr>
            <a:spLocks noChangeArrowheads="1"/>
          </p:cNvSpPr>
          <p:nvPr/>
        </p:nvSpPr>
        <p:spPr bwMode="auto">
          <a:xfrm>
            <a:off x="228600" y="228600"/>
            <a:ext cx="8534400" cy="67945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4800">
                <a:solidFill>
                  <a:srgbClr val="FFFF00"/>
                </a:solidFill>
                <a:latin typeface="Times New Roman" pitchFamily="18" charset="0"/>
              </a:rPr>
              <a:t>Special Situations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323850" y="1052513"/>
            <a:ext cx="8537575" cy="547211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</a:pPr>
            <a:r>
              <a:rPr lang="en-US">
                <a:solidFill>
                  <a:schemeClr val="folHlink"/>
                </a:solidFill>
                <a:latin typeface="Times New Roman" pitchFamily="18" charset="0"/>
              </a:rPr>
              <a:t>Diabetic ketoacidosis (Cont’d)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accent1"/>
                </a:solidFill>
              </a:rPr>
              <a:t>Management:</a:t>
            </a:r>
          </a:p>
          <a:p>
            <a:pPr marL="1143000" lvl="2" indent="-2286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400">
                <a:solidFill>
                  <a:srgbClr val="99FF99"/>
                </a:solidFill>
                <a:latin typeface="Times New Roman" pitchFamily="18" charset="0"/>
              </a:rPr>
              <a:t>Fluid administration: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  Rapid fluid administration to restore the vascular volume, </a:t>
            </a:r>
          </a:p>
          <a:p>
            <a:pPr marL="1143000" lvl="2" indent="-2286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400">
                <a:solidFill>
                  <a:srgbClr val="99FF99"/>
                </a:solidFill>
                <a:latin typeface="Times New Roman" pitchFamily="18" charset="0"/>
              </a:rPr>
              <a:t>IV infusion of insulin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 to restore the metabolic abnormalities.  Titrate the dose according to the blood glucose level. </a:t>
            </a:r>
          </a:p>
          <a:p>
            <a:pPr marL="1143000" lvl="2" indent="-2286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400">
                <a:solidFill>
                  <a:srgbClr val="99FF99"/>
                </a:solidFill>
                <a:latin typeface="Times New Roman" pitchFamily="18" charset="0"/>
              </a:rPr>
              <a:t>Potassium and phosphate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 can be added to the fluid if needed.</a:t>
            </a:r>
          </a:p>
          <a:p>
            <a:pPr marL="342900" indent="-342900" algn="l" rtl="0" eaLnBrk="0" hangingPunct="0">
              <a:spcBef>
                <a:spcPct val="20000"/>
              </a:spcBef>
            </a:pPr>
            <a:r>
              <a:rPr lang="en-US" sz="2800">
                <a:solidFill>
                  <a:schemeClr val="accent1"/>
                </a:solidFill>
              </a:rPr>
              <a:t>Follow up:</a:t>
            </a:r>
          </a:p>
          <a:p>
            <a:pPr marL="1143000" lvl="2" indent="-2286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Metabolic improvement is manifested by an increase in serum bicarbonate or pH. </a:t>
            </a:r>
            <a:endParaRPr lang="en-US" sz="20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FontTx/>
              <a:buChar char="-"/>
            </a:pPr>
            <a:endParaRPr lang="en-US" sz="2800">
              <a:solidFill>
                <a:schemeClr val="accent1"/>
              </a:solidFill>
            </a:endParaRPr>
          </a:p>
          <a:p>
            <a:pPr marL="1143000" lvl="2" indent="-228600" algn="l" rtl="0" eaLnBrk="0" hangingPunct="0">
              <a:spcBef>
                <a:spcPct val="20000"/>
              </a:spcBef>
              <a:buFontTx/>
              <a:buChar char="-"/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PULSE">
  <a:themeElements>
    <a:clrScheme name="PULSE 4">
      <a:dk1>
        <a:srgbClr val="000000"/>
      </a:dk1>
      <a:lt1>
        <a:srgbClr val="FFFFFF"/>
      </a:lt1>
      <a:dk2>
        <a:srgbClr val="660033"/>
      </a:dk2>
      <a:lt2>
        <a:srgbClr val="FFCC66"/>
      </a:lt2>
      <a:accent1>
        <a:srgbClr val="FF9900"/>
      </a:accent1>
      <a:accent2>
        <a:srgbClr val="440022"/>
      </a:accent2>
      <a:accent3>
        <a:srgbClr val="B8AAAD"/>
      </a:accent3>
      <a:accent4>
        <a:srgbClr val="DADADA"/>
      </a:accent4>
      <a:accent5>
        <a:srgbClr val="FFCAAA"/>
      </a:accent5>
      <a:accent6>
        <a:srgbClr val="3D001E"/>
      </a:accent6>
      <a:hlink>
        <a:srgbClr val="B20059"/>
      </a:hlink>
      <a:folHlink>
        <a:srgbClr val="FF6699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ULSE 4">
    <a:dk1>
      <a:srgbClr val="000000"/>
    </a:dk1>
    <a:lt1>
      <a:srgbClr val="FFFFFF"/>
    </a:lt1>
    <a:dk2>
      <a:srgbClr val="660033"/>
    </a:dk2>
    <a:lt2>
      <a:srgbClr val="FFCC66"/>
    </a:lt2>
    <a:accent1>
      <a:srgbClr val="FF9900"/>
    </a:accent1>
    <a:accent2>
      <a:srgbClr val="440022"/>
    </a:accent2>
    <a:accent3>
      <a:srgbClr val="B8AAAD"/>
    </a:accent3>
    <a:accent4>
      <a:srgbClr val="DADADA"/>
    </a:accent4>
    <a:accent5>
      <a:srgbClr val="FFCAAA"/>
    </a:accent5>
    <a:accent6>
      <a:srgbClr val="3D001E"/>
    </a:accent6>
    <a:hlink>
      <a:srgbClr val="B20059"/>
    </a:hlink>
    <a:folHlink>
      <a:srgbClr val="FF6699"/>
    </a:folHlink>
  </a:clrScheme>
</a:themeOverride>
</file>

<file path=ppt/theme/themeOverride2.xml><?xml version="1.0" encoding="utf-8"?>
<a:themeOverride xmlns:a="http://schemas.openxmlformats.org/drawingml/2006/main">
  <a:clrScheme name="PULSE 4">
    <a:dk1>
      <a:srgbClr val="000000"/>
    </a:dk1>
    <a:lt1>
      <a:srgbClr val="FFFFFF"/>
    </a:lt1>
    <a:dk2>
      <a:srgbClr val="660033"/>
    </a:dk2>
    <a:lt2>
      <a:srgbClr val="FFCC66"/>
    </a:lt2>
    <a:accent1>
      <a:srgbClr val="FF9900"/>
    </a:accent1>
    <a:accent2>
      <a:srgbClr val="440022"/>
    </a:accent2>
    <a:accent3>
      <a:srgbClr val="B8AAAD"/>
    </a:accent3>
    <a:accent4>
      <a:srgbClr val="DADADA"/>
    </a:accent4>
    <a:accent5>
      <a:srgbClr val="FFCAAA"/>
    </a:accent5>
    <a:accent6>
      <a:srgbClr val="3D001E"/>
    </a:accent6>
    <a:hlink>
      <a:srgbClr val="B20059"/>
    </a:hlink>
    <a:folHlink>
      <a:srgbClr val="FF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14239</TotalTime>
  <Words>4168</Words>
  <Application>Microsoft PowerPoint</Application>
  <PresentationFormat>عرض على الشاشة (3:4)‏</PresentationFormat>
  <Paragraphs>1011</Paragraphs>
  <Slides>98</Slides>
  <Notes>98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98</vt:i4>
      </vt:variant>
    </vt:vector>
  </HeadingPairs>
  <TitlesOfParts>
    <vt:vector size="106" baseType="lpstr">
      <vt:lpstr>Arial Black</vt:lpstr>
      <vt:lpstr>Arial</vt:lpstr>
      <vt:lpstr>Times New Roman</vt:lpstr>
      <vt:lpstr>Verdana</vt:lpstr>
      <vt:lpstr>Wingdings</vt:lpstr>
      <vt:lpstr>Symbol</vt:lpstr>
      <vt:lpstr>Century Gothic</vt:lpstr>
      <vt:lpstr>PULSE</vt:lpstr>
      <vt:lpstr>الشريحة 1</vt:lpstr>
      <vt:lpstr>What is diabetes?</vt:lpstr>
      <vt:lpstr>الشريحة 3</vt:lpstr>
      <vt:lpstr>الشريحة 4</vt:lpstr>
      <vt:lpstr>الشريحة 5</vt:lpstr>
      <vt:lpstr>الشريحة 6</vt:lpstr>
      <vt:lpstr>Etiology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Epidemiology</vt:lpstr>
      <vt:lpstr>الشريحة 16</vt:lpstr>
      <vt:lpstr>Risk Factors</vt:lpstr>
      <vt:lpstr>Risk Factors</vt:lpstr>
      <vt:lpstr>الشريحة 19</vt:lpstr>
      <vt:lpstr>Carbohydrate Metabolism</vt:lpstr>
      <vt:lpstr>Carbohydrate Metabolism (Cont’d)</vt:lpstr>
      <vt:lpstr>Carbohydrate Metabolism (Cont’d)</vt:lpstr>
      <vt:lpstr>Pathophysiology</vt:lpstr>
      <vt:lpstr>الشريحة 24</vt:lpstr>
      <vt:lpstr>Pathophysiology</vt:lpstr>
      <vt:lpstr>Pathophysiology</vt:lpstr>
      <vt:lpstr>Pathophysiology</vt:lpstr>
      <vt:lpstr>Pathophysiology</vt:lpstr>
      <vt:lpstr>Laboratory Tests</vt:lpstr>
      <vt:lpstr>Laboratory Tests (Cont’d)</vt:lpstr>
      <vt:lpstr>Laboratory Tests (Cont’d)</vt:lpstr>
      <vt:lpstr>Laboratory Tests (Cont’d)</vt:lpstr>
      <vt:lpstr>Laboratory Findings (Cont’d)</vt:lpstr>
      <vt:lpstr>Self Monitoring Test</vt:lpstr>
      <vt:lpstr>الشريحة 35</vt:lpstr>
      <vt:lpstr>Diagnostic Criteria</vt:lpstr>
      <vt:lpstr>الشريحة 37</vt:lpstr>
      <vt:lpstr>Clinical Presentation</vt:lpstr>
      <vt:lpstr>Treatment</vt:lpstr>
      <vt:lpstr>How to achieve the goals ?</vt:lpstr>
      <vt:lpstr>Treatment   General approaches</vt:lpstr>
      <vt:lpstr>Treatment  Glycemic goals</vt:lpstr>
      <vt:lpstr>Treatment  Complication monitoring</vt:lpstr>
      <vt:lpstr>Treatment  Self-monitoring of blood glucose</vt:lpstr>
      <vt:lpstr>Treatment  Nonpharmacological therapy</vt:lpstr>
      <vt:lpstr>Treatment  Nonpharmacological therapy</vt:lpstr>
      <vt:lpstr>Treatment  Nonpharmacological therapy</vt:lpstr>
      <vt:lpstr>الشريحة 48</vt:lpstr>
      <vt:lpstr>Treatment Pharmacological therapy</vt:lpstr>
      <vt:lpstr>الشريحة 50</vt:lpstr>
      <vt:lpstr>1. Sulfonylureas</vt:lpstr>
      <vt:lpstr>Sulfonylureas (Cont’d)</vt:lpstr>
      <vt:lpstr>الشريحة 53</vt:lpstr>
      <vt:lpstr>Sulfonylureas (Cont’d)</vt:lpstr>
      <vt:lpstr>Sulfonylureas (Cont’d)</vt:lpstr>
      <vt:lpstr>2. Short-acting Secretogogues</vt:lpstr>
      <vt:lpstr>Secretogogues (Cont’d)</vt:lpstr>
      <vt:lpstr>3. Biguanides</vt:lpstr>
      <vt:lpstr>4. Glitazones (PPARg  Agonists)</vt:lpstr>
      <vt:lpstr>5. a-Glucosidase Inhibitors</vt:lpstr>
      <vt:lpstr>Pharmacotherapy :Type 2 DM</vt:lpstr>
      <vt:lpstr>Pharmacotherapy :Type 2 DM</vt:lpstr>
      <vt:lpstr>Pharmacotherapy :Type 2 DM</vt:lpstr>
      <vt:lpstr>Pharmacotherapy :Type 2 DM</vt:lpstr>
      <vt:lpstr>Pharmacotherapy :Type 2 DM</vt:lpstr>
      <vt:lpstr>الشريحة 66</vt:lpstr>
      <vt:lpstr>Pharmacotherapy :Type 1 DM</vt:lpstr>
      <vt:lpstr>Insulin</vt:lpstr>
      <vt:lpstr>Insulin (Cont’d)</vt:lpstr>
      <vt:lpstr>Insulin (Cont’d)</vt:lpstr>
      <vt:lpstr>Insulin (Cont’d)</vt:lpstr>
      <vt:lpstr>Insulin (Cont’d)</vt:lpstr>
      <vt:lpstr>Insulin (Cont’d)</vt:lpstr>
      <vt:lpstr>Insulin (Cont’d)</vt:lpstr>
      <vt:lpstr>Insulin (Cont’d)</vt:lpstr>
      <vt:lpstr>Pharmacotherapy :Type 1 DM</vt:lpstr>
      <vt:lpstr>Pharmacotherapy :Type 1 DM</vt:lpstr>
      <vt:lpstr>Pharmacotherapy :Type 1 DM</vt:lpstr>
      <vt:lpstr>Pharmacotherapy :Type 1 DM</vt:lpstr>
      <vt:lpstr>Pharmacotherapy :Type 1 DM</vt:lpstr>
      <vt:lpstr>Pharmacotherapy :Type 1 DM</vt:lpstr>
      <vt:lpstr>Pharmacotherapy :Type 1 DM</vt:lpstr>
      <vt:lpstr>Pharmacotherapy :Type 1 DM</vt:lpstr>
      <vt:lpstr>الشريحة 84</vt:lpstr>
      <vt:lpstr>Pharmacotherapy :Type 1 DM</vt:lpstr>
      <vt:lpstr>الشريحة 86</vt:lpstr>
      <vt:lpstr>II. Surgery</vt:lpstr>
      <vt:lpstr>الشريحة 88</vt:lpstr>
      <vt:lpstr>الشريحة 89</vt:lpstr>
      <vt:lpstr>الشريحة 90</vt:lpstr>
      <vt:lpstr>الشريحة 91</vt:lpstr>
      <vt:lpstr>الشريحة 92</vt:lpstr>
      <vt:lpstr>الشريحة 93</vt:lpstr>
      <vt:lpstr>الشريحة 94</vt:lpstr>
      <vt:lpstr>الشريحة 95</vt:lpstr>
      <vt:lpstr>الشريحة 96</vt:lpstr>
      <vt:lpstr>الشريحة 97</vt:lpstr>
      <vt:lpstr>الشريحة 98</vt:lpstr>
    </vt:vector>
  </TitlesOfParts>
  <Company>US Air Force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Impression Materials</dc:title>
  <dc:creator>DECS</dc:creator>
  <cp:lastModifiedBy>lenovo</cp:lastModifiedBy>
  <cp:revision>1034</cp:revision>
  <dcterms:created xsi:type="dcterms:W3CDTF">2000-12-19T21:16:45Z</dcterms:created>
  <dcterms:modified xsi:type="dcterms:W3CDTF">2018-03-07T21:33:10Z</dcterms:modified>
</cp:coreProperties>
</file>