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7" r:id="rId23"/>
    <p:sldId id="288" r:id="rId24"/>
    <p:sldId id="277" r:id="rId25"/>
    <p:sldId id="289" r:id="rId26"/>
    <p:sldId id="291" r:id="rId27"/>
    <p:sldId id="278" r:id="rId28"/>
    <p:sldId id="293" r:id="rId29"/>
    <p:sldId id="280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914650"/>
          </a:xfr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Clinical pharmacy laboratory</a:t>
            </a:r>
            <a:b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</a:br>
            <a:r>
              <a:rPr lang="en-US" sz="48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</a:rPr>
              <a:t>Part 2 DM</a:t>
            </a:r>
            <a:endParaRPr lang="en-GB" sz="48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2362200"/>
          </a:xfrm>
          <a:blipFill>
            <a:blip r:embed="rId3"/>
            <a:tile tx="0" ty="0" sx="100000" sy="100000" flip="none" algn="tl"/>
          </a:blip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prstTxWarp prst="textDeflate">
              <a:avLst/>
            </a:prstTxWarp>
            <a:scene3d>
              <a:camera prst="obliqueBottomRight"/>
              <a:lightRig rig="threePt" dir="t"/>
            </a:scene3d>
          </a:bodyPr>
          <a:lstStyle/>
          <a:p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Done </a:t>
            </a:r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by:A.L</a:t>
            </a:r>
            <a:endParaRPr lang="en-US" b="1" dirty="0" smtClean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Zahraa</a:t>
            </a:r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Abudl</a:t>
            </a:r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-Ghani</a:t>
            </a:r>
          </a:p>
          <a:p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Lubab</a:t>
            </a:r>
            <a:r>
              <a:rPr lang="en-US" b="1" dirty="0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 Tarik </a:t>
            </a:r>
            <a:r>
              <a:rPr lang="en-US" b="1" dirty="0" err="1" smtClean="0">
                <a:ln w="3155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Georgia" panose="02040502050405020303" pitchFamily="18" charset="0"/>
              </a:rPr>
              <a:t>Nafea</a:t>
            </a:r>
            <a:endParaRPr lang="en-GB" b="1" dirty="0">
              <a:ln w="31550" cmpd="sng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72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1.bp.blogspot.com/-ZBE9kzJSzd4/UPfkQbtdy7I/AAAAAAAAd60/thqwJd4rhog/s400/mixtard+30+H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</p:spPr>
      </p:pic>
      <p:pic>
        <p:nvPicPr>
          <p:cNvPr id="4" name="Picture 2" descr="http://www.mims.com/resources/drugs/Singapore/pic/Mixtard%2030%20penfill363b7150-07e8-4260-a261-9faa0140d9d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410200"/>
            <a:ext cx="79248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expressbuypharma.com/img/uploads/10900-novomix-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4724400"/>
          </a:xfrm>
          <a:prstGeom prst="rect">
            <a:avLst/>
          </a:prstGeom>
          <a:noFill/>
        </p:spPr>
      </p:pic>
      <p:pic>
        <p:nvPicPr>
          <p:cNvPr id="24582" name="Picture 6" descr="https://www.mims.com/resources/drugs/Malaysia/pic/NovoMix%2030%20FlexPen9e7acd8e-252f-4438-976b-9faa0009ab5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835" y="5181600"/>
            <a:ext cx="8861165" cy="1154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pharma-agora.com/upload/urun/8839020-img_3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533400"/>
            <a:ext cx="4724400" cy="5943600"/>
          </a:xfrm>
          <a:prstGeom prst="rect">
            <a:avLst/>
          </a:prstGeom>
          <a:noFill/>
        </p:spPr>
      </p:pic>
      <p:pic>
        <p:nvPicPr>
          <p:cNvPr id="23560" name="Picture 8" descr="http://www.pharma-agora.com/upload/urun/8377676-img_3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45720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loyolauniversity.adam.com/graphics/thomson/t10641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"/>
            <a:ext cx="456670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iqaldawaya.net/images/custom/13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62805"/>
            <a:ext cx="9177459" cy="50951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6000" b="1" i="1" dirty="0" smtClean="0">
                <a:solidFill>
                  <a:schemeClr val="tx1"/>
                </a:solidFill>
                <a:latin typeface="Book Antiqua" pitchFamily="18" charset="0"/>
              </a:rPr>
              <a:t>Management of T2DM</a:t>
            </a:r>
            <a:endParaRPr lang="ar-IQ" sz="60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rugexp.jp/images/medicine/Daonil_Tablets_5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08" y="0"/>
            <a:ext cx="8961700" cy="6825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ncpipharma.com/files/images/products/diamicron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7315200" cy="4288537"/>
          </a:xfrm>
          <a:prstGeom prst="rect">
            <a:avLst/>
          </a:prstGeom>
          <a:noFill/>
        </p:spPr>
      </p:pic>
      <p:pic>
        <p:nvPicPr>
          <p:cNvPr id="28676" name="Picture 4" descr="http://www.pharma-agora.com/upload/urun/8075298-img_3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3639"/>
            <a:ext cx="6000401" cy="31743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brandmedicines.com/images/amaryl_3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5237"/>
            <a:ext cx="3962400" cy="3502762"/>
          </a:xfrm>
          <a:prstGeom prst="rect">
            <a:avLst/>
          </a:prstGeom>
          <a:noFill/>
        </p:spPr>
      </p:pic>
      <p:pic>
        <p:nvPicPr>
          <p:cNvPr id="29702" name="Picture 6" descr="http://cdn1.anunico-st.com/foto/2011/10/vendemos_medicamentos_para_diabetes_e_hipertension-4e960e91046c414f691981f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048000"/>
            <a:ext cx="3810000" cy="3810000"/>
          </a:xfrm>
          <a:prstGeom prst="rect">
            <a:avLst/>
          </a:prstGeom>
          <a:noFill/>
        </p:spPr>
      </p:pic>
      <p:pic>
        <p:nvPicPr>
          <p:cNvPr id="6" name="Picture 2" descr="http://www.expressbuypharma.com/img/uploads/2342-amary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423200" cy="3714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www.magnusonlinepharmacy.com/media/catalog/product/cache/1/image/9df78eab33525d08d6e5fb8d27136e95/g/l/glucophage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0" y="3419474"/>
            <a:ext cx="5524500" cy="3438526"/>
          </a:xfrm>
          <a:prstGeom prst="rect">
            <a:avLst/>
          </a:prstGeom>
          <a:noFill/>
        </p:spPr>
      </p:pic>
      <p:pic>
        <p:nvPicPr>
          <p:cNvPr id="30724" name="Picture 4" descr="http://www.nhathuoctieuduongg5.com/images/products/small_images/Glucophage_472012_152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diabetesafghanistan.com/cont_images/1_d2803136201102061431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pshop.eu/WebRoot/Store2/Shops/es148774/514F/38D2/5FA5/1453/74B2/0A0F/1115/C737/P10403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084731" cy="5110162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295400" y="228600"/>
            <a:ext cx="64008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tx1"/>
                </a:solidFill>
                <a:latin typeface="Book Antiqua" pitchFamily="18" charset="0"/>
              </a:rPr>
              <a:t>S.A.I</a:t>
            </a:r>
            <a:endParaRPr lang="ar-IQ" sz="48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http://www.oklahomalawyer.com/wp-content/uploads/2013/09/takeda__actos__pioglitaz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90" y="685800"/>
            <a:ext cx="916029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healthaim.com/wp-content/uploads/2013/06/health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96199" cy="5971190"/>
          </a:xfrm>
          <a:prstGeom prst="rect">
            <a:avLst/>
          </a:prstGeom>
          <a:noFill/>
        </p:spPr>
      </p:pic>
      <p:pic>
        <p:nvPicPr>
          <p:cNvPr id="33796" name="Picture 4" descr="http://www.resource4thepeople.com/images/content_images/avandiabann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113058"/>
            <a:ext cx="4724400" cy="14956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648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Oral anti –diabetic agents part 2</a:t>
            </a:r>
            <a:endParaRPr lang="en-GB" sz="8000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5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57200" y="2209799"/>
            <a:ext cx="8153400" cy="4267201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Georgia" pitchFamily="18" charset="0"/>
              </a:rPr>
              <a:t>Gliptins </a:t>
            </a:r>
          </a:p>
          <a:p>
            <a:pPr algn="ctr"/>
            <a:endParaRPr lang="en-US" sz="3200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Georgia" pitchFamily="18" charset="0"/>
              </a:rPr>
              <a:t>Stimulate insulin release from the β-cells of the pancreas</a:t>
            </a:r>
            <a:endParaRPr lang="en-US" sz="2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52400"/>
            <a:ext cx="8458199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anose="02040502050405020303" pitchFamily="18" charset="0"/>
              </a:rPr>
              <a:t>Mechanism of action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9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ached.imagescaler.hbpl.co.uk/resize/scaleToFit/393/263/?sURL=http://offlinehbpl.hbpl.co.uk/news/2MM/FA59BCC0-DF33-687A-6BBA293DA5B73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1" y="509552"/>
            <a:ext cx="8182300" cy="5434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09600"/>
            <a:ext cx="8382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1"/>
            <a:ext cx="5562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5583"/>
            <a:ext cx="2688336" cy="26462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94713"/>
            <a:ext cx="4709057" cy="3458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94714"/>
            <a:ext cx="3082301" cy="3458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99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ic.pimg.tw/ssagy/1339727040-2516468153.jpg?v=13397270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35848" name="Picture 8" descr="http://2.bp.blogspot.com/_1fh743wfqt0/S_0DsZx1GcI/AAAAAAAACz0/CPVN1g5oKvI/s320/diabetes_Byetta_death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3429000" cy="1895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98864"/>
            <a:ext cx="2882900" cy="105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2882900" cy="105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680854"/>
            <a:ext cx="8382000" cy="3872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7348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especialista24.com/wp-content/uploads/2013/09/acarbose-Glucob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924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-Ib2Sh2n-mfY/UZOKxbfVdYI/AAAAAAAABZg/kRuvecrURtE/s1600/ActRapid+Penfill+INsulin+front+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3223" y="2967335"/>
            <a:ext cx="653756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15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Thank you</a:t>
            </a:r>
            <a:endParaRPr lang="en-US" sz="115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8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apotheekleenesonne.be/UserFiles/Uploads/images/Products/1576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static1.framar.bg/product/novorap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391400" cy="6775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2.bp.blogspot.com/-pHjUlScpC0s/TkkuCQ8EAJI/AAAAAAAABB4/jHMWOoVLfEA/s1600/LLY75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4" descr="http://www.drug3k.com/img4/humalog_12014_9_(big)_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mhk.kmu.edu.tw/medhome/intra_med/med_o/search/images/i1/Insulin%20Monotard%20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http://www.kmhk.kmu.edu.tw/medhome/intra_med/med_o/search/images/i1/Insulin%20Monotard%20H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g1.wikia.nocookie.net/__cb20090907192745/diabetesindogs/images/f/fd/Ultratardh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554907" cy="32004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3886200" y="685800"/>
            <a:ext cx="32004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L.A.I</a:t>
            </a:r>
            <a:endParaRPr lang="ar-IQ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harm.kku.ac.th/thaiv/depart/clinic/DispensingPharmacy/endocrine/images/endocrine/insulatard%2030%20HM%2010%20M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4521200" cy="3390900"/>
          </a:xfrm>
          <a:prstGeom prst="rect">
            <a:avLst/>
          </a:prstGeom>
          <a:noFill/>
        </p:spPr>
      </p:pic>
      <p:pic>
        <p:nvPicPr>
          <p:cNvPr id="21508" name="Picture 4" descr="http://img.alibaba.com/photo/106431061/Insulatard_100_IU_ml_5_X_3_m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143000"/>
            <a:ext cx="4648200" cy="46482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2819400" y="381000"/>
            <a:ext cx="2743200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I.A.I</a:t>
            </a:r>
            <a:endParaRPr lang="ar-IQ" sz="6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</Words>
  <Application>Microsoft Office PowerPoint</Application>
  <PresentationFormat>On-screen Show (4:3)</PresentationFormat>
  <Paragraphs>14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Clinical pharmacy laboratory Part 2 DM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Oral anti –diabetic agents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 2O11</cp:lastModifiedBy>
  <cp:revision>21</cp:revision>
  <dcterms:created xsi:type="dcterms:W3CDTF">2006-08-16T00:00:00Z</dcterms:created>
  <dcterms:modified xsi:type="dcterms:W3CDTF">2018-03-27T17:51:20Z</dcterms:modified>
</cp:coreProperties>
</file>