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83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D2B7BDBC-2430-43A2-B5CF-41A5B39B1E21}" type="datetimeFigureOut">
              <a:rPr lang="ar-IQ" smtClean="0"/>
              <a:t>27/05/1439</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55D772DB-A86E-4736-BA32-48ADCBF47CCF}" type="slidenum">
              <a:rPr lang="ar-IQ" smtClean="0"/>
              <a:t>‹#›</a:t>
            </a:fld>
            <a:endParaRPr lang="ar-IQ"/>
          </a:p>
        </p:txBody>
      </p:sp>
    </p:spTree>
    <p:extLst>
      <p:ext uri="{BB962C8B-B14F-4D97-AF65-F5344CB8AC3E}">
        <p14:creationId xmlns:p14="http://schemas.microsoft.com/office/powerpoint/2010/main" val="211537378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IQ" dirty="0"/>
          </a:p>
        </p:txBody>
      </p:sp>
      <p:sp>
        <p:nvSpPr>
          <p:cNvPr id="4" name="Slide Number Placeholder 3"/>
          <p:cNvSpPr>
            <a:spLocks noGrp="1"/>
          </p:cNvSpPr>
          <p:nvPr>
            <p:ph type="sldNum" sz="quarter" idx="10"/>
          </p:nvPr>
        </p:nvSpPr>
        <p:spPr/>
        <p:txBody>
          <a:bodyPr/>
          <a:lstStyle/>
          <a:p>
            <a:fld id="{55D772DB-A86E-4736-BA32-48ADCBF47CCF}" type="slidenum">
              <a:rPr lang="ar-IQ" smtClean="0"/>
              <a:t>5</a:t>
            </a:fld>
            <a:endParaRPr lang="ar-IQ"/>
          </a:p>
        </p:txBody>
      </p:sp>
    </p:spTree>
    <p:extLst>
      <p:ext uri="{BB962C8B-B14F-4D97-AF65-F5344CB8AC3E}">
        <p14:creationId xmlns:p14="http://schemas.microsoft.com/office/powerpoint/2010/main" val="2099199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IQ" dirty="0"/>
          </a:p>
        </p:txBody>
      </p:sp>
      <p:sp>
        <p:nvSpPr>
          <p:cNvPr id="4" name="Slide Number Placeholder 3"/>
          <p:cNvSpPr>
            <a:spLocks noGrp="1"/>
          </p:cNvSpPr>
          <p:nvPr>
            <p:ph type="sldNum" sz="quarter" idx="10"/>
          </p:nvPr>
        </p:nvSpPr>
        <p:spPr/>
        <p:txBody>
          <a:bodyPr/>
          <a:lstStyle/>
          <a:p>
            <a:fld id="{55D772DB-A86E-4736-BA32-48ADCBF47CCF}" type="slidenum">
              <a:rPr lang="ar-IQ" smtClean="0"/>
              <a:t>11</a:t>
            </a:fld>
            <a:endParaRPr lang="ar-IQ"/>
          </a:p>
        </p:txBody>
      </p:sp>
    </p:spTree>
    <p:extLst>
      <p:ext uri="{BB962C8B-B14F-4D97-AF65-F5344CB8AC3E}">
        <p14:creationId xmlns:p14="http://schemas.microsoft.com/office/powerpoint/2010/main" val="3893048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IQ"/>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IQ"/>
          </a:p>
        </p:txBody>
      </p:sp>
      <p:sp>
        <p:nvSpPr>
          <p:cNvPr id="4" name="Date Placeholder 3"/>
          <p:cNvSpPr>
            <a:spLocks noGrp="1"/>
          </p:cNvSpPr>
          <p:nvPr>
            <p:ph type="dt" sz="half" idx="10"/>
          </p:nvPr>
        </p:nvSpPr>
        <p:spPr/>
        <p:txBody>
          <a:bodyPr/>
          <a:lstStyle/>
          <a:p>
            <a:fld id="{B6B4CB58-A2C2-4F37-96B7-C522B64FBCA7}" type="datetimeFigureOut">
              <a:rPr lang="ar-IQ" smtClean="0"/>
              <a:t>27/05/1439</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EF4900C2-791E-4FBA-BE28-93B84ED83DAA}" type="slidenum">
              <a:rPr lang="ar-IQ" smtClean="0"/>
              <a:t>‹#›</a:t>
            </a:fld>
            <a:endParaRPr lang="ar-IQ"/>
          </a:p>
        </p:txBody>
      </p:sp>
    </p:spTree>
    <p:extLst>
      <p:ext uri="{BB962C8B-B14F-4D97-AF65-F5344CB8AC3E}">
        <p14:creationId xmlns:p14="http://schemas.microsoft.com/office/powerpoint/2010/main" val="3267775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B6B4CB58-A2C2-4F37-96B7-C522B64FBCA7}" type="datetimeFigureOut">
              <a:rPr lang="ar-IQ" smtClean="0"/>
              <a:t>27/05/1439</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EF4900C2-791E-4FBA-BE28-93B84ED83DAA}" type="slidenum">
              <a:rPr lang="ar-IQ" smtClean="0"/>
              <a:t>‹#›</a:t>
            </a:fld>
            <a:endParaRPr lang="ar-IQ"/>
          </a:p>
        </p:txBody>
      </p:sp>
    </p:spTree>
    <p:extLst>
      <p:ext uri="{BB962C8B-B14F-4D97-AF65-F5344CB8AC3E}">
        <p14:creationId xmlns:p14="http://schemas.microsoft.com/office/powerpoint/2010/main" val="1339624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IQ"/>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B6B4CB58-A2C2-4F37-96B7-C522B64FBCA7}" type="datetimeFigureOut">
              <a:rPr lang="ar-IQ" smtClean="0"/>
              <a:t>27/05/1439</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EF4900C2-791E-4FBA-BE28-93B84ED83DAA}" type="slidenum">
              <a:rPr lang="ar-IQ" smtClean="0"/>
              <a:t>‹#›</a:t>
            </a:fld>
            <a:endParaRPr lang="ar-IQ"/>
          </a:p>
        </p:txBody>
      </p:sp>
    </p:spTree>
    <p:extLst>
      <p:ext uri="{BB962C8B-B14F-4D97-AF65-F5344CB8AC3E}">
        <p14:creationId xmlns:p14="http://schemas.microsoft.com/office/powerpoint/2010/main" val="500120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10"/>
          </p:nvPr>
        </p:nvSpPr>
        <p:spPr/>
        <p:txBody>
          <a:bodyPr/>
          <a:lstStyle/>
          <a:p>
            <a:fld id="{B6B4CB58-A2C2-4F37-96B7-C522B64FBCA7}" type="datetimeFigureOut">
              <a:rPr lang="ar-IQ" smtClean="0"/>
              <a:t>27/05/1439</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EF4900C2-791E-4FBA-BE28-93B84ED83DAA}" type="slidenum">
              <a:rPr lang="ar-IQ" smtClean="0"/>
              <a:t>‹#›</a:t>
            </a:fld>
            <a:endParaRPr lang="ar-IQ"/>
          </a:p>
        </p:txBody>
      </p:sp>
    </p:spTree>
    <p:extLst>
      <p:ext uri="{BB962C8B-B14F-4D97-AF65-F5344CB8AC3E}">
        <p14:creationId xmlns:p14="http://schemas.microsoft.com/office/powerpoint/2010/main" val="3509698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IQ"/>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B4CB58-A2C2-4F37-96B7-C522B64FBCA7}" type="datetimeFigureOut">
              <a:rPr lang="ar-IQ" smtClean="0"/>
              <a:t>27/05/1439</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EF4900C2-791E-4FBA-BE28-93B84ED83DAA}" type="slidenum">
              <a:rPr lang="ar-IQ" smtClean="0"/>
              <a:t>‹#›</a:t>
            </a:fld>
            <a:endParaRPr lang="ar-IQ"/>
          </a:p>
        </p:txBody>
      </p:sp>
    </p:spTree>
    <p:extLst>
      <p:ext uri="{BB962C8B-B14F-4D97-AF65-F5344CB8AC3E}">
        <p14:creationId xmlns:p14="http://schemas.microsoft.com/office/powerpoint/2010/main" val="3295683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Date Placeholder 4"/>
          <p:cNvSpPr>
            <a:spLocks noGrp="1"/>
          </p:cNvSpPr>
          <p:nvPr>
            <p:ph type="dt" sz="half" idx="10"/>
          </p:nvPr>
        </p:nvSpPr>
        <p:spPr/>
        <p:txBody>
          <a:bodyPr/>
          <a:lstStyle/>
          <a:p>
            <a:fld id="{B6B4CB58-A2C2-4F37-96B7-C522B64FBCA7}" type="datetimeFigureOut">
              <a:rPr lang="ar-IQ" smtClean="0"/>
              <a:t>27/05/1439</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EF4900C2-791E-4FBA-BE28-93B84ED83DAA}" type="slidenum">
              <a:rPr lang="ar-IQ" smtClean="0"/>
              <a:t>‹#›</a:t>
            </a:fld>
            <a:endParaRPr lang="ar-IQ"/>
          </a:p>
        </p:txBody>
      </p:sp>
    </p:spTree>
    <p:extLst>
      <p:ext uri="{BB962C8B-B14F-4D97-AF65-F5344CB8AC3E}">
        <p14:creationId xmlns:p14="http://schemas.microsoft.com/office/powerpoint/2010/main" val="2017016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IQ"/>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7" name="Date Placeholder 6"/>
          <p:cNvSpPr>
            <a:spLocks noGrp="1"/>
          </p:cNvSpPr>
          <p:nvPr>
            <p:ph type="dt" sz="half" idx="10"/>
          </p:nvPr>
        </p:nvSpPr>
        <p:spPr/>
        <p:txBody>
          <a:bodyPr/>
          <a:lstStyle/>
          <a:p>
            <a:fld id="{B6B4CB58-A2C2-4F37-96B7-C522B64FBCA7}" type="datetimeFigureOut">
              <a:rPr lang="ar-IQ" smtClean="0"/>
              <a:t>27/05/1439</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EF4900C2-791E-4FBA-BE28-93B84ED83DAA}" type="slidenum">
              <a:rPr lang="ar-IQ" smtClean="0"/>
              <a:t>‹#›</a:t>
            </a:fld>
            <a:endParaRPr lang="ar-IQ"/>
          </a:p>
        </p:txBody>
      </p:sp>
    </p:spTree>
    <p:extLst>
      <p:ext uri="{BB962C8B-B14F-4D97-AF65-F5344CB8AC3E}">
        <p14:creationId xmlns:p14="http://schemas.microsoft.com/office/powerpoint/2010/main" val="1604761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IQ"/>
          </a:p>
        </p:txBody>
      </p:sp>
      <p:sp>
        <p:nvSpPr>
          <p:cNvPr id="3" name="Date Placeholder 2"/>
          <p:cNvSpPr>
            <a:spLocks noGrp="1"/>
          </p:cNvSpPr>
          <p:nvPr>
            <p:ph type="dt" sz="half" idx="10"/>
          </p:nvPr>
        </p:nvSpPr>
        <p:spPr/>
        <p:txBody>
          <a:bodyPr/>
          <a:lstStyle/>
          <a:p>
            <a:fld id="{B6B4CB58-A2C2-4F37-96B7-C522B64FBCA7}" type="datetimeFigureOut">
              <a:rPr lang="ar-IQ" smtClean="0"/>
              <a:t>27/05/1439</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EF4900C2-791E-4FBA-BE28-93B84ED83DAA}" type="slidenum">
              <a:rPr lang="ar-IQ" smtClean="0"/>
              <a:t>‹#›</a:t>
            </a:fld>
            <a:endParaRPr lang="ar-IQ"/>
          </a:p>
        </p:txBody>
      </p:sp>
    </p:spTree>
    <p:extLst>
      <p:ext uri="{BB962C8B-B14F-4D97-AF65-F5344CB8AC3E}">
        <p14:creationId xmlns:p14="http://schemas.microsoft.com/office/powerpoint/2010/main" val="311729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B4CB58-A2C2-4F37-96B7-C522B64FBCA7}" type="datetimeFigureOut">
              <a:rPr lang="ar-IQ" smtClean="0"/>
              <a:t>27/05/1439</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EF4900C2-791E-4FBA-BE28-93B84ED83DAA}" type="slidenum">
              <a:rPr lang="ar-IQ" smtClean="0"/>
              <a:t>‹#›</a:t>
            </a:fld>
            <a:endParaRPr lang="ar-IQ"/>
          </a:p>
        </p:txBody>
      </p:sp>
    </p:spTree>
    <p:extLst>
      <p:ext uri="{BB962C8B-B14F-4D97-AF65-F5344CB8AC3E}">
        <p14:creationId xmlns:p14="http://schemas.microsoft.com/office/powerpoint/2010/main" val="2100923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IQ"/>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B4CB58-A2C2-4F37-96B7-C522B64FBCA7}" type="datetimeFigureOut">
              <a:rPr lang="ar-IQ" smtClean="0"/>
              <a:t>27/05/1439</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EF4900C2-791E-4FBA-BE28-93B84ED83DAA}" type="slidenum">
              <a:rPr lang="ar-IQ" smtClean="0"/>
              <a:t>‹#›</a:t>
            </a:fld>
            <a:endParaRPr lang="ar-IQ"/>
          </a:p>
        </p:txBody>
      </p:sp>
    </p:spTree>
    <p:extLst>
      <p:ext uri="{BB962C8B-B14F-4D97-AF65-F5344CB8AC3E}">
        <p14:creationId xmlns:p14="http://schemas.microsoft.com/office/powerpoint/2010/main" val="2689719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IQ"/>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B4CB58-A2C2-4F37-96B7-C522B64FBCA7}" type="datetimeFigureOut">
              <a:rPr lang="ar-IQ" smtClean="0"/>
              <a:t>27/05/1439</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EF4900C2-791E-4FBA-BE28-93B84ED83DAA}" type="slidenum">
              <a:rPr lang="ar-IQ" smtClean="0"/>
              <a:t>‹#›</a:t>
            </a:fld>
            <a:endParaRPr lang="ar-IQ"/>
          </a:p>
        </p:txBody>
      </p:sp>
    </p:spTree>
    <p:extLst>
      <p:ext uri="{BB962C8B-B14F-4D97-AF65-F5344CB8AC3E}">
        <p14:creationId xmlns:p14="http://schemas.microsoft.com/office/powerpoint/2010/main" val="2757190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IQ"/>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6B4CB58-A2C2-4F37-96B7-C522B64FBCA7}" type="datetimeFigureOut">
              <a:rPr lang="ar-IQ" smtClean="0"/>
              <a:t>27/05/1439</a:t>
            </a:fld>
            <a:endParaRPr lang="ar-IQ"/>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EF4900C2-791E-4FBA-BE28-93B84ED83DAA}" type="slidenum">
              <a:rPr lang="ar-IQ" smtClean="0"/>
              <a:t>‹#›</a:t>
            </a:fld>
            <a:endParaRPr lang="ar-IQ"/>
          </a:p>
        </p:txBody>
      </p:sp>
    </p:spTree>
    <p:extLst>
      <p:ext uri="{BB962C8B-B14F-4D97-AF65-F5344CB8AC3E}">
        <p14:creationId xmlns:p14="http://schemas.microsoft.com/office/powerpoint/2010/main" val="3478652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87400" y="1462768"/>
            <a:ext cx="7772400" cy="1470025"/>
          </a:xfrm>
        </p:spPr>
        <p:txBody>
          <a:bodyPr>
            <a:normAutofit fontScale="90000"/>
          </a:bodyPr>
          <a:lstStyle/>
          <a:p>
            <a:r>
              <a:rPr lang="en-US" b="1" dirty="0">
                <a:latin typeface="Arial Rounded MT Bold" pitchFamily="34" charset="0"/>
              </a:rPr>
              <a:t>Altering product strength , use of stock solution and problem solving</a:t>
            </a:r>
            <a:r>
              <a:rPr lang="en-US" dirty="0"/>
              <a:t> </a:t>
            </a:r>
            <a:endParaRPr lang="ar-IQ" dirty="0"/>
          </a:p>
        </p:txBody>
      </p:sp>
      <p:sp>
        <p:nvSpPr>
          <p:cNvPr id="3" name="Subtitle 2"/>
          <p:cNvSpPr>
            <a:spLocks noGrp="1"/>
          </p:cNvSpPr>
          <p:nvPr>
            <p:ph type="subTitle" idx="1"/>
          </p:nvPr>
        </p:nvSpPr>
        <p:spPr>
          <a:xfrm>
            <a:off x="1371600" y="3356992"/>
            <a:ext cx="6400800" cy="2281808"/>
          </a:xfrm>
        </p:spPr>
        <p:txBody>
          <a:bodyPr>
            <a:normAutofit/>
          </a:bodyPr>
          <a:lstStyle/>
          <a:p>
            <a:endParaRPr lang="en-US" sz="4000" b="1" dirty="0" smtClean="0"/>
          </a:p>
          <a:p>
            <a:r>
              <a:rPr lang="en-US" sz="4000" b="1" dirty="0" smtClean="0">
                <a:solidFill>
                  <a:schemeClr val="tx1"/>
                </a:solidFill>
                <a:effectLst>
                  <a:outerShdw blurRad="38100" dist="38100" dir="2700000" algn="tl">
                    <a:srgbClr val="000000">
                      <a:alpha val="43137"/>
                    </a:srgbClr>
                  </a:outerShdw>
                </a:effectLst>
              </a:rPr>
              <a:t>Dr. </a:t>
            </a:r>
            <a:r>
              <a:rPr lang="en-US" sz="4000" b="1" dirty="0" err="1" smtClean="0">
                <a:solidFill>
                  <a:schemeClr val="tx1"/>
                </a:solidFill>
                <a:effectLst>
                  <a:outerShdw blurRad="38100" dist="38100" dir="2700000" algn="tl">
                    <a:srgbClr val="000000">
                      <a:alpha val="43137"/>
                    </a:srgbClr>
                  </a:outerShdw>
                </a:effectLst>
              </a:rPr>
              <a:t>Methaq</a:t>
            </a:r>
            <a:r>
              <a:rPr lang="en-US" sz="4000" b="1" dirty="0" smtClean="0">
                <a:solidFill>
                  <a:schemeClr val="tx1"/>
                </a:solidFill>
                <a:effectLst>
                  <a:outerShdw blurRad="38100" dist="38100" dir="2700000" algn="tl">
                    <a:srgbClr val="000000">
                      <a:alpha val="43137"/>
                    </a:srgbClr>
                  </a:outerShdw>
                </a:effectLst>
              </a:rPr>
              <a:t> </a:t>
            </a:r>
            <a:r>
              <a:rPr lang="en-US" sz="4000" b="1" dirty="0" err="1" smtClean="0">
                <a:solidFill>
                  <a:schemeClr val="tx1"/>
                </a:solidFill>
                <a:effectLst>
                  <a:outerShdw blurRad="38100" dist="38100" dir="2700000" algn="tl">
                    <a:srgbClr val="000000">
                      <a:alpha val="43137"/>
                    </a:srgbClr>
                  </a:outerShdw>
                </a:effectLst>
              </a:rPr>
              <a:t>Hamad</a:t>
            </a:r>
            <a:r>
              <a:rPr lang="en-US" sz="4000" b="1" dirty="0" smtClean="0">
                <a:solidFill>
                  <a:schemeClr val="tx1"/>
                </a:solidFill>
                <a:effectLst>
                  <a:outerShdw blurRad="38100" dist="38100" dir="2700000" algn="tl">
                    <a:srgbClr val="000000">
                      <a:alpha val="43137"/>
                    </a:srgbClr>
                  </a:outerShdw>
                </a:effectLst>
              </a:rPr>
              <a:t> </a:t>
            </a:r>
            <a:r>
              <a:rPr lang="en-US" sz="4000" b="1" dirty="0" err="1" smtClean="0">
                <a:solidFill>
                  <a:schemeClr val="tx1"/>
                </a:solidFill>
                <a:effectLst>
                  <a:outerShdw blurRad="38100" dist="38100" dir="2700000" algn="tl">
                    <a:srgbClr val="000000">
                      <a:alpha val="43137"/>
                    </a:srgbClr>
                  </a:outerShdw>
                </a:effectLst>
              </a:rPr>
              <a:t>Sabar</a:t>
            </a:r>
            <a:endParaRPr lang="en-US" sz="4000" b="1" dirty="0">
              <a:solidFill>
                <a:schemeClr val="tx1"/>
              </a:solidFill>
              <a:effectLst>
                <a:outerShdw blurRad="38100" dist="38100" dir="2700000" algn="tl">
                  <a:srgbClr val="000000">
                    <a:alpha val="43137"/>
                  </a:srgbClr>
                </a:outerShdw>
              </a:effectLst>
            </a:endParaRPr>
          </a:p>
          <a:p>
            <a:r>
              <a:rPr lang="en-US" sz="4000" b="1" dirty="0" smtClean="0">
                <a:solidFill>
                  <a:schemeClr val="tx1"/>
                </a:solidFill>
              </a:rPr>
              <a:t>CH 15</a:t>
            </a:r>
            <a:endParaRPr lang="ar-IQ" sz="4000" b="1" dirty="0">
              <a:solidFill>
                <a:schemeClr val="tx1"/>
              </a:solidFill>
            </a:endParaRPr>
          </a:p>
        </p:txBody>
      </p:sp>
    </p:spTree>
    <p:extLst>
      <p:ext uri="{BB962C8B-B14F-4D97-AF65-F5344CB8AC3E}">
        <p14:creationId xmlns:p14="http://schemas.microsoft.com/office/powerpoint/2010/main" val="3534151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IQ" dirty="0" smtClean="0"/>
              <a:t> </a:t>
            </a:r>
            <a:endParaRPr lang="ar-IQ" dirty="0"/>
          </a:p>
        </p:txBody>
      </p:sp>
      <p:sp>
        <p:nvSpPr>
          <p:cNvPr id="3" name="Content Placeholder 2"/>
          <p:cNvSpPr>
            <a:spLocks noGrp="1"/>
          </p:cNvSpPr>
          <p:nvPr>
            <p:ph idx="1"/>
          </p:nvPr>
        </p:nvSpPr>
        <p:spPr/>
        <p:txBody>
          <a:bodyPr/>
          <a:lstStyle/>
          <a:p>
            <a:pPr marL="0" indent="0">
              <a:buNone/>
            </a:pPr>
            <a:endParaRPr lang="ar-IQ"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1675" y="2390775"/>
            <a:ext cx="5200650" cy="207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3999" cy="6313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65926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IQ" dirty="0" smtClean="0"/>
              <a:t> </a:t>
            </a:r>
            <a:endParaRPr lang="ar-IQ" dirty="0"/>
          </a:p>
        </p:txBody>
      </p:sp>
      <p:sp>
        <p:nvSpPr>
          <p:cNvPr id="3" name="Content Placeholder 2"/>
          <p:cNvSpPr>
            <a:spLocks noGrp="1"/>
          </p:cNvSpPr>
          <p:nvPr>
            <p:ph idx="1"/>
          </p:nvPr>
        </p:nvSpPr>
        <p:spPr/>
        <p:txBody>
          <a:bodyPr/>
          <a:lstStyle/>
          <a:p>
            <a:pPr marL="0" indent="0">
              <a:buNone/>
            </a:pPr>
            <a:endParaRPr lang="ar-IQ"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43" y="0"/>
            <a:ext cx="8920945" cy="6720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3846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IQ" dirty="0" smtClean="0"/>
              <a:t>  </a:t>
            </a:r>
            <a:endParaRPr lang="ar-IQ" dirty="0"/>
          </a:p>
        </p:txBody>
      </p:sp>
      <p:sp>
        <p:nvSpPr>
          <p:cNvPr id="3" name="Content Placeholder 2"/>
          <p:cNvSpPr>
            <a:spLocks noGrp="1"/>
          </p:cNvSpPr>
          <p:nvPr>
            <p:ph idx="1"/>
          </p:nvPr>
        </p:nvSpPr>
        <p:spPr/>
        <p:txBody>
          <a:bodyPr/>
          <a:lstStyle/>
          <a:p>
            <a:pPr marL="0" indent="0">
              <a:buNone/>
            </a:pPr>
            <a:endParaRPr lang="ar-IQ"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264" y="-675456"/>
            <a:ext cx="8645736"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4313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IQ" dirty="0" smtClean="0"/>
              <a:t>  </a:t>
            </a:r>
            <a:endParaRPr lang="ar-IQ" dirty="0"/>
          </a:p>
        </p:txBody>
      </p:sp>
      <p:sp>
        <p:nvSpPr>
          <p:cNvPr id="3" name="Content Placeholder 2"/>
          <p:cNvSpPr>
            <a:spLocks noGrp="1"/>
          </p:cNvSpPr>
          <p:nvPr>
            <p:ph idx="1"/>
          </p:nvPr>
        </p:nvSpPr>
        <p:spPr/>
        <p:txBody>
          <a:bodyPr/>
          <a:lstStyle/>
          <a:p>
            <a:pPr marL="0" indent="0">
              <a:buNone/>
            </a:pPr>
            <a:endParaRPr lang="ar-IQ"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315" y="435429"/>
            <a:ext cx="8573166" cy="6017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1650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IQ" dirty="0" smtClean="0"/>
              <a:t>  </a:t>
            </a:r>
            <a:endParaRPr lang="ar-IQ" dirty="0"/>
          </a:p>
        </p:txBody>
      </p:sp>
      <p:sp>
        <p:nvSpPr>
          <p:cNvPr id="3" name="Content Placeholder 2"/>
          <p:cNvSpPr>
            <a:spLocks noGrp="1"/>
          </p:cNvSpPr>
          <p:nvPr>
            <p:ph idx="1"/>
          </p:nvPr>
        </p:nvSpPr>
        <p:spPr/>
        <p:txBody>
          <a:bodyPr/>
          <a:lstStyle/>
          <a:p>
            <a:pPr marL="0" indent="0">
              <a:buNone/>
            </a:pPr>
            <a:endParaRPr lang="ar-IQ"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870858"/>
            <a:ext cx="8424935" cy="5987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0593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IQ" dirty="0" smtClean="0"/>
              <a:t>  </a:t>
            </a:r>
            <a:endParaRPr lang="ar-IQ" dirty="0"/>
          </a:p>
        </p:txBody>
      </p:sp>
      <p:sp>
        <p:nvSpPr>
          <p:cNvPr id="3" name="Content Placeholder 2"/>
          <p:cNvSpPr>
            <a:spLocks noGrp="1"/>
          </p:cNvSpPr>
          <p:nvPr>
            <p:ph idx="1"/>
          </p:nvPr>
        </p:nvSpPr>
        <p:spPr/>
        <p:txBody>
          <a:bodyPr/>
          <a:lstStyle/>
          <a:p>
            <a:pPr marL="0" indent="0">
              <a:buNone/>
            </a:pPr>
            <a:endParaRPr lang="ar-IQ"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714" y="551544"/>
            <a:ext cx="9361714" cy="3885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078" y="4077072"/>
            <a:ext cx="9038186" cy="2636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5286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46471"/>
            <a:ext cx="8229600" cy="1143000"/>
          </a:xfrm>
        </p:spPr>
        <p:txBody>
          <a:bodyPr/>
          <a:lstStyle/>
          <a:p>
            <a:r>
              <a:rPr lang="ar-IQ" dirty="0" smtClean="0"/>
              <a:t>  </a:t>
            </a:r>
            <a:endParaRPr lang="ar-IQ" dirty="0"/>
          </a:p>
        </p:txBody>
      </p:sp>
      <p:sp>
        <p:nvSpPr>
          <p:cNvPr id="3" name="Content Placeholder 2"/>
          <p:cNvSpPr>
            <a:spLocks noGrp="1"/>
          </p:cNvSpPr>
          <p:nvPr>
            <p:ph idx="1"/>
          </p:nvPr>
        </p:nvSpPr>
        <p:spPr>
          <a:xfrm>
            <a:off x="457200" y="1600201"/>
            <a:ext cx="7801429" cy="3436256"/>
          </a:xfrm>
        </p:spPr>
        <p:txBody>
          <a:bodyPr/>
          <a:lstStyle/>
          <a:p>
            <a:pPr marL="0" indent="0">
              <a:buNone/>
            </a:pPr>
            <a:endParaRPr lang="ar-IQ"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143" y="1196752"/>
            <a:ext cx="8432799"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64597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5416"/>
            <a:ext cx="8229600" cy="1143000"/>
          </a:xfrm>
        </p:spPr>
        <p:txBody>
          <a:bodyPr/>
          <a:lstStyle/>
          <a:p>
            <a:r>
              <a:rPr lang="ar-IQ" dirty="0" smtClean="0"/>
              <a:t>  </a:t>
            </a:r>
            <a:endParaRPr lang="ar-IQ" dirty="0"/>
          </a:p>
        </p:txBody>
      </p:sp>
      <p:sp>
        <p:nvSpPr>
          <p:cNvPr id="3" name="Content Placeholder 2"/>
          <p:cNvSpPr>
            <a:spLocks noGrp="1"/>
          </p:cNvSpPr>
          <p:nvPr>
            <p:ph idx="1"/>
          </p:nvPr>
        </p:nvSpPr>
        <p:spPr/>
        <p:txBody>
          <a:bodyPr/>
          <a:lstStyle/>
          <a:p>
            <a:pPr marL="0" indent="0">
              <a:buNone/>
            </a:pPr>
            <a:endParaRPr lang="ar-IQ"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404664"/>
            <a:ext cx="8515109"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77386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IQ" dirty="0" smtClean="0"/>
              <a:t>  </a:t>
            </a:r>
            <a:r>
              <a:rPr lang="en-US" dirty="0" smtClean="0"/>
              <a:t>  </a:t>
            </a:r>
            <a:endParaRPr lang="ar-IQ" dirty="0"/>
          </a:p>
        </p:txBody>
      </p:sp>
      <p:sp>
        <p:nvSpPr>
          <p:cNvPr id="3" name="Content Placeholder 2"/>
          <p:cNvSpPr>
            <a:spLocks noGrp="1"/>
          </p:cNvSpPr>
          <p:nvPr>
            <p:ph idx="1"/>
          </p:nvPr>
        </p:nvSpPr>
        <p:spPr>
          <a:xfrm>
            <a:off x="457200" y="385012"/>
            <a:ext cx="8229600" cy="5741152"/>
          </a:xfrm>
        </p:spPr>
        <p:txBody>
          <a:bodyPr>
            <a:normAutofit lnSpcReduction="10000"/>
          </a:bodyPr>
          <a:lstStyle/>
          <a:p>
            <a:pPr marL="0" indent="0" algn="just">
              <a:buNone/>
            </a:pPr>
            <a:r>
              <a:rPr lang="en-US" b="1" dirty="0" smtClean="0"/>
              <a:t>The strength of a pharmaceutical preparation may be increased or decreased by changing the proportion of active ingredient to the whole. A preparation may be strengthened or made more concentrated by the addition of active ingredient, by admixture with a like preparation of greater strength, or through the evaporation of its vehicle, if liquid. The strength of a preparation may be decreased or diluted by the addition of diluent or by admixture with a like preparation of lesser strength                                                                              </a:t>
            </a:r>
            <a:endParaRPr lang="ar-IQ" b="1" dirty="0"/>
          </a:p>
        </p:txBody>
      </p:sp>
    </p:spTree>
    <p:extLst>
      <p:ext uri="{BB962C8B-B14F-4D97-AF65-F5344CB8AC3E}">
        <p14:creationId xmlns:p14="http://schemas.microsoft.com/office/powerpoint/2010/main" val="2623809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t>Relationship between strength and total quantity </a:t>
            </a:r>
            <a:br>
              <a:rPr lang="en-US" b="1" dirty="0"/>
            </a:br>
            <a:endParaRPr lang="ar-IQ" b="1" dirty="0"/>
          </a:p>
        </p:txBody>
      </p:sp>
      <p:sp>
        <p:nvSpPr>
          <p:cNvPr id="3" name="Content Placeholder 2"/>
          <p:cNvSpPr>
            <a:spLocks noGrp="1"/>
          </p:cNvSpPr>
          <p:nvPr>
            <p:ph idx="1"/>
          </p:nvPr>
        </p:nvSpPr>
        <p:spPr/>
        <p:txBody>
          <a:bodyPr>
            <a:normAutofit fontScale="92500" lnSpcReduction="20000"/>
          </a:bodyPr>
          <a:lstStyle/>
          <a:p>
            <a:pPr marL="514350" indent="-514350" algn="just" rtl="0">
              <a:buAutoNum type="alphaLcPeriod"/>
            </a:pPr>
            <a:r>
              <a:rPr lang="en-US" b="1" dirty="0" smtClean="0"/>
              <a:t>if a mixture of a given percentage or ratio strength is diluted to twice its original quantity, its active ingredient will be contained in twice as many parts of the whole, and its strength therefore will be reduced by one half.</a:t>
            </a:r>
          </a:p>
          <a:p>
            <a:pPr marL="514350" indent="-514350" algn="just" rtl="0">
              <a:buAutoNum type="alphaLcPeriod"/>
            </a:pPr>
            <a:r>
              <a:rPr lang="en-US" b="1" dirty="0" smtClean="0"/>
              <a:t> By contrast, if a mixture is concentrated by evaporation to one-half its original quantity, the active ingredient (assuming that none was lost by evaporation) will be contained in one half as many parts of the whole, and the strength will be doubled.                                </a:t>
            </a:r>
            <a:endParaRPr lang="ar-IQ" b="1" dirty="0"/>
          </a:p>
        </p:txBody>
      </p:sp>
    </p:spTree>
    <p:extLst>
      <p:ext uri="{BB962C8B-B14F-4D97-AF65-F5344CB8AC3E}">
        <p14:creationId xmlns:p14="http://schemas.microsoft.com/office/powerpoint/2010/main" val="3347644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ar-IQ" dirty="0"/>
          </a:p>
        </p:txBody>
      </p:sp>
      <p:sp>
        <p:nvSpPr>
          <p:cNvPr id="3" name="Content Placeholder 2"/>
          <p:cNvSpPr>
            <a:spLocks noGrp="1"/>
          </p:cNvSpPr>
          <p:nvPr>
            <p:ph idx="1"/>
          </p:nvPr>
        </p:nvSpPr>
        <p:spPr>
          <a:xfrm>
            <a:off x="457200" y="548680"/>
            <a:ext cx="8229600" cy="5577483"/>
          </a:xfrm>
        </p:spPr>
        <p:txBody>
          <a:bodyPr>
            <a:normAutofit/>
          </a:bodyPr>
          <a:lstStyle/>
          <a:p>
            <a:pPr marL="0" indent="0" algn="just">
              <a:buNone/>
            </a:pPr>
            <a:r>
              <a:rPr lang="en-US" b="1" dirty="0" smtClean="0"/>
              <a:t>c. If, then, the amount of active ingredient remains constant, any change in the quantity of a solution or mixture of solids is inversely proportional to the percentage or ratio strength; that is, the percentage or ratio strength decreases as the quantity increases, and conversely. This relationship is generally true for all mixtures except solutions containing components that contract when mixed together.                                                                      </a:t>
            </a:r>
            <a:endParaRPr lang="ar-IQ" b="1" dirty="0"/>
          </a:p>
        </p:txBody>
      </p:sp>
    </p:spTree>
    <p:extLst>
      <p:ext uri="{BB962C8B-B14F-4D97-AF65-F5344CB8AC3E}">
        <p14:creationId xmlns:p14="http://schemas.microsoft.com/office/powerpoint/2010/main" val="1815912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ar-IQ" dirty="0"/>
          </a:p>
        </p:txBody>
      </p:sp>
      <p:sp>
        <p:nvSpPr>
          <p:cNvPr id="3" name="Content Placeholder 2"/>
          <p:cNvSpPr>
            <a:spLocks noGrp="1"/>
          </p:cNvSpPr>
          <p:nvPr>
            <p:ph idx="1"/>
          </p:nvPr>
        </p:nvSpPr>
        <p:spPr>
          <a:xfrm>
            <a:off x="457200" y="433138"/>
            <a:ext cx="8229600" cy="5693026"/>
          </a:xfrm>
        </p:spPr>
        <p:txBody>
          <a:bodyPr>
            <a:normAutofit/>
          </a:bodyPr>
          <a:lstStyle/>
          <a:p>
            <a:pPr marL="0" indent="0" algn="just" rtl="0">
              <a:buNone/>
            </a:pPr>
            <a:r>
              <a:rPr lang="en-US" b="1" dirty="0" smtClean="0"/>
              <a:t>Problems in this section generally may be solved by any of the following methods: </a:t>
            </a:r>
          </a:p>
          <a:p>
            <a:pPr marL="514350" indent="-514350" algn="just" rtl="0">
              <a:buAutoNum type="arabicPeriod"/>
            </a:pPr>
            <a:r>
              <a:rPr lang="en-US" b="1" dirty="0" smtClean="0"/>
              <a:t>Inverse proportion. </a:t>
            </a:r>
          </a:p>
          <a:p>
            <a:pPr marL="0" indent="0" algn="just" rtl="0">
              <a:buNone/>
            </a:pPr>
            <a:r>
              <a:rPr lang="en-US" b="1" dirty="0" smtClean="0"/>
              <a:t>2. The equation:</a:t>
            </a:r>
          </a:p>
          <a:p>
            <a:pPr marL="0" indent="0" algn="just" rtl="0">
              <a:buNone/>
            </a:pPr>
            <a:r>
              <a:rPr lang="en-US" sz="2000" b="1" dirty="0" smtClean="0"/>
              <a:t> </a:t>
            </a:r>
            <a:r>
              <a:rPr lang="en-US" sz="2000" b="1" dirty="0" smtClean="0">
                <a:solidFill>
                  <a:srgbClr val="FF0000"/>
                </a:solidFill>
              </a:rPr>
              <a:t>(</a:t>
            </a:r>
            <a:r>
              <a:rPr lang="en-US" sz="2000" b="1" dirty="0" smtClean="0">
                <a:solidFill>
                  <a:srgbClr val="FF0000"/>
                </a:solidFill>
                <a:effectLst>
                  <a:outerShdw blurRad="38100" dist="38100" dir="2700000" algn="tl">
                    <a:srgbClr val="000000">
                      <a:alpha val="43137"/>
                    </a:srgbClr>
                  </a:outerShdw>
                </a:effectLst>
              </a:rPr>
              <a:t>1</a:t>
            </a:r>
            <a:r>
              <a:rPr lang="en-US" sz="2000" b="1" baseline="30000" dirty="0" smtClean="0">
                <a:solidFill>
                  <a:srgbClr val="FF0000"/>
                </a:solidFill>
                <a:effectLst>
                  <a:outerShdw blurRad="38100" dist="38100" dir="2700000" algn="tl">
                    <a:srgbClr val="000000">
                      <a:alpha val="43137"/>
                    </a:srgbClr>
                  </a:outerShdw>
                </a:effectLst>
              </a:rPr>
              <a:t>st</a:t>
            </a:r>
            <a:r>
              <a:rPr lang="en-US" sz="2000" b="1" dirty="0" smtClean="0">
                <a:solidFill>
                  <a:srgbClr val="FF0000"/>
                </a:solidFill>
                <a:effectLst>
                  <a:outerShdw blurRad="38100" dist="38100" dir="2700000" algn="tl">
                    <a:srgbClr val="000000">
                      <a:alpha val="43137"/>
                    </a:srgbClr>
                  </a:outerShdw>
                </a:effectLst>
              </a:rPr>
              <a:t>quantity)x(1</a:t>
            </a:r>
            <a:r>
              <a:rPr lang="en-US" sz="2000" b="1" baseline="30000" dirty="0" smtClean="0">
                <a:solidFill>
                  <a:srgbClr val="FF0000"/>
                </a:solidFill>
                <a:effectLst>
                  <a:outerShdw blurRad="38100" dist="38100" dir="2700000" algn="tl">
                    <a:srgbClr val="000000">
                      <a:alpha val="43137"/>
                    </a:srgbClr>
                  </a:outerShdw>
                </a:effectLst>
              </a:rPr>
              <a:t>st</a:t>
            </a:r>
            <a:r>
              <a:rPr lang="en-US" sz="2000" b="1" dirty="0" smtClean="0">
                <a:solidFill>
                  <a:srgbClr val="FF0000"/>
                </a:solidFill>
                <a:effectLst>
                  <a:outerShdw blurRad="38100" dist="38100" dir="2700000" algn="tl">
                    <a:srgbClr val="000000">
                      <a:alpha val="43137"/>
                    </a:srgbClr>
                  </a:outerShdw>
                </a:effectLst>
              </a:rPr>
              <a:t>concentration)=(2</a:t>
            </a:r>
            <a:r>
              <a:rPr lang="en-US" sz="2000" b="1" baseline="30000" dirty="0" smtClean="0">
                <a:solidFill>
                  <a:srgbClr val="FF0000"/>
                </a:solidFill>
                <a:effectLst>
                  <a:outerShdw blurRad="38100" dist="38100" dir="2700000" algn="tl">
                    <a:srgbClr val="000000">
                      <a:alpha val="43137"/>
                    </a:srgbClr>
                  </a:outerShdw>
                </a:effectLst>
              </a:rPr>
              <a:t>nd</a:t>
            </a:r>
            <a:r>
              <a:rPr lang="en-US" sz="2000" b="1" dirty="0" smtClean="0">
                <a:solidFill>
                  <a:srgbClr val="FF0000"/>
                </a:solidFill>
                <a:effectLst>
                  <a:outerShdw blurRad="38100" dist="38100" dir="2700000" algn="tl">
                    <a:srgbClr val="000000">
                      <a:alpha val="43137"/>
                    </a:srgbClr>
                  </a:outerShdw>
                </a:effectLst>
              </a:rPr>
              <a:t>quantity)x(2</a:t>
            </a:r>
            <a:r>
              <a:rPr lang="en-US" sz="2000" b="1" baseline="30000" dirty="0" smtClean="0">
                <a:solidFill>
                  <a:srgbClr val="FF0000"/>
                </a:solidFill>
                <a:effectLst>
                  <a:outerShdw blurRad="38100" dist="38100" dir="2700000" algn="tl">
                    <a:srgbClr val="000000">
                      <a:alpha val="43137"/>
                    </a:srgbClr>
                  </a:outerShdw>
                </a:effectLst>
              </a:rPr>
              <a:t>nd</a:t>
            </a:r>
            <a:r>
              <a:rPr lang="en-US" sz="2000" b="1" dirty="0" smtClean="0">
                <a:solidFill>
                  <a:srgbClr val="FF0000"/>
                </a:solidFill>
                <a:effectLst>
                  <a:outerShdw blurRad="38100" dist="38100" dir="2700000" algn="tl">
                    <a:srgbClr val="000000">
                      <a:alpha val="43137"/>
                    </a:srgbClr>
                  </a:outerShdw>
                </a:effectLst>
              </a:rPr>
              <a:t> concentration), </a:t>
            </a:r>
          </a:p>
          <a:p>
            <a:pPr marL="0" indent="0" algn="just" rtl="0">
              <a:buNone/>
            </a:pPr>
            <a:r>
              <a:rPr lang="en-US" b="1" dirty="0" smtClean="0">
                <a:solidFill>
                  <a:srgbClr val="FF0000"/>
                </a:solidFill>
              </a:rPr>
              <a:t>or Q1xC1=Q2 xC2. </a:t>
            </a:r>
          </a:p>
          <a:p>
            <a:pPr marL="0" indent="0" algn="just" rtl="0">
              <a:buNone/>
            </a:pPr>
            <a:r>
              <a:rPr lang="en-US" b="1" dirty="0" smtClean="0"/>
              <a:t>3. By determining the quantity of active ingredient (solute) present or required and relating that quantity to the known or desired quantity of the preparation.</a:t>
            </a:r>
            <a:endParaRPr lang="ar-IQ" dirty="0"/>
          </a:p>
        </p:txBody>
      </p:sp>
    </p:spTree>
    <p:extLst>
      <p:ext uri="{BB962C8B-B14F-4D97-AF65-F5344CB8AC3E}">
        <p14:creationId xmlns:p14="http://schemas.microsoft.com/office/powerpoint/2010/main" val="2478617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7030A0"/>
                </a:solidFill>
              </a:rPr>
              <a:t>Example Calculations of the Dilution and Concentration of Liquids   </a:t>
            </a:r>
            <a:endParaRPr lang="ar-IQ" b="1" dirty="0">
              <a:solidFill>
                <a:srgbClr val="7030A0"/>
              </a:solidFill>
            </a:endParaRPr>
          </a:p>
        </p:txBody>
      </p:sp>
      <p:sp>
        <p:nvSpPr>
          <p:cNvPr id="3" name="Content Placeholder 2"/>
          <p:cNvSpPr>
            <a:spLocks noGrp="1"/>
          </p:cNvSpPr>
          <p:nvPr>
            <p:ph idx="1"/>
          </p:nvPr>
        </p:nvSpPr>
        <p:spPr/>
        <p:txBody>
          <a:bodyPr/>
          <a:lstStyle/>
          <a:p>
            <a:pPr marL="0" indent="0">
              <a:buNone/>
            </a:pPr>
            <a:endParaRPr lang="ar-IQ"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7" y="1720516"/>
            <a:ext cx="8568953" cy="4516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06578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ar-IQ" dirty="0"/>
          </a:p>
        </p:txBody>
      </p:sp>
      <p:sp>
        <p:nvSpPr>
          <p:cNvPr id="3" name="Content Placeholder 2"/>
          <p:cNvSpPr>
            <a:spLocks noGrp="1"/>
          </p:cNvSpPr>
          <p:nvPr>
            <p:ph idx="1"/>
          </p:nvPr>
        </p:nvSpPr>
        <p:spPr>
          <a:xfrm>
            <a:off x="457200" y="1600200"/>
            <a:ext cx="8229600" cy="5141168"/>
          </a:xfrm>
        </p:spPr>
        <p:txBody>
          <a:bodyPr/>
          <a:lstStyle/>
          <a:p>
            <a:pPr marL="0" indent="0">
              <a:buNone/>
            </a:pPr>
            <a:endParaRPr lang="ar-IQ"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3337" y="0"/>
            <a:ext cx="5779023" cy="6004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98944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ar-IQ" dirty="0"/>
          </a:p>
        </p:txBody>
      </p:sp>
      <p:sp>
        <p:nvSpPr>
          <p:cNvPr id="3" name="Content Placeholder 2"/>
          <p:cNvSpPr>
            <a:spLocks noGrp="1"/>
          </p:cNvSpPr>
          <p:nvPr>
            <p:ph idx="1"/>
          </p:nvPr>
        </p:nvSpPr>
        <p:spPr/>
        <p:txBody>
          <a:bodyPr/>
          <a:lstStyle/>
          <a:p>
            <a:pPr marL="0" indent="0">
              <a:buNone/>
            </a:pPr>
            <a:endParaRPr lang="ar-IQ"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95" y="661738"/>
            <a:ext cx="8471193" cy="5287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9973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solidFill>
                  <a:schemeClr val="accent2">
                    <a:lumMod val="75000"/>
                  </a:schemeClr>
                </a:solidFill>
                <a:latin typeface="Aharoni" pitchFamily="2" charset="-79"/>
                <a:cs typeface="Aharoni" pitchFamily="2" charset="-79"/>
              </a:rPr>
              <a:t>Strengthening of pharmaceutical product</a:t>
            </a:r>
            <a:br>
              <a:rPr lang="en-US" b="1" dirty="0">
                <a:solidFill>
                  <a:schemeClr val="accent2">
                    <a:lumMod val="75000"/>
                  </a:schemeClr>
                </a:solidFill>
                <a:latin typeface="Aharoni" pitchFamily="2" charset="-79"/>
                <a:cs typeface="Aharoni" pitchFamily="2" charset="-79"/>
              </a:rPr>
            </a:br>
            <a:endParaRPr lang="ar-IQ" b="1" dirty="0">
              <a:solidFill>
                <a:schemeClr val="accent2">
                  <a:lumMod val="75000"/>
                </a:schemeClr>
              </a:solidFill>
              <a:latin typeface="Aharoni" pitchFamily="2" charset="-79"/>
            </a:endParaRPr>
          </a:p>
        </p:txBody>
      </p:sp>
      <p:sp>
        <p:nvSpPr>
          <p:cNvPr id="3" name="Content Placeholder 2"/>
          <p:cNvSpPr>
            <a:spLocks noGrp="1"/>
          </p:cNvSpPr>
          <p:nvPr>
            <p:ph idx="1"/>
          </p:nvPr>
        </p:nvSpPr>
        <p:spPr/>
        <p:txBody>
          <a:bodyPr/>
          <a:lstStyle/>
          <a:p>
            <a:pPr marL="0" indent="0">
              <a:buNone/>
            </a:pPr>
            <a:endParaRPr lang="ar-IQ"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1196752"/>
            <a:ext cx="9073007" cy="4391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90848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TotalTime>
  <Words>363</Words>
  <Application>Microsoft Office PowerPoint</Application>
  <PresentationFormat>On-screen Show (4:3)</PresentationFormat>
  <Paragraphs>32</Paragraphs>
  <Slides>17</Slides>
  <Notes>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Altering product strength , use of stock solution and problem solving </vt:lpstr>
      <vt:lpstr>    </vt:lpstr>
      <vt:lpstr>Relationship between strength and total quantity  </vt:lpstr>
      <vt:lpstr> </vt:lpstr>
      <vt:lpstr>  </vt:lpstr>
      <vt:lpstr>Example Calculations of the Dilution and Concentration of Liquids   </vt:lpstr>
      <vt:lpstr>  </vt:lpstr>
      <vt:lpstr>  </vt:lpstr>
      <vt:lpstr>Strengthening of pharmaceutical product </vt:lpstr>
      <vt:lpstr> </vt:lpstr>
      <vt:lpstr> </vt:lpstr>
      <vt:lpstr>  </vt:lpstr>
      <vt:lpstr>  </vt:lpstr>
      <vt:lpstr>  </vt:lpstr>
      <vt:lpstr>  </vt:lpstr>
      <vt:lpstr>  </vt:lpstr>
      <vt:lpstr>  </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Altering product strength , use of stock solution and problem solving</dc:title>
  <dc:creator>Maher</dc:creator>
  <cp:lastModifiedBy>Maher</cp:lastModifiedBy>
  <cp:revision>16</cp:revision>
  <dcterms:created xsi:type="dcterms:W3CDTF">2018-02-12T05:31:50Z</dcterms:created>
  <dcterms:modified xsi:type="dcterms:W3CDTF">2018-02-12T09:02:18Z</dcterms:modified>
</cp:coreProperties>
</file>